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58" r:id="rId6"/>
    <p:sldId id="268" r:id="rId7"/>
    <p:sldId id="267" r:id="rId8"/>
    <p:sldId id="260" r:id="rId9"/>
    <p:sldId id="269" r:id="rId10"/>
    <p:sldId id="270" r:id="rId11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798" y="-41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2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37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54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2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52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27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11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7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50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93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23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3AD8D-0815-48C9-8142-ACEA9C39D0EE}" type="datetimeFigureOut">
              <a:rPr lang="ru-RU" smtClean="0"/>
              <a:t>05.08.2025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94618-FF60-486C-9BD9-FC5A2EB296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76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business_forum_25" TargetMode="External"/><Relationship Id="rId2" Type="http://schemas.openxmlformats.org/officeDocument/2006/relationships/hyperlink" Target="mailto:bf25@efbank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s://t.me/business_forum_25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70436" y="2094746"/>
            <a:ext cx="355085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г. Каракас, Венесуэла</a:t>
            </a:r>
          </a:p>
          <a:p>
            <a:r>
              <a:rPr lang="ru-RU" sz="1400" dirty="0">
                <a:solidFill>
                  <a:schemeClr val="bg1"/>
                </a:solidFill>
              </a:rPr>
              <a:t>28-29 октября  2025 года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85"/>
          <a:stretch/>
        </p:blipFill>
        <p:spPr bwMode="auto">
          <a:xfrm>
            <a:off x="1406882" y="9345488"/>
            <a:ext cx="4044236" cy="323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682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6672" y="632520"/>
            <a:ext cx="4606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ТРЕБОВАНИЯ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К ПРЕЗЕНТАЦИОННЫМ МАТЕРИАЛАМ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672" y="1496616"/>
            <a:ext cx="6048672" cy="6124754"/>
          </a:xfrm>
          <a:prstGeom prst="rect">
            <a:avLst/>
          </a:prstGeom>
          <a:noFill/>
        </p:spPr>
        <p:txBody>
          <a:bodyPr wrap="square" rIns="72000" rtlCol="0">
            <a:spAutoFit/>
          </a:bodyPr>
          <a:lstStyle/>
          <a:p>
            <a:pPr lvl="0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ТРЕБОВАНИЯ К ПРЕЗЕНТАЦИЯМ:</a:t>
            </a:r>
          </a:p>
          <a:p>
            <a:pPr lvl="0"/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- Презентации </a:t>
            </a:r>
            <a:r>
              <a:rPr lang="ru-RU" sz="1400" kern="100" dirty="0">
                <a:latin typeface="Arial" pitchFamily="34" charset="0"/>
                <a:ea typeface="Aptos"/>
                <a:cs typeface="Arial" pitchFamily="34" charset="0"/>
              </a:rPr>
              <a:t>в формате </a:t>
            </a:r>
            <a:r>
              <a:rPr lang="en-US" sz="1400" kern="100" dirty="0" err="1">
                <a:latin typeface="Arial" pitchFamily="34" charset="0"/>
                <a:ea typeface="Aptos"/>
                <a:cs typeface="Arial" pitchFamily="34" charset="0"/>
              </a:rPr>
              <a:t>pdf</a:t>
            </a:r>
            <a:r>
              <a:rPr lang="ru-RU" sz="1400" kern="100" dirty="0">
                <a:latin typeface="Arial" pitchFamily="34" charset="0"/>
                <a:ea typeface="Aptos"/>
                <a:cs typeface="Arial" pitchFamily="34" charset="0"/>
              </a:rPr>
              <a:t>,</a:t>
            </a:r>
            <a:r>
              <a:rPr lang="en-US" sz="1400" kern="100" dirty="0">
                <a:latin typeface="Arial" pitchFamily="34" charset="0"/>
                <a:ea typeface="Aptos"/>
                <a:cs typeface="Arial" pitchFamily="34" charset="0"/>
              </a:rPr>
              <a:t> </a:t>
            </a:r>
            <a:r>
              <a:rPr lang="en-US" sz="1400" kern="100" dirty="0" err="1">
                <a:latin typeface="Arial" pitchFamily="34" charset="0"/>
                <a:ea typeface="Aptos"/>
                <a:cs typeface="Arial" pitchFamily="34" charset="0"/>
              </a:rPr>
              <a:t>ppt</a:t>
            </a:r>
            <a:r>
              <a:rPr lang="en-US" sz="1400" kern="100" dirty="0">
                <a:latin typeface="Arial" pitchFamily="34" charset="0"/>
                <a:ea typeface="Aptos"/>
                <a:cs typeface="Arial" pitchFamily="34" charset="0"/>
              </a:rPr>
              <a:t>, </a:t>
            </a:r>
            <a:r>
              <a:rPr lang="en-US" sz="1400" kern="100" dirty="0" err="1" smtClean="0">
                <a:latin typeface="Arial" pitchFamily="34" charset="0"/>
                <a:ea typeface="Aptos"/>
                <a:cs typeface="Arial" pitchFamily="34" charset="0"/>
              </a:rPr>
              <a:t>pptx</a:t>
            </a:r>
            <a:r>
              <a:rPr lang="ru-RU" sz="1400" kern="100" dirty="0">
                <a:latin typeface="Arial" pitchFamily="34" charset="0"/>
                <a:ea typeface="Aptos"/>
                <a:cs typeface="Arial" pitchFamily="34" charset="0"/>
              </a:rPr>
              <a:t>;</a:t>
            </a:r>
            <a:endParaRPr lang="ru-RU" sz="1400" kern="100" dirty="0" smtClean="0">
              <a:latin typeface="Arial" pitchFamily="34" charset="0"/>
              <a:ea typeface="Aptos"/>
              <a:cs typeface="Arial" pitchFamily="34" charset="0"/>
            </a:endParaRPr>
          </a:p>
          <a:p>
            <a:pPr lvl="0"/>
            <a:r>
              <a:rPr lang="ru-RU" sz="1400" kern="100" dirty="0" smtClean="0">
                <a:latin typeface="Arial" pitchFamily="34" charset="0"/>
                <a:cs typeface="Arial" pitchFamily="34" charset="0"/>
              </a:rPr>
              <a:t>- 10-12 слайдов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(при очном участии или участии в формате ВКС)</a:t>
            </a:r>
            <a:r>
              <a:rPr lang="ru-RU" sz="1400" kern="1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ru-RU" sz="1400" dirty="0" smtClean="0">
                <a:latin typeface="Arial" pitchFamily="34" charset="0"/>
                <a:cs typeface="Arial" pitchFamily="34" charset="0"/>
              </a:rPr>
              <a:t>- Соотношение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сторон: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4:3, 16:9;</a:t>
            </a:r>
          </a:p>
          <a:p>
            <a:pPr lvl="0"/>
            <a:r>
              <a:rPr lang="ru-RU" sz="1400" dirty="0" smtClean="0">
                <a:latin typeface="Arial" pitchFamily="34" charset="0"/>
                <a:cs typeface="Arial" pitchFamily="34" charset="0"/>
              </a:rPr>
              <a:t>- Ориентация слайдов: горизонтальная.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ТРЕБОВАНИЯ К ВИДЕОМАТЕРИАЛАМ И ВИДЕОРОЛИКАМ :</a:t>
            </a:r>
          </a:p>
          <a:p>
            <a:pPr lvl="0"/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Общие требования: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Форматы файлов: AVI, MP4 (H.264) или MOV (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QuickTime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Соотношение сторон: 16:9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Ориентация кадра: горизонтальная</a:t>
            </a:r>
          </a:p>
          <a:p>
            <a:pPr lvl="0"/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Требования для </a:t>
            </a:r>
            <a:r>
              <a:rPr lang="ru-RU" sz="1400" b="1" dirty="0" err="1">
                <a:latin typeface="Arial" pitchFamily="34" charset="0"/>
                <a:cs typeface="Arial" pitchFamily="34" charset="0"/>
              </a:rPr>
              <a:t>Full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 HD качества (FHD):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Разрешение: 1920x1080 пикселей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Частота кадров: 25–30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fps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Битрейт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видео: минимум 15 Мбит/с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Качество звука: стерео, частота дискретизации — 48 кГц,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битрейт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аудиодорожки — 192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kbps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или выше.</a:t>
            </a:r>
          </a:p>
          <a:p>
            <a:pPr lvl="0"/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Требования для </a:t>
            </a:r>
            <a:r>
              <a:rPr lang="ru-RU" sz="1400" b="1" dirty="0" err="1">
                <a:latin typeface="Arial" pitchFamily="34" charset="0"/>
                <a:cs typeface="Arial" pitchFamily="34" charset="0"/>
              </a:rPr>
              <a:t>Ultra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 HD (UHD/4K):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Разрешение: 3840x2160 пикселей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Частота кадров: 25–30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fps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Битрейт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видео: минимум 50 Мбит/с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- Качество звука: стерео, частота дискретизации — 48 кГц,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битрейт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аудиодорожки — 192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kbps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или выше.</a:t>
            </a:r>
          </a:p>
          <a:p>
            <a:pPr lvl="0"/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51790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0344" y="632520"/>
            <a:ext cx="63813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itchFamily="34" charset="0"/>
                <a:cs typeface="Arial" pitchFamily="34" charset="0"/>
              </a:rPr>
              <a:t>Российско-венесуэльский бизнес-форум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РОССИЯ И ВЕНЕСУЭЛА –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СТРАТЕГИЧЕСКИЕ ПАРТНЁРЫ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7235" y="2432720"/>
            <a:ext cx="604867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Форум поддержан Межправительственной российско-венесуэльской комиссией высокого уровня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К участию в бизнес-форуме приглашаются российские и венесуэльские компании, ориентированные на развитие двусторонних проектов. Планируется присутствие представителей органов власти Венесуэлы, а также министерств, ведомств и регионов обеих стран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latin typeface="Arial" pitchFamily="34" charset="0"/>
                <a:cs typeface="Arial" pitchFamily="34" charset="0"/>
              </a:rPr>
              <a:t>Площадка форума – это прекрасная возможность для российских компаний, впервые выходящих на рынок Венесуэлы (как экспортного, так и импортного направлений),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представить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свою продукцию, ознакомиться с возможностями венесуэльских производителей и наладить прямые контакты для развития бизнеса. Для компаний, уже представленных в Венесуэле, форум позволит обеспечить продвижение текущих проектов и презентовать новые. Российский бизнес также сможет ознакомиться с инвестиционным потенциалом Венесуэлы в различных сегментах рынка. Форум станет платформой для прямого диалога между бизнесом и государственными структурами двух стран.</a:t>
            </a:r>
          </a:p>
          <a:p>
            <a:pPr algn="just"/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Помимо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деловой программы, в рамках форума состоятся:</a:t>
            </a:r>
          </a:p>
          <a:p>
            <a:pPr marL="361950"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- турнир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 киберспорту между командами из России и Венесуэлы;</a:t>
            </a:r>
          </a:p>
          <a:p>
            <a:pPr marL="361950"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- выставка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цифровых работ современных российских и венесуэльских художников;</a:t>
            </a:r>
          </a:p>
          <a:p>
            <a:pPr marL="361950"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- гала-ужин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русской кухни, который приготовят шеф-повара из России.</a:t>
            </a:r>
          </a:p>
          <a:p>
            <a:pPr algn="just"/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672" y="1638598"/>
            <a:ext cx="22322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Место проведения:</a:t>
            </a:r>
          </a:p>
          <a:p>
            <a:r>
              <a:rPr lang="ru-RU" sz="1200" dirty="0">
                <a:latin typeface="Arial" pitchFamily="34" charset="0"/>
                <a:cs typeface="Arial" pitchFamily="34" charset="0"/>
              </a:rPr>
              <a:t>Венесуэла, г. Каракас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54715" y="1640632"/>
            <a:ext cx="20264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Даты проведения:</a:t>
            </a:r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8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-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29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октября 2025 г.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53136" y="1640632"/>
            <a:ext cx="20264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Языки форума: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русский, испанский.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38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76672" y="632520"/>
            <a:ext cx="6048672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ОСНОВНЫЕ НАПРАВЛЕНИЯ РАБОТЫ</a:t>
            </a:r>
          </a:p>
          <a:p>
            <a:pPr algn="just">
              <a:spcAft>
                <a:spcPts val="800"/>
              </a:spcAft>
            </a:pPr>
            <a:r>
              <a:rPr lang="ru-RU" b="1" dirty="0">
                <a:latin typeface="Arial" pitchFamily="34" charset="0"/>
                <a:cs typeface="Arial" pitchFamily="34" charset="0"/>
              </a:rPr>
              <a:t>БИЗНЕС-ФОРУМА</a:t>
            </a:r>
          </a:p>
          <a:p>
            <a:pPr algn="just"/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Программа мероприятия включает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следующие тематические блоки: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2676" y="2072680"/>
            <a:ext cx="6012668" cy="2448272"/>
          </a:xfrm>
          <a:prstGeom prst="rect">
            <a:avLst/>
          </a:prstGeom>
          <a:noFill/>
        </p:spPr>
        <p:txBody>
          <a:bodyPr wrap="square" numCol="1" spcCol="10800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ФИНАНСЫ, БАНКИ И СТРАХОВЫЕ КОМПАНИИ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ТРАНСПОРТ И ЛОГИСТИКА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ТОПЛИВНО – ЭНЕРГЕТИЧЕСКИЙ СЕКТОР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ПРОМЫШЛЕННОСТЬ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ИНФОРМАЦИОННЫЕ ТЕХНОЛОГИИ И КИБЕРБЕЗОПАСНОСТЬ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СЕЛЬСКОЕ ХОЗЯЙСТВО И ПРОДОВОЛЬСТВИЕ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ТУРИЗМ И ТУРИСТИЧЕСКАЯ ИНФРАСТРУКТУРА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МЕДИЦИНА И ЗДРАВООХРАНЕНИЕ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НАУКА И ОБРАЗОВАНИЕ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672" y="4736976"/>
            <a:ext cx="6048672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КЛЮЧЕВЫЕ ОСОБЕННОСТИ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БИЗНЕС-ФОРУМА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Концепция мероприятия сочетает традиционные и современные цифровые мультимедийные подходы для эффективного взаимодействия участников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Динамические мультимедийные зоны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– интерактивные пространства с меняющимся контентом.</a:t>
            </a:r>
          </a:p>
          <a:p>
            <a:pPr algn="just">
              <a:spcAft>
                <a:spcPts val="600"/>
              </a:spcAft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Иммерсивная медиасреда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– трансформация мультимедийных зон в единую интерактивную площадку в ключевые моменты форума.</a:t>
            </a:r>
          </a:p>
          <a:p>
            <a:pPr algn="just">
              <a:spcAft>
                <a:spcPts val="600"/>
              </a:spcAft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Гибридный формат участия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463550" indent="-285750" algn="just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Очное присутствие;</a:t>
            </a:r>
          </a:p>
          <a:p>
            <a:pPr marL="463550" indent="-285750" algn="just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Онлайн-участие (презентации и дискуссии через ВКС);</a:t>
            </a:r>
          </a:p>
          <a:p>
            <a:pPr marL="463550" indent="-285750" algn="just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Заочное участие (распространение цифровых материалов и просмотр онлайн-трансляции).</a:t>
            </a:r>
          </a:p>
          <a:p>
            <a:pPr algn="just"/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44581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672" y="1154182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" pitchFamily="34" charset="0"/>
                <a:cs typeface="Arial" pitchFamily="34" charset="0"/>
              </a:rPr>
              <a:t>Программа включает деловую часть, культурные и спортивные мероприятия и специализированную бизнес-иммерсию для стратегических партнёров.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672" y="632520"/>
            <a:ext cx="3802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ПРОГРАММА БИЗНЕС-ФОРУМА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672" y="2288704"/>
            <a:ext cx="626469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</a:rPr>
              <a:t>28 октября 2025 года:</a:t>
            </a: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ДЕЛОВАЯ ЧАСТЬ: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8:30 – 9:00 – Сбор участников;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9:00 – 9:30 – Торжественное открытие Форума;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9:30 – 11:00 – Сессия №1;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11:00 – 11:15 – Технический перерыв;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11:15 – 12:45 – Сессия №2;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12:45 – 14:00 – Перерыв на обед,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кейтеринг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14:00 – 16:30 – Сессия №3;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16:30 – Награждения победителей кибертурнира;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17:00 – 17:30 Подведение итогов работы Форума.</a:t>
            </a:r>
          </a:p>
          <a:p>
            <a:pPr marL="179388"/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СПОРТИВНЫЕ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МЕРОПРИЯТИЯ: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Кибертурнир Россия-Венесуэла (игровая зона) 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10:00 – Торжественное открытие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10:30 – 12:30 – Первый игровой раунд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12:30 – 14:00 – Обеденный перерыв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14:00 – 16:00 – Второй игровой раунд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16:30 – Церемония награждения</a:t>
            </a:r>
          </a:p>
          <a:p>
            <a:pPr marL="179388"/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КУЛЬТУРНАЯ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ПРОГРАММА: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"Современное искусство России и Венесуэлы"</a:t>
            </a:r>
          </a:p>
          <a:p>
            <a:pPr marL="179388"/>
            <a:r>
              <a:rPr lang="ru-RU" sz="1400" dirty="0">
                <a:latin typeface="Arial" pitchFamily="34" charset="0"/>
                <a:cs typeface="Arial" pitchFamily="34" charset="0"/>
              </a:rPr>
              <a:t>08:30 – Открытие цифровой выставки (фойе, в течение дня)</a:t>
            </a:r>
          </a:p>
          <a:p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</a:rPr>
              <a:t>29 октября 2025 года</a:t>
            </a:r>
          </a:p>
          <a:p>
            <a:pPr marL="177800"/>
            <a:r>
              <a:rPr lang="ru-RU" sz="1400" dirty="0">
                <a:latin typeface="Arial" pitchFamily="34" charset="0"/>
                <a:cs typeface="Arial" pitchFamily="34" charset="0"/>
              </a:rPr>
              <a:t>10.00 – 14.00 Презентационная экскурсия-знакомство с возможностями региона.</a:t>
            </a:r>
          </a:p>
          <a:p>
            <a:pPr marL="177800"/>
            <a:r>
              <a:rPr lang="ru-RU" sz="1400" dirty="0">
                <a:latin typeface="Arial" pitchFamily="34" charset="0"/>
                <a:cs typeface="Arial" pitchFamily="34" charset="0"/>
              </a:rPr>
              <a:t>18.00 – 22.30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Gala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Walking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Dinner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"Гастрономическое путешествие Россия-Венесуэла"</a:t>
            </a:r>
          </a:p>
          <a:p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232990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672" y="1154182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Участие в форуме, размещение и публикация информационных материалов –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бесплатные.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672" y="632520"/>
            <a:ext cx="485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УСЛОВИЯ УЧАСТИЯ В БИЗНЕС-ФОРУМЕ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6672" y="2080816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ДОСТУПНЫ 4 ФОРМАТА УЧАСТИЯ КОМПАНИЙ И ЭКСПЕРТОВ: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672" y="2432720"/>
            <a:ext cx="590465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1. Дистанционное участие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(ВКС + материалы):</a:t>
            </a: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Выступление через 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видеоконференцсвязь (ВКС);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Размещение 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презентаций и видеоматериалов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на площадке форума;</a:t>
            </a: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Без затрат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на переезд и проживание.</a:t>
            </a:r>
          </a:p>
          <a:p>
            <a:pPr marL="346075" lvl="0"/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2. Очное участие: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Личное присутствие, выступления,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нетворкинг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Самостоятельная оплата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: перелёт, проживание, сопутствующие расходы.</a:t>
            </a:r>
          </a:p>
          <a:p>
            <a:pPr marL="631825" lvl="0" indent="-285750">
              <a:buFont typeface="Arial" pitchFamily="34" charset="0"/>
              <a:buChar char="•"/>
            </a:pPr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3. Заочное участие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(только материалы):</a:t>
            </a:r>
          </a:p>
          <a:p>
            <a:pPr marL="631825" lvl="0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Размещение 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электронных презентаций и видеоматериалов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без выступления.</a:t>
            </a:r>
          </a:p>
          <a:p>
            <a:pPr marL="631825" lvl="0" indent="-285750">
              <a:buFont typeface="Arial" pitchFamily="34" charset="0"/>
              <a:buChar char="•"/>
            </a:pPr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4. Онлайн-зритель: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631825" indent="-285750">
              <a:buFont typeface="Arial" pitchFamily="34" charset="0"/>
              <a:buChar char="•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Просмотр трансляции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без активного участия.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96484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155062"/>
              </p:ext>
            </p:extLst>
          </p:nvPr>
        </p:nvGraphicFramePr>
        <p:xfrm>
          <a:off x="548681" y="1712640"/>
          <a:ext cx="6015607" cy="5440866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95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8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8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КРИТЕРИЙ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ДИСТАНЦИОННОЕ (ВКС)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95250" marT="3600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ОЧНОЕ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95250" marT="3600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ЗАОЧНОЕ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95250" marT="3600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ОНЛАЙН-ТРАНСЛЯЦИЯ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95250" marT="36000" marB="9525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ФОРМАТ УЧАСТИЯ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ВКС-презентация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Очное выступление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Размещение материалов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Просмотр трансляции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ДЛИТЕЛЬНОСТЬ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~30 мин.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~30 мин.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—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—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</a:rPr>
                        <a:t>ПУБЛИКАЦИЯ МАТЕРИАЛОВ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>
                          <a:effectLst/>
                        </a:rPr>
                        <a:t>Да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>
                          <a:effectLst/>
                        </a:rPr>
                        <a:t>Да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>
                          <a:effectLst/>
                        </a:rPr>
                        <a:t>Да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00">
                          <a:effectLst/>
                        </a:rPr>
                        <a:t>Нет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</a:rPr>
                        <a:t>УЧАСТИЕ В ДИСКУССИЯХ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Да (ВКС)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>
                          <a:effectLst/>
                        </a:rPr>
                        <a:t>Да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00" dirty="0">
                          <a:effectLst/>
                        </a:rPr>
                        <a:t>Нет</a:t>
                      </a:r>
                      <a:endParaRPr lang="ru-RU" sz="1000" b="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00">
                          <a:effectLst/>
                        </a:rPr>
                        <a:t>Нет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ЯЗЫКИ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Русский/</a:t>
                      </a:r>
                      <a:endParaRPr lang="ru-RU" sz="1000" b="1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Испанский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(перевод)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Русский/</a:t>
                      </a:r>
                      <a:endParaRPr lang="ru-RU" sz="1000" b="1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Испанский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(перевод)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Русский/</a:t>
                      </a:r>
                      <a:endParaRPr lang="ru-RU" sz="1000" b="1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испанский (перевод)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Русский/</a:t>
                      </a:r>
                      <a:endParaRPr lang="ru-RU" sz="1000" b="1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испанский (перевод)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ДОП. ВОЗМОЖНОСТИ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Переговорные комнаты (ВКС)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Переговорные комнаты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—</a:t>
                      </a:r>
                      <a:endParaRPr lang="ru-RU" sz="10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—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НЕОБХОДИМЫЕ МАТЕРИАЛЫ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Презентация, видеоматериалы, тезисы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Презентация, видеоматериалы, тезисы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Презентация, видеоматериалы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—</a:t>
                      </a:r>
                      <a:endParaRPr lang="ru-RU" sz="10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effectLst/>
                        </a:rPr>
                        <a:t>ФИНАНСОВЫЕ ЗАТРАТЫ</a:t>
                      </a:r>
                      <a:endParaRPr lang="ru-RU" sz="12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0" marR="9525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Нет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0" dirty="0">
                          <a:effectLst/>
                        </a:rPr>
                        <a:t>Перелёт, проживание</a:t>
                      </a:r>
                      <a:endParaRPr lang="ru-RU" sz="1000" b="1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>
                          <a:effectLst/>
                        </a:rPr>
                        <a:t>Нет</a:t>
                      </a:r>
                      <a:endParaRPr lang="ru-RU" sz="1000" kern="10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Нет</a:t>
                      </a:r>
                      <a:endParaRPr lang="ru-RU" sz="1000" kern="100" dirty="0">
                        <a:effectLst/>
                        <a:latin typeface="Arial" pitchFamily="34" charset="0"/>
                        <a:ea typeface="Aptos"/>
                        <a:cs typeface="Arial" pitchFamily="34" charset="0"/>
                      </a:endParaRPr>
                    </a:p>
                  </a:txBody>
                  <a:tcPr marL="36000" marR="36000" marT="95250" marB="9525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76672" y="1154182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Сравнительная таблица вариантов участия в бизнес-форуме: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672" y="632520"/>
            <a:ext cx="485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УСЛОВИЯ УЧАСТИЯ В БИЗНЕС-ФОРУМЕ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3071" y="7545288"/>
            <a:ext cx="609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latin typeface="Arial" pitchFamily="34" charset="0"/>
                <a:cs typeface="Arial" pitchFamily="34" charset="0"/>
              </a:rPr>
              <a:t>ВАЖНО!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Для вариантов 1–3 материалы лучше подготовить на испанском языке или заранее запросить перевод у организаторов.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13049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6672" y="632520"/>
            <a:ext cx="485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УСЛОВИЯ УЧАСТИЯ В БИЗНЕС-ФОРУМЕ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672" y="1352600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" pitchFamily="34" charset="0"/>
                <a:cs typeface="Arial" pitchFamily="34" charset="0"/>
              </a:rPr>
              <a:t>Для участия в бизнес-форуме, необходимо подать заявку,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направив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до 8 сентября 2025 года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е-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mail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>
                <a:latin typeface="Arial" pitchFamily="34" charset="0"/>
                <a:cs typeface="Arial" pitchFamily="34" charset="0"/>
                <a:hlinkClick r:id="rId2"/>
              </a:rPr>
              <a:t>bf25@efbank.ru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следующие материалы:</a:t>
            </a:r>
          </a:p>
          <a:p>
            <a:pPr algn="just"/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6672" y="2288704"/>
            <a:ext cx="5904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Анкета участника (Приложение №1);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Тезисы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к Презентации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(при очном участии или участии в формате ВКС)  (Приложение №2);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400" kern="100" dirty="0">
                <a:latin typeface="Arial" pitchFamily="34" charset="0"/>
                <a:ea typeface="Aptos"/>
                <a:cs typeface="Arial" pitchFamily="34" charset="0"/>
              </a:rPr>
              <a:t>Презентационные материалы (</a:t>
            </a:r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презентации в формате </a:t>
            </a:r>
            <a:r>
              <a:rPr lang="en-US" sz="1400" kern="100" dirty="0" err="1" smtClean="0">
                <a:latin typeface="Arial" pitchFamily="34" charset="0"/>
                <a:ea typeface="Aptos"/>
                <a:cs typeface="Arial" pitchFamily="34" charset="0"/>
              </a:rPr>
              <a:t>pdf</a:t>
            </a:r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,</a:t>
            </a:r>
            <a:r>
              <a:rPr lang="en-US" sz="1400" kern="100" dirty="0" smtClean="0">
                <a:latin typeface="Arial" pitchFamily="34" charset="0"/>
                <a:ea typeface="Aptos"/>
                <a:cs typeface="Arial" pitchFamily="34" charset="0"/>
              </a:rPr>
              <a:t> </a:t>
            </a:r>
            <a:r>
              <a:rPr lang="en-US" sz="1400" kern="100" dirty="0" err="1" smtClean="0">
                <a:latin typeface="Arial" pitchFamily="34" charset="0"/>
                <a:ea typeface="Aptos"/>
                <a:cs typeface="Arial" pitchFamily="34" charset="0"/>
              </a:rPr>
              <a:t>ppt</a:t>
            </a:r>
            <a:r>
              <a:rPr lang="en-US" sz="1400" kern="100" dirty="0" smtClean="0">
                <a:latin typeface="Arial" pitchFamily="34" charset="0"/>
                <a:ea typeface="Aptos"/>
                <a:cs typeface="Arial" pitchFamily="34" charset="0"/>
              </a:rPr>
              <a:t>, </a:t>
            </a:r>
            <a:r>
              <a:rPr lang="en-US" sz="1400" kern="100" dirty="0" err="1" smtClean="0">
                <a:latin typeface="Arial" pitchFamily="34" charset="0"/>
                <a:ea typeface="Aptos"/>
                <a:cs typeface="Arial" pitchFamily="34" charset="0"/>
              </a:rPr>
              <a:t>pptx</a:t>
            </a:r>
            <a:r>
              <a:rPr lang="en-US" sz="1400" kern="100" dirty="0" smtClean="0">
                <a:latin typeface="Arial" pitchFamily="34" charset="0"/>
                <a:ea typeface="Aptos"/>
                <a:cs typeface="Arial" pitchFamily="34" charset="0"/>
              </a:rPr>
              <a:t>,</a:t>
            </a:r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 видеоматериалы</a:t>
            </a:r>
            <a:r>
              <a:rPr lang="en-US" sz="1400" kern="100" dirty="0" smtClean="0">
                <a:latin typeface="Arial" pitchFamily="34" charset="0"/>
                <a:ea typeface="Aptos"/>
                <a:cs typeface="Arial" pitchFamily="34" charset="0"/>
              </a:rPr>
              <a:t> </a:t>
            </a:r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и видеоролики в формате </a:t>
            </a:r>
            <a:r>
              <a:rPr lang="en-US" sz="1400" dirty="0"/>
              <a:t>AVI</a:t>
            </a:r>
            <a:r>
              <a:rPr lang="ru-RU" sz="1400" dirty="0"/>
              <a:t>, MP4 (H.264) или MOV (</a:t>
            </a:r>
            <a:r>
              <a:rPr lang="ru-RU" sz="1400" dirty="0" err="1"/>
              <a:t>QuickTime</a:t>
            </a:r>
            <a:r>
              <a:rPr lang="ru-RU" sz="1400" dirty="0" smtClean="0"/>
              <a:t>)</a:t>
            </a:r>
            <a:r>
              <a:rPr lang="ru-RU" sz="1400" kern="100" dirty="0" smtClean="0">
                <a:latin typeface="Arial" pitchFamily="34" charset="0"/>
                <a:ea typeface="Aptos"/>
                <a:cs typeface="Arial" pitchFamily="34" charset="0"/>
              </a:rPr>
              <a:t>).  </a:t>
            </a:r>
            <a:r>
              <a:rPr lang="ru-RU" sz="1400" kern="100" dirty="0">
                <a:latin typeface="Arial" pitchFamily="34" charset="0"/>
                <a:ea typeface="Aptos"/>
                <a:cs typeface="Arial" pitchFamily="34" charset="0"/>
              </a:rPr>
              <a:t>Срок подачи презентационных материалов:</a:t>
            </a:r>
          </a:p>
          <a:p>
            <a:pPr marL="628650" lvl="1" indent="-171450" algn="just">
              <a:buFont typeface="Arial" pitchFamily="34" charset="0"/>
              <a:buChar char="•"/>
            </a:pPr>
            <a:r>
              <a:rPr lang="ru-RU" sz="1400" kern="100" dirty="0">
                <a:latin typeface="Arial" pitchFamily="34" charset="0"/>
                <a:cs typeface="Arial" pitchFamily="34" charset="0"/>
              </a:rPr>
              <a:t>на испанском языке – </a:t>
            </a:r>
            <a:r>
              <a:rPr lang="ru-RU" sz="1400" b="1" kern="100" dirty="0">
                <a:latin typeface="Arial" pitchFamily="34" charset="0"/>
                <a:cs typeface="Arial" pitchFamily="34" charset="0"/>
              </a:rPr>
              <a:t>22 сентября 2025 г.</a:t>
            </a:r>
          </a:p>
          <a:p>
            <a:pPr marL="628650" lvl="1" indent="-171450" algn="just">
              <a:buFont typeface="Arial" pitchFamily="34" charset="0"/>
              <a:buChar char="•"/>
            </a:pPr>
            <a:r>
              <a:rPr lang="ru-RU" sz="1400" kern="100" dirty="0">
                <a:latin typeface="Arial" pitchFamily="34" charset="0"/>
                <a:cs typeface="Arial" pitchFamily="34" charset="0"/>
              </a:rPr>
              <a:t>на русском языке – </a:t>
            </a:r>
            <a:r>
              <a:rPr lang="ru-RU" sz="1400" b="1" kern="100" dirty="0">
                <a:latin typeface="Arial" pitchFamily="34" charset="0"/>
                <a:cs typeface="Arial" pitchFamily="34" charset="0"/>
              </a:rPr>
              <a:t>15 сентября 2025 г.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672" y="4304928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Дополнительные возможности</a:t>
            </a:r>
          </a:p>
          <a:p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По запросу высылается официальное приглашение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   (для оформления командировки).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672" y="6116458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Контактная информация для связи с организационным комитетом бизнес-форума: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6672" y="5609687"/>
            <a:ext cx="353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КОНТАКТНАЯ ИНФОРМАЦИЯ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6672" y="6892149"/>
            <a:ext cx="59046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E-</a:t>
            </a:r>
            <a:r>
              <a:rPr lang="ru-RU" sz="1400" b="1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>
                <a:latin typeface="Arial" pitchFamily="34" charset="0"/>
                <a:cs typeface="Arial" pitchFamily="34" charset="0"/>
                <a:hlinkClick r:id="rId2"/>
              </a:rPr>
              <a:t>bf25@efbank.ru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Моб. тел.: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+7 (989) 204-0321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1400" b="1" dirty="0" err="1">
                <a:latin typeface="Arial" pitchFamily="34" charset="0"/>
                <a:cs typeface="Arial" pitchFamily="34" charset="0"/>
              </a:rPr>
              <a:t>Telegram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ru-RU" sz="1400" u="sng" dirty="0">
                <a:latin typeface="Arial" pitchFamily="34" charset="0"/>
                <a:cs typeface="Arial" pitchFamily="34" charset="0"/>
                <a:hlinkClick r:id="rId3"/>
              </a:rPr>
              <a:t>@business_forum_25</a:t>
            </a:r>
            <a:endParaRPr lang="ru-RU" sz="1400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40880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672" y="1154182"/>
            <a:ext cx="5904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заполняется на каждого участника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672" y="632520"/>
            <a:ext cx="2580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АНКЕТА УЧАСТНИКА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516215"/>
              </p:ext>
            </p:extLst>
          </p:nvPr>
        </p:nvGraphicFramePr>
        <p:xfrm>
          <a:off x="548680" y="1784648"/>
          <a:ext cx="5760640" cy="5074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 dirty="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Фамилия, имя, отчество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Должность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Организация (название полностью)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Направление сотрудничества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Тема презентации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Форма участия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(очная, дистанционная, заочная, подключения к онлайн трансляции)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Язык, на котором будет проводиться презентация спикером (русский, испанский)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 dirty="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Язык, на котором будут предоставлены презентационные материалы, ролики, дополнительная информация (русский, испанский)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Контактный номер телефона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4486275" algn="l"/>
                        </a:tabLst>
                      </a:pPr>
                      <a:r>
                        <a:rPr lang="ru-RU" sz="1200" b="0" kern="100" dirty="0">
                          <a:effectLst/>
                          <a:latin typeface="Arial" pitchFamily="34" charset="0"/>
                          <a:ea typeface="Aptos"/>
                          <a:cs typeface="Arial" pitchFamily="34" charset="0"/>
                        </a:rPr>
                        <a:t>Электронная почта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65004" y="272480"/>
            <a:ext cx="291632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200" dirty="0">
                <a:latin typeface="Arial" pitchFamily="34" charset="0"/>
                <a:cs typeface="Arial" pitchFamily="34" charset="0"/>
              </a:rPr>
              <a:t>Приложение №1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242343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6672" y="632520"/>
            <a:ext cx="4695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ТЕЗИСОВ К ПРЕЗЕНТАЦИИ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672" y="1496616"/>
            <a:ext cx="6048672" cy="6124754"/>
          </a:xfrm>
          <a:prstGeom prst="rect">
            <a:avLst/>
          </a:prstGeom>
          <a:noFill/>
        </p:spPr>
        <p:txBody>
          <a:bodyPr wrap="square" rIns="72000" rtlCol="0">
            <a:spAutoFit/>
          </a:bodyPr>
          <a:lstStyle/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Заголовок: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информативный, отражающий тему выступления.</a:t>
            </a:r>
          </a:p>
          <a:p>
            <a:pPr lvl="0"/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Сведения о спикере: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285750" lvl="1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ФИО;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Место работы/организация;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Должность;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Контактная информация:</a:t>
            </a:r>
          </a:p>
          <a:p>
            <a:pPr marL="541338" lvl="2" indent="-285750">
              <a:buFont typeface="Wingdings" pitchFamily="2" charset="2"/>
              <a:buChar char="§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E-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mail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541338" lvl="2" indent="-285750">
              <a:buFont typeface="Wingdings" pitchFamily="2" charset="2"/>
              <a:buChar char="§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Телефон: +7 (XXX) XXX-XX-XX.</a:t>
            </a:r>
          </a:p>
          <a:p>
            <a:pPr lvl="0"/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Аннотация: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объёмом до 100 слов;</a:t>
            </a:r>
          </a:p>
          <a:p>
            <a:pPr lvl="0"/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Основная часть: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структурированное изложение основного содержания тезисов, состоящее из введения, основной части и выводов.</a:t>
            </a:r>
          </a:p>
          <a:p>
            <a:pPr lvl="0"/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Технические требования: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Объем: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до 800 слов.</a:t>
            </a: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Шрифт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 Times New Roman, 12 pt.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Интервал: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1 или 1,5.</a:t>
            </a:r>
          </a:p>
          <a:p>
            <a:pPr lvl="0"/>
            <a:r>
              <a:rPr lang="ru-RU" sz="1400" b="1" dirty="0">
                <a:latin typeface="Arial" pitchFamily="34" charset="0"/>
                <a:cs typeface="Arial" pitchFamily="34" charset="0"/>
              </a:rPr>
              <a:t>Сроки подачи: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 8 сентября 2025 года.</a:t>
            </a: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 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Электронный сборник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будет доступен на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Telegram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-канале: </a:t>
            </a:r>
            <a:r>
              <a:rPr lang="ru-RU" sz="1400" u="sng" dirty="0">
                <a:latin typeface="Arial" pitchFamily="34" charset="0"/>
                <a:cs typeface="Arial" pitchFamily="34" charset="0"/>
                <a:hlinkClick r:id="rId2"/>
              </a:rPr>
              <a:t>@business_forum_25</a:t>
            </a:r>
            <a:endParaRPr lang="ru-RU" sz="1400" u="sng" dirty="0">
              <a:latin typeface="Arial" pitchFamily="34" charset="0"/>
              <a:cs typeface="Arial" pitchFamily="34" charset="0"/>
            </a:endParaRPr>
          </a:p>
          <a:p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Авторы несут ответственность за содержание материалов, достоверность приведённых фактов, цитат, статистических и иных данных, имён, названий и прочих сведений.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 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65004" y="272480"/>
            <a:ext cx="291632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200" dirty="0">
                <a:latin typeface="Arial" pitchFamily="34" charset="0"/>
                <a:cs typeface="Arial" pitchFamily="34" charset="0"/>
              </a:rPr>
              <a:t>Приложение №2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9273480"/>
            <a:ext cx="198245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465004" y="9561512"/>
            <a:ext cx="291632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1000" dirty="0">
                <a:latin typeface="Arial" pitchFamily="34" charset="0"/>
                <a:cs typeface="Arial" pitchFamily="34" charset="0"/>
              </a:rPr>
              <a:t>28-29 октября 2025 года</a:t>
            </a:r>
          </a:p>
        </p:txBody>
      </p:sp>
    </p:spTree>
    <p:extLst>
      <p:ext uri="{BB962C8B-B14F-4D97-AF65-F5344CB8AC3E}">
        <p14:creationId xmlns:p14="http://schemas.microsoft.com/office/powerpoint/2010/main" val="384008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10349</TotalTime>
  <Words>990</Words>
  <Application>Microsoft Office PowerPoint</Application>
  <PresentationFormat>Лист A4 (210x297 мм)</PresentationFormat>
  <Paragraphs>234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85</cp:revision>
  <dcterms:created xsi:type="dcterms:W3CDTF">2025-07-03T12:35:18Z</dcterms:created>
  <dcterms:modified xsi:type="dcterms:W3CDTF">2025-08-05T10:50:20Z</dcterms:modified>
</cp:coreProperties>
</file>