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5" r:id="rId1"/>
  </p:sldMasterIdLst>
  <p:notesMasterIdLst>
    <p:notesMasterId r:id="rId8"/>
  </p:notesMasterIdLst>
  <p:handoutMasterIdLst>
    <p:handoutMasterId r:id="rId9"/>
  </p:handoutMasterIdLst>
  <p:sldIdLst>
    <p:sldId id="1101" r:id="rId2"/>
    <p:sldId id="1179" r:id="rId3"/>
    <p:sldId id="1181" r:id="rId4"/>
    <p:sldId id="1120" r:id="rId5"/>
    <p:sldId id="1182" r:id="rId6"/>
    <p:sldId id="1178" r:id="rId7"/>
  </p:sldIdLst>
  <p:sldSz cx="9144000" cy="5143500" type="screen16x9"/>
  <p:notesSz cx="9982200" cy="6794500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5050"/>
    <a:srgbClr val="AED5A3"/>
    <a:srgbClr val="C7E2C0"/>
    <a:srgbClr val="71B65E"/>
    <a:srgbClr val="A0C4AA"/>
    <a:srgbClr val="C1D9C8"/>
    <a:srgbClr val="EAF2EC"/>
    <a:srgbClr val="A4D098"/>
    <a:srgbClr val="D9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694" autoAdjust="0"/>
  </p:normalViewPr>
  <p:slideViewPr>
    <p:cSldViewPr snapToGrid="0">
      <p:cViewPr>
        <p:scale>
          <a:sx n="120" d="100"/>
          <a:sy n="120" d="100"/>
        </p:scale>
        <p:origin x="-1290" y="-450"/>
      </p:cViewPr>
      <p:guideLst>
        <p:guide orient="horz" pos="1620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-1854" y="-90"/>
      </p:cViewPr>
      <p:guideLst>
        <p:guide orient="horz" pos="2140"/>
        <p:guide pos="3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6"/>
            <a:ext cx="4326708" cy="340106"/>
          </a:xfrm>
          <a:prstGeom prst="rect">
            <a:avLst/>
          </a:prstGeom>
        </p:spPr>
        <p:txBody>
          <a:bodyPr vert="horz" lIns="91366" tIns="45682" rIns="91366" bIns="456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3175" y="16"/>
            <a:ext cx="4326708" cy="340106"/>
          </a:xfrm>
          <a:prstGeom prst="rect">
            <a:avLst/>
          </a:prstGeom>
        </p:spPr>
        <p:txBody>
          <a:bodyPr vert="horz" lIns="91366" tIns="45682" rIns="91366" bIns="45682" rtlCol="0"/>
          <a:lstStyle>
            <a:lvl1pPr algn="r">
              <a:defRPr sz="1200"/>
            </a:lvl1pPr>
          </a:lstStyle>
          <a:p>
            <a:fld id="{164FA61A-4FB8-4583-85F5-B9C95058D119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6454412"/>
            <a:ext cx="4326708" cy="340106"/>
          </a:xfrm>
          <a:prstGeom prst="rect">
            <a:avLst/>
          </a:prstGeom>
        </p:spPr>
        <p:txBody>
          <a:bodyPr vert="horz" lIns="91366" tIns="45682" rIns="91366" bIns="456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3175" y="6454412"/>
            <a:ext cx="4326708" cy="340106"/>
          </a:xfrm>
          <a:prstGeom prst="rect">
            <a:avLst/>
          </a:prstGeom>
        </p:spPr>
        <p:txBody>
          <a:bodyPr vert="horz" lIns="91366" tIns="45682" rIns="91366" bIns="45682" rtlCol="0" anchor="b"/>
          <a:lstStyle>
            <a:lvl1pPr algn="r">
              <a:defRPr sz="1200"/>
            </a:lvl1pPr>
          </a:lstStyle>
          <a:p>
            <a:fld id="{E763ED50-12DC-4212-8B8F-A1A1C920BD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440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1"/>
            <a:ext cx="4325620" cy="340905"/>
          </a:xfrm>
          <a:prstGeom prst="rect">
            <a:avLst/>
          </a:prstGeom>
        </p:spPr>
        <p:txBody>
          <a:bodyPr vert="horz" lIns="91366" tIns="45682" rIns="91366" bIns="456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4284" y="1"/>
            <a:ext cx="4325620" cy="340905"/>
          </a:xfrm>
          <a:prstGeom prst="rect">
            <a:avLst/>
          </a:prstGeom>
        </p:spPr>
        <p:txBody>
          <a:bodyPr vert="horz" lIns="91366" tIns="45682" rIns="91366" bIns="45682" rtlCol="0"/>
          <a:lstStyle>
            <a:lvl1pPr algn="r">
              <a:defRPr sz="1200"/>
            </a:lvl1pPr>
          </a:lstStyle>
          <a:p>
            <a:fld id="{29714BA8-83F7-4C63-8B63-68EA26FFA064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54338" y="850900"/>
            <a:ext cx="4073525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6" tIns="45682" rIns="91366" bIns="456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8221" y="3269857"/>
            <a:ext cx="7985760" cy="2675334"/>
          </a:xfrm>
          <a:prstGeom prst="rect">
            <a:avLst/>
          </a:prstGeom>
        </p:spPr>
        <p:txBody>
          <a:bodyPr vert="horz" lIns="91366" tIns="45682" rIns="91366" bIns="456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6" y="6453598"/>
            <a:ext cx="4325620" cy="340905"/>
          </a:xfrm>
          <a:prstGeom prst="rect">
            <a:avLst/>
          </a:prstGeom>
        </p:spPr>
        <p:txBody>
          <a:bodyPr vert="horz" lIns="91366" tIns="45682" rIns="91366" bIns="456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4284" y="6453598"/>
            <a:ext cx="4325620" cy="340905"/>
          </a:xfrm>
          <a:prstGeom prst="rect">
            <a:avLst/>
          </a:prstGeom>
        </p:spPr>
        <p:txBody>
          <a:bodyPr vert="horz" lIns="91366" tIns="45682" rIns="91366" bIns="45682" rtlCol="0" anchor="b"/>
          <a:lstStyle>
            <a:lvl1pPr algn="r">
              <a:defRPr sz="1200"/>
            </a:lvl1pPr>
          </a:lstStyle>
          <a:p>
            <a:fld id="{74A8CDDC-FAC2-4836-B36C-96CE764B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504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54338" y="849313"/>
            <a:ext cx="4073525" cy="22907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7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146824" y="8930347"/>
            <a:ext cx="3171995" cy="47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81" tIns="47091" rIns="94181" bIns="47091" anchor="b"/>
          <a:lstStyle/>
          <a:p>
            <a:pPr algn="r"/>
            <a:fld id="{626C0AF5-638A-4054-8FF0-7F4CFAE79DE9}" type="slidenum">
              <a:rPr lang="ru-RU" sz="1200"/>
              <a:pPr algn="r"/>
              <a:t>2</a:t>
            </a:fld>
            <a:endParaRPr lang="ru-RU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0700" y="703263"/>
            <a:ext cx="6270625" cy="352742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38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146824" y="8930347"/>
            <a:ext cx="3171995" cy="47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81" tIns="47091" rIns="94181" bIns="47091" anchor="b"/>
          <a:lstStyle/>
          <a:p>
            <a:pPr algn="r"/>
            <a:fld id="{626C0AF5-638A-4054-8FF0-7F4CFAE79DE9}" type="slidenum">
              <a:rPr lang="ru-RU" sz="1200"/>
              <a:pPr algn="r"/>
              <a:t>3</a:t>
            </a:fld>
            <a:endParaRPr lang="ru-RU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0700" y="703263"/>
            <a:ext cx="6270625" cy="352742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38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54338" y="850900"/>
            <a:ext cx="4073525" cy="2290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8CDDC-FAC2-4836-B36C-96CE764B8F6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769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54338" y="850900"/>
            <a:ext cx="4073525" cy="2290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8CDDC-FAC2-4836-B36C-96CE764B8F6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469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54338" y="850900"/>
            <a:ext cx="4073525" cy="2290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8CDDC-FAC2-4836-B36C-96CE764B8F6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46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731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98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905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062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341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812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218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141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647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375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068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222F-ECFB-4B16-8F28-2F5000B6DC01}" type="datetimeFigureOut">
              <a:rPr lang="ru-RU" smtClean="0"/>
              <a:pPr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4D674-5420-482B-B006-5F4855F526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61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143004" y="3179386"/>
            <a:ext cx="4165108" cy="405045"/>
          </a:xfrm>
          <a:prstGeom prst="rect">
            <a:avLst/>
          </a:prstGeom>
          <a:ln>
            <a:noFill/>
          </a:ln>
        </p:spPr>
        <p:txBody>
          <a:bodyPr lIns="0" tIns="0" rIns="15585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defRPr/>
            </a:pPr>
            <a:endParaRPr lang="ru-RU" sz="1400" kern="0" dirty="0">
              <a:solidFill>
                <a:srgbClr val="4F81B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601169" y="4321495"/>
            <a:ext cx="6188988" cy="6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898" tIns="51948" rIns="103898" bIns="51948"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г. Тверь</a:t>
            </a:r>
          </a:p>
          <a:p>
            <a:pPr algn="ctr">
              <a:defRPr/>
            </a:pPr>
            <a:r>
              <a:rPr lang="ru-RU" sz="17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16  мая 2023 </a:t>
            </a:r>
            <a:r>
              <a:rPr lang="ru-RU" sz="17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39354" y="133337"/>
            <a:ext cx="651600" cy="93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02068" y="1603293"/>
            <a:ext cx="7187181" cy="137134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по переводу земель и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одной категории в другую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20"/>
          <p:cNvSpPr txBox="1">
            <a:spLocks/>
          </p:cNvSpPr>
          <p:nvPr/>
        </p:nvSpPr>
        <p:spPr>
          <a:xfrm>
            <a:off x="856588" y="143521"/>
            <a:ext cx="8312442" cy="8812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МИНИСТЕРСТВО ИМУЩЕСТВЕННЫХ</a:t>
            </a:r>
          </a:p>
          <a:p>
            <a:pPr algn="l"/>
            <a: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И ЗЕМЕЛЬНЫХ ОТНОШЕНИЙ </a:t>
            </a:r>
          </a:p>
          <a:p>
            <a:pPr algn="l"/>
            <a: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ТВЕРСКОЙ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5486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10515" y="196115"/>
            <a:ext cx="712879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/>
          <a:lstStyle/>
          <a:p>
            <a:pPr algn="ctr"/>
            <a: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ПРАВОВЫЕ </a:t>
            </a: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2206594" y="2292804"/>
            <a:ext cx="5281739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/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2113283" y="453975"/>
            <a:ext cx="5147280" cy="30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2113288" y="1303833"/>
            <a:ext cx="5375045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/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735976" y="2292804"/>
            <a:ext cx="6320403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/>
          </a:p>
        </p:txBody>
      </p:sp>
      <p:sp>
        <p:nvSpPr>
          <p:cNvPr id="15" name="Прямоугольник 13"/>
          <p:cNvSpPr>
            <a:spLocks noChangeArrowheads="1"/>
          </p:cNvSpPr>
          <p:nvPr/>
        </p:nvSpPr>
        <p:spPr bwMode="auto">
          <a:xfrm>
            <a:off x="1722618" y="1275606"/>
            <a:ext cx="643205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65248" y="878832"/>
            <a:ext cx="6498335" cy="2532278"/>
          </a:xfrm>
          <a:prstGeom prst="roundRect">
            <a:avLst/>
          </a:prstGeom>
          <a:solidFill>
            <a:srgbClr val="FFF6D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285743" indent="-285743" algn="just"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Земельный кодекс Российской Федерации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43" indent="-285743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от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21.12.2004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172-ФЗ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переводе земель или земельных участков из одной категории в другую»</a:t>
            </a:r>
          </a:p>
          <a:p>
            <a:pPr marL="285743" indent="-285743" algn="just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аспоряжение Правительства Тверской области от 16.11.2011 №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262-рп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Регламента организации работы при рассмотрении ходатайств о переводе земель или земельных участков в составе таких земель из одной категории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другую»</a:t>
            </a:r>
          </a:p>
          <a:p>
            <a:pPr marL="285743" indent="-285743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Тверской области от 04.10.2011 №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61-пп «О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Межведомственной комиссии при Правительстве Тверской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по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отношениям»</a:t>
            </a:r>
          </a:p>
          <a:p>
            <a:pPr marL="285743" indent="-285743" algn="just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65248" y="3562183"/>
            <a:ext cx="6498335" cy="13260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285743" indent="-285743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Эффективное использование земельных участков</a:t>
            </a:r>
          </a:p>
          <a:p>
            <a:pPr marL="285743" indent="-285743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Приведение в соответствие целевого назначения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земельных участков их фактическому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использованию</a:t>
            </a:r>
          </a:p>
          <a:p>
            <a:pPr marL="285743" indent="-285743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инвестиционных проектов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7F869959-18A7-4BF4-BEF2-8B81359730F6}"/>
              </a:ext>
            </a:extLst>
          </p:cNvPr>
          <p:cNvCxnSpPr/>
          <p:nvPr/>
        </p:nvCxnSpPr>
        <p:spPr>
          <a:xfrm>
            <a:off x="2252120" y="878832"/>
            <a:ext cx="0" cy="38884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836C92-4440-42F7-A81A-DDCEBC774233}"/>
              </a:ext>
            </a:extLst>
          </p:cNvPr>
          <p:cNvSpPr txBox="1"/>
          <p:nvPr/>
        </p:nvSpPr>
        <p:spPr>
          <a:xfrm>
            <a:off x="898335" y="1580832"/>
            <a:ext cx="130825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9F8D2D-60A2-4ED5-99AD-DBB1D819853D}"/>
              </a:ext>
            </a:extLst>
          </p:cNvPr>
          <p:cNvSpPr txBox="1"/>
          <p:nvPr/>
        </p:nvSpPr>
        <p:spPr>
          <a:xfrm>
            <a:off x="1097274" y="3978932"/>
            <a:ext cx="101600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14282" y="142858"/>
            <a:ext cx="72000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679" y="4798028"/>
            <a:ext cx="2057400" cy="273844"/>
          </a:xfrm>
        </p:spPr>
        <p:txBody>
          <a:bodyPr/>
          <a:lstStyle/>
          <a:p>
            <a:fld id="{2BC4D674-5420-482B-B006-5F4855F52625}" type="slidenum">
              <a:rPr lang="ru-RU" sz="1000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88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10515" y="196115"/>
            <a:ext cx="712879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/>
          <a:lstStyle/>
          <a:p>
            <a:pPr algn="ctr"/>
            <a: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ПРАВОВЫЕ </a:t>
            </a: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ОСНОВАНИЯ ПО ЗЕМЕЛЬНОМУ КОДЕКСУ РФ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2206594" y="2292804"/>
            <a:ext cx="5281739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/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2113288" y="1303833"/>
            <a:ext cx="5375045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/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735976" y="2292804"/>
            <a:ext cx="6320403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/>
          </a:p>
        </p:txBody>
      </p:sp>
      <p:sp>
        <p:nvSpPr>
          <p:cNvPr id="15" name="Прямоугольник 13"/>
          <p:cNvSpPr>
            <a:spLocks noChangeArrowheads="1"/>
          </p:cNvSpPr>
          <p:nvPr/>
        </p:nvSpPr>
        <p:spPr bwMode="auto">
          <a:xfrm>
            <a:off x="1722618" y="1275606"/>
            <a:ext cx="643205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89540" y="1088361"/>
            <a:ext cx="7422539" cy="34274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 земель из одной категории в другую осуществляется в отношении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земель, находящихся в федеральной собственности, - Правительством Российской Федерации;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земель, находящихся в собственности субъектов Российской Федерации, и земель сельскохозяйственного назначения, находящихся в муниципальной собственности, - органами исполнительной власти субъектов Российской Федерации;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земель, находящихся в муниципальной собственности, за исключением земель сельскохозяйственного назначения, - органами местного самоуправления;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земель, находящихся в частной собственности: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земель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сельскохозяйственного назначения - органами исполнительной власти субъектов Российской Федерации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земель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иного целевого назначения - органами местного самоуправления.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14282" y="142858"/>
            <a:ext cx="72000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679" y="4798028"/>
            <a:ext cx="2057400" cy="273844"/>
          </a:xfrm>
        </p:spPr>
        <p:txBody>
          <a:bodyPr/>
          <a:lstStyle/>
          <a:p>
            <a:fld id="{2BC4D674-5420-482B-B006-5F4855F52625}" type="slidenum">
              <a:rPr lang="ru-RU" sz="1000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4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5"/>
          <p:cNvSpPr>
            <a:spLocks noChangeArrowheads="1"/>
          </p:cNvSpPr>
          <p:nvPr/>
        </p:nvSpPr>
        <p:spPr bwMode="auto">
          <a:xfrm>
            <a:off x="694180" y="154049"/>
            <a:ext cx="8177488" cy="66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 smtClean="0">
                <a:solidFill>
                  <a:srgbClr val="A88000"/>
                </a:solidFill>
                <a:latin typeface="Times New Roman"/>
                <a:ea typeface="Times New Roman"/>
              </a:rPr>
              <a:t>ПОЛНОМОЧИЯ МИНИСТЕРСТВА ИМУЩЕСТВЕННЫХ И ЗЕМЕЛЬНЫХ ОТНОШЕНИЙ ТВЕРСКОЙ ОБЛАСТИ ПО ПЕРЕВОДУ ЗЕМЕЛЬНЫХ УЧАСТКОВ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 smtClean="0">
                <a:solidFill>
                  <a:srgbClr val="A88000"/>
                </a:solidFill>
                <a:latin typeface="Times New Roman"/>
                <a:ea typeface="Times New Roman"/>
              </a:rPr>
              <a:t> ИЗ ОДНОЙ КАТЕГОРИИ В ДРУГУЮ</a:t>
            </a:r>
            <a:endParaRPr lang="ru-RU" altLang="ru-RU" sz="1400" b="1" dirty="0">
              <a:solidFill>
                <a:srgbClr val="A88000"/>
              </a:solidFill>
              <a:latin typeface="Times New Roman"/>
              <a:ea typeface="Times New Roman"/>
            </a:endParaRPr>
          </a:p>
        </p:txBody>
      </p:sp>
      <p:pic>
        <p:nvPicPr>
          <p:cNvPr id="61443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73" y="79242"/>
            <a:ext cx="6525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4876801"/>
            <a:ext cx="2057400" cy="2738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852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3142" indent="-243516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4065" indent="-194813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3690" indent="-194813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3316" indent="-194813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2942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32568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22194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11820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fld id="{53F7F6E6-C392-4D86-BABD-BF2DD7629339}" type="slidenum"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t>4</a:t>
            </a:fld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6" descr="PresentationLoad.com"/>
          <p:cNvSpPr/>
          <p:nvPr/>
        </p:nvSpPr>
        <p:spPr>
          <a:xfrm>
            <a:off x="1124062" y="1013704"/>
            <a:ext cx="3105646" cy="1293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ctr" anchorCtr="0"/>
          <a:lstStyle/>
          <a:p>
            <a:pPr algn="just">
              <a:lnSpc>
                <a:spcPct val="8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проверку ходатайства и приложенных к нему документов на предмет их соответствия требованиям Федерального закона о переводе земель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hteck 16" descr="PresentationLoad.com"/>
          <p:cNvSpPr/>
          <p:nvPr/>
        </p:nvSpPr>
        <p:spPr>
          <a:xfrm>
            <a:off x="1124062" y="2733298"/>
            <a:ext cx="3105646" cy="2085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ctr" anchorCtr="0"/>
          <a:lstStyle/>
          <a:p>
            <a:pPr algn="just">
              <a:lnSpc>
                <a:spcPct val="8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 в рассмотрении ходатайства в случае если:</a:t>
            </a:r>
          </a:p>
          <a:p>
            <a:pPr marL="171450" indent="-171450" algn="just">
              <a:lnSpc>
                <a:spcPct val="85000"/>
              </a:lnSpc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братилось ненадлежащее лицо;</a:t>
            </a:r>
          </a:p>
          <a:p>
            <a:pPr marL="171450" indent="-171450" algn="just">
              <a:lnSpc>
                <a:spcPct val="85000"/>
              </a:lnSpc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риложенные документы по составу и содержанию не соответствуют требованиям земельного законодательства</a:t>
            </a:r>
          </a:p>
          <a:p>
            <a:pPr marL="171450" indent="-171450" algn="just">
              <a:lnSpc>
                <a:spcPct val="85000"/>
              </a:lnSpc>
              <a:buFontTx/>
              <a:buChar char="-"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hteck 16" descr="PresentationLoad.com"/>
          <p:cNvSpPr/>
          <p:nvPr/>
        </p:nvSpPr>
        <p:spPr>
          <a:xfrm>
            <a:off x="4386577" y="1013703"/>
            <a:ext cx="4280348" cy="504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ctr" anchorCtr="0"/>
          <a:lstStyle/>
          <a:p>
            <a:pPr algn="just">
              <a:lnSpc>
                <a:spcPct val="85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запросов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рецензентам, </a:t>
            </a:r>
          </a:p>
          <a:p>
            <a:pPr algn="just">
              <a:lnSpc>
                <a:spcPct val="8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сводной рецензии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>
            <a:endCxn id="19" idx="1"/>
          </p:cNvCxnSpPr>
          <p:nvPr/>
        </p:nvCxnSpPr>
        <p:spPr>
          <a:xfrm>
            <a:off x="4229709" y="1266201"/>
            <a:ext cx="15686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2" idx="2"/>
            <a:endCxn id="15" idx="0"/>
          </p:cNvCxnSpPr>
          <p:nvPr/>
        </p:nvCxnSpPr>
        <p:spPr>
          <a:xfrm>
            <a:off x="2676885" y="2306792"/>
            <a:ext cx="0" cy="42650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16" descr="PresentationLoad.com"/>
          <p:cNvSpPr/>
          <p:nvPr/>
        </p:nvSpPr>
        <p:spPr>
          <a:xfrm>
            <a:off x="4370677" y="1657910"/>
            <a:ext cx="4312148" cy="862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ctr" anchorCtr="0"/>
          <a:lstStyle/>
          <a:p>
            <a:pPr algn="just">
              <a:lnSpc>
                <a:spcPct val="8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к заседанию Межведомственной комиссии при Правительстве Тверской области по земельным отношениям.</a:t>
            </a:r>
          </a:p>
          <a:p>
            <a:pPr algn="just">
              <a:lnSpc>
                <a:spcPct val="8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заседания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Межведомственной комиссии при Правительстве Тверской области по земельным отношениям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542653" y="1548096"/>
            <a:ext cx="0" cy="10981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16" descr="PresentationLoad.com"/>
          <p:cNvSpPr/>
          <p:nvPr/>
        </p:nvSpPr>
        <p:spPr>
          <a:xfrm>
            <a:off x="4386580" y="2661621"/>
            <a:ext cx="4312148" cy="663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ctr" anchorCtr="0"/>
          <a:lstStyle/>
          <a:p>
            <a:pPr algn="just">
              <a:lnSpc>
                <a:spcPct val="8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согласование проектов распоряжений Правительства Тверской области о переводе или об отказе в переводе земельных участков из одной категории в другую</a:t>
            </a:r>
          </a:p>
          <a:p>
            <a:pPr algn="just">
              <a:lnSpc>
                <a:spcPct val="85000"/>
              </a:lnSpc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6534701" y="2559616"/>
            <a:ext cx="1" cy="1020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16" descr="PresentationLoad.com"/>
          <p:cNvSpPr/>
          <p:nvPr/>
        </p:nvSpPr>
        <p:spPr>
          <a:xfrm>
            <a:off x="4370677" y="3455619"/>
            <a:ext cx="4296248" cy="615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ctr" anchorCtr="0"/>
          <a:lstStyle/>
          <a:p>
            <a:pPr algn="just">
              <a:lnSpc>
                <a:spcPct val="8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распоряжений Правительства Тверской области о переводе земельных участков для внесения сведений в ЕГРН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6526749" y="3348861"/>
            <a:ext cx="1" cy="1020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6526750" y="4080572"/>
            <a:ext cx="1" cy="1020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hteck 16" descr="PresentationLoad.com"/>
          <p:cNvSpPr/>
          <p:nvPr/>
        </p:nvSpPr>
        <p:spPr>
          <a:xfrm>
            <a:off x="4386580" y="4182577"/>
            <a:ext cx="4296248" cy="564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ctr" anchorCtr="0"/>
          <a:lstStyle/>
          <a:p>
            <a:pPr algn="just">
              <a:lnSpc>
                <a:spcPct val="8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распоряжений Правительства Тверской области о переводе земельных участков заинтересованным лицам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866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5"/>
          <p:cNvSpPr>
            <a:spLocks noChangeArrowheads="1"/>
          </p:cNvSpPr>
          <p:nvPr/>
        </p:nvSpPr>
        <p:spPr bwMode="auto">
          <a:xfrm>
            <a:off x="836034" y="104208"/>
            <a:ext cx="8177488" cy="78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700" b="1" dirty="0" smtClean="0">
                <a:solidFill>
                  <a:srgbClr val="A88000"/>
                </a:solidFill>
                <a:latin typeface="Times New Roman"/>
                <a:ea typeface="Times New Roman"/>
              </a:rPr>
              <a:t>ОТЧЕТНАЯ ИНФОРМАЦИЯ О РАССМОТРЕНИИ НА ЗАСЕДАНИЯХ КОМИССИИ ВОПРОСОВ О ПЕРЕВОДЕ </a:t>
            </a:r>
            <a:r>
              <a:rPr lang="ru-RU" altLang="ru-RU" sz="1700" b="1" dirty="0">
                <a:solidFill>
                  <a:srgbClr val="A88000"/>
                </a:solidFill>
                <a:latin typeface="Times New Roman"/>
                <a:ea typeface="Times New Roman"/>
              </a:rPr>
              <a:t>ЗЕМЕЛЬНЫХ </a:t>
            </a:r>
            <a:r>
              <a:rPr lang="ru-RU" altLang="ru-RU" sz="1700" b="1" dirty="0" smtClean="0">
                <a:solidFill>
                  <a:srgbClr val="A88000"/>
                </a:solidFill>
                <a:latin typeface="Times New Roman"/>
                <a:ea typeface="Times New Roman"/>
              </a:rPr>
              <a:t>УЧАСТКОВ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700" b="1" dirty="0" smtClean="0">
                <a:solidFill>
                  <a:srgbClr val="A88000"/>
                </a:solidFill>
                <a:latin typeface="Times New Roman"/>
                <a:ea typeface="Times New Roman"/>
              </a:rPr>
              <a:t>ИЗ ОДНОЙ КАТЕГОРИИ В ДРУГУЮ </a:t>
            </a:r>
          </a:p>
        </p:txBody>
      </p:sp>
      <p:pic>
        <p:nvPicPr>
          <p:cNvPr id="61443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34" y="79242"/>
            <a:ext cx="6525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4876801"/>
            <a:ext cx="2057400" cy="2738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852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3142" indent="-243516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4065" indent="-194813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3690" indent="-194813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3316" indent="-194813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2942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32568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22194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11820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fld id="{53F7F6E6-C392-4D86-BABD-BF2DD7629339}" type="slidenum"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t>5</a:t>
            </a:fld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0794825"/>
              </p:ext>
            </p:extLst>
          </p:nvPr>
        </p:nvGraphicFramePr>
        <p:xfrm>
          <a:off x="509785" y="1057525"/>
          <a:ext cx="8443384" cy="31551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65351"/>
                <a:gridCol w="1433355"/>
                <a:gridCol w="1661359"/>
                <a:gridCol w="1566407"/>
                <a:gridCol w="1475254"/>
                <a:gridCol w="1641658"/>
              </a:tblGrid>
              <a:tr h="628152"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земельных участков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категории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3625">
                <a:tc vMerge="1"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промышленности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особо охраняемых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территорий и объектов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лесного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с/х назначения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36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384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045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448" y="3466418"/>
            <a:ext cx="1784258" cy="141281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6448" y="889241"/>
            <a:ext cx="1784258" cy="119376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6448" y="2109653"/>
            <a:ext cx="1784258" cy="137122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16353" y="850767"/>
            <a:ext cx="5842618" cy="4028463"/>
          </a:xfrm>
          <a:prstGeom prst="rect">
            <a:avLst/>
          </a:prstGeom>
          <a:solidFill>
            <a:srgbClr val="EAF2E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61442" name="Прямоугольник 5"/>
          <p:cNvSpPr>
            <a:spLocks noChangeArrowheads="1"/>
          </p:cNvSpPr>
          <p:nvPr/>
        </p:nvSpPr>
        <p:spPr bwMode="auto">
          <a:xfrm>
            <a:off x="783920" y="169352"/>
            <a:ext cx="8177488" cy="5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700" b="1" dirty="0">
                <a:solidFill>
                  <a:srgbClr val="A88000"/>
                </a:solidFill>
                <a:latin typeface="Times New Roman"/>
                <a:ea typeface="Times New Roman"/>
              </a:rPr>
              <a:t>ПЕРЕВОД ЗЕМЕЛЬНЫХ УЧАСТКОВ </a:t>
            </a:r>
            <a:endParaRPr lang="ru-RU" altLang="ru-RU" sz="1700" b="1" dirty="0" smtClean="0">
              <a:solidFill>
                <a:srgbClr val="A88000"/>
              </a:solidFill>
              <a:latin typeface="Times New Roman"/>
              <a:ea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700" b="1" dirty="0" smtClean="0">
                <a:solidFill>
                  <a:srgbClr val="A88000"/>
                </a:solidFill>
                <a:latin typeface="Times New Roman"/>
                <a:ea typeface="Times New Roman"/>
              </a:rPr>
              <a:t>В </a:t>
            </a:r>
            <a:r>
              <a:rPr lang="ru-RU" altLang="ru-RU" sz="1700" b="1" dirty="0">
                <a:solidFill>
                  <a:srgbClr val="A88000"/>
                </a:solidFill>
                <a:latin typeface="Times New Roman"/>
                <a:ea typeface="Times New Roman"/>
              </a:rPr>
              <a:t>КАТЕГОРИЮ </a:t>
            </a:r>
            <a:r>
              <a:rPr lang="ru-RU" altLang="ru-RU" sz="1700" b="1" dirty="0" smtClean="0">
                <a:solidFill>
                  <a:srgbClr val="A88000"/>
                </a:solidFill>
                <a:latin typeface="Times New Roman"/>
                <a:ea typeface="Times New Roman"/>
              </a:rPr>
              <a:t>ЗЕМЕЛЬ </a:t>
            </a:r>
            <a:r>
              <a:rPr lang="ru-RU" altLang="ru-RU" sz="1700" b="1" dirty="0">
                <a:solidFill>
                  <a:srgbClr val="A88000"/>
                </a:solidFill>
                <a:latin typeface="Times New Roman"/>
                <a:ea typeface="Times New Roman"/>
              </a:rPr>
              <a:t>ЛЕСНОГО ФОНДА</a:t>
            </a:r>
          </a:p>
        </p:txBody>
      </p:sp>
      <p:pic>
        <p:nvPicPr>
          <p:cNvPr id="61443" name="Рисунок 1"/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34" y="79242"/>
            <a:ext cx="6525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4876801"/>
            <a:ext cx="2057400" cy="2738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852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3142" indent="-243516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4065" indent="-194813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3690" indent="-194813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3316" indent="-194813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2942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32568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22194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11820" indent="-194813" eaLnBrk="0" fontAlgn="base" hangingPunct="0">
              <a:lnSpc>
                <a:spcPct val="90000"/>
              </a:lnSpc>
              <a:spcBef>
                <a:spcPts val="42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fld id="{53F7F6E6-C392-4D86-BABD-BF2DD7629339}" type="slidenum"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t>6</a:t>
            </a:fld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3526823"/>
              </p:ext>
            </p:extLst>
          </p:nvPr>
        </p:nvGraphicFramePr>
        <p:xfrm>
          <a:off x="3477097" y="1623438"/>
          <a:ext cx="3456426" cy="19827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5680"/>
                <a:gridCol w="960120"/>
                <a:gridCol w="950976"/>
                <a:gridCol w="1099650"/>
              </a:tblGrid>
              <a:tr h="7419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распоряжений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земельных участков (га)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AA"/>
                    </a:solidFill>
                  </a:tcPr>
                </a:tc>
              </a:tr>
              <a:tr h="3584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25 021,3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23 754,1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4 299,3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53 074,7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91555" y="913346"/>
            <a:ext cx="2035533" cy="309519"/>
          </a:xfrm>
          <a:prstGeom prst="rect">
            <a:avLst/>
          </a:prstGeom>
          <a:solidFill>
            <a:srgbClr val="C7E2C0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7925" tIns="38963" rIns="77925" bIns="38963" rtlCol="0" anchor="ctr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830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11991</TotalTime>
  <Words>489</Words>
  <Application>Microsoft Office PowerPoint</Application>
  <PresentationFormat>Экран (16:9)</PresentationFormat>
  <Paragraphs>120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4_Тема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Румянцева Ксения</dc:creator>
  <cp:lastModifiedBy>KrylovAA</cp:lastModifiedBy>
  <cp:revision>1825</cp:revision>
  <cp:lastPrinted>2023-05-12T13:01:14Z</cp:lastPrinted>
  <dcterms:created xsi:type="dcterms:W3CDTF">2018-01-25T06:54:33Z</dcterms:created>
  <dcterms:modified xsi:type="dcterms:W3CDTF">2023-05-16T07:06:46Z</dcterms:modified>
</cp:coreProperties>
</file>