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embeddedFontLs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7" roundtripDataSignature="AMtx7mgaw5VymaCBG70F8yRm4tc2BW67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8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11.xml"/><Relationship Id="rId37" Type="http://customschemas.google.com/relationships/presentationmetadata" Target="metadata"/><Relationship Id="rId14" Type="http://schemas.openxmlformats.org/officeDocument/2006/relationships/slide" Target="slides/slide10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4.jpg"/><Relationship Id="rId5" Type="http://schemas.openxmlformats.org/officeDocument/2006/relationships/image" Target="../media/image3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42.jpg"/><Relationship Id="rId5" Type="http://schemas.openxmlformats.org/officeDocument/2006/relationships/image" Target="../media/image53.jpg"/><Relationship Id="rId6" Type="http://schemas.openxmlformats.org/officeDocument/2006/relationships/image" Target="../media/image4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hyperlink" Target="https://sberb2b.ru/request/public-requests" TargetMode="External"/><Relationship Id="rId5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5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50.png"/><Relationship Id="rId5" Type="http://schemas.openxmlformats.org/officeDocument/2006/relationships/image" Target="../media/image5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57.png"/><Relationship Id="rId5" Type="http://schemas.openxmlformats.org/officeDocument/2006/relationships/image" Target="../media/image5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59.png"/><Relationship Id="rId5" Type="http://schemas.openxmlformats.org/officeDocument/2006/relationships/image" Target="../media/image5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55.png"/><Relationship Id="rId5" Type="http://schemas.openxmlformats.org/officeDocument/2006/relationships/image" Target="../media/image69.png"/><Relationship Id="rId6" Type="http://schemas.openxmlformats.org/officeDocument/2006/relationships/image" Target="../media/image6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60.png"/><Relationship Id="rId9" Type="http://schemas.openxmlformats.org/officeDocument/2006/relationships/image" Target="../media/image56.png"/><Relationship Id="rId5" Type="http://schemas.openxmlformats.org/officeDocument/2006/relationships/image" Target="../media/image68.png"/><Relationship Id="rId6" Type="http://schemas.openxmlformats.org/officeDocument/2006/relationships/image" Target="../media/image74.png"/><Relationship Id="rId7" Type="http://schemas.openxmlformats.org/officeDocument/2006/relationships/image" Target="../media/image64.png"/><Relationship Id="rId8" Type="http://schemas.openxmlformats.org/officeDocument/2006/relationships/image" Target="../media/image6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63.png"/><Relationship Id="rId5" Type="http://schemas.openxmlformats.org/officeDocument/2006/relationships/image" Target="../media/image65.png"/><Relationship Id="rId6" Type="http://schemas.openxmlformats.org/officeDocument/2006/relationships/image" Target="../media/image7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62.png"/><Relationship Id="rId5" Type="http://schemas.openxmlformats.org/officeDocument/2006/relationships/image" Target="../media/image72.png"/><Relationship Id="rId6" Type="http://schemas.openxmlformats.org/officeDocument/2006/relationships/image" Target="../media/image67.png"/><Relationship Id="rId7" Type="http://schemas.openxmlformats.org/officeDocument/2006/relationships/image" Target="../media/image73.png"/><Relationship Id="rId8" Type="http://schemas.openxmlformats.org/officeDocument/2006/relationships/image" Target="../media/image7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univer.sberbank-ast.ru/mkc-sber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75.jpg"/><Relationship Id="rId6" Type="http://schemas.openxmlformats.org/officeDocument/2006/relationships/image" Target="../media/image76.jpg"/><Relationship Id="rId7" Type="http://schemas.openxmlformats.org/officeDocument/2006/relationships/hyperlink" Target="mailto:support@sberb2b.ru" TargetMode="External"/><Relationship Id="rId8" Type="http://schemas.openxmlformats.org/officeDocument/2006/relationships/image" Target="../media/image7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0.jpg"/><Relationship Id="rId4" Type="http://schemas.openxmlformats.org/officeDocument/2006/relationships/image" Target="../media/image77.png"/><Relationship Id="rId5" Type="http://schemas.openxmlformats.org/officeDocument/2006/relationships/hyperlink" Target="mailto:support@sberb2b.ru" TargetMode="External"/><Relationship Id="rId6" Type="http://schemas.openxmlformats.org/officeDocument/2006/relationships/hyperlink" Target="https://sberb2b.ru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3.jpg"/><Relationship Id="rId5" Type="http://schemas.openxmlformats.org/officeDocument/2006/relationships/image" Target="../media/image8.jp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0.jp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7.jpg"/><Relationship Id="rId8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berb2b.ru/request/public-requests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27.jpg"/><Relationship Id="rId6" Type="http://schemas.openxmlformats.org/officeDocument/2006/relationships/image" Target="../media/image22.jpg"/><Relationship Id="rId7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3" Type="http://schemas.openxmlformats.org/officeDocument/2006/relationships/image" Target="../media/image33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Relationship Id="rId15" Type="http://schemas.openxmlformats.org/officeDocument/2006/relationships/image" Target="../media/image29.png"/><Relationship Id="rId14" Type="http://schemas.openxmlformats.org/officeDocument/2006/relationships/image" Target="../media/image28.png"/><Relationship Id="rId17" Type="http://schemas.openxmlformats.org/officeDocument/2006/relationships/image" Target="../media/image31.png"/><Relationship Id="rId16" Type="http://schemas.openxmlformats.org/officeDocument/2006/relationships/image" Target="../media/image26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8" Type="http://schemas.openxmlformats.org/officeDocument/2006/relationships/image" Target="../media/image23.png"/><Relationship Id="rId7" Type="http://schemas.openxmlformats.org/officeDocument/2006/relationships/image" Target="../media/image30.png"/><Relationship Id="rId8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70.jpg"/><Relationship Id="rId10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Relationship Id="rId7" Type="http://schemas.openxmlformats.org/officeDocument/2006/relationships/image" Target="../media/image5.png"/><Relationship Id="rId8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0.jpg"/><Relationship Id="rId5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8725" r="0" t="0"/>
          <a:stretch/>
        </p:blipFill>
        <p:spPr>
          <a:xfrm rot="10800000">
            <a:off x="-14291" y="-4"/>
            <a:ext cx="694910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468326" y="1042893"/>
            <a:ext cx="636588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Покупайте у проверенных поставщиков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Продавайте товары и услуги по всей России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Экономьте деньги и ресурсы вашего бизнеса 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477825" y="5922768"/>
            <a:ext cx="38729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Электронный магазин малых закупок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7556" l="0" r="0" t="3846"/>
          <a:stretch/>
        </p:blipFill>
        <p:spPr>
          <a:xfrm>
            <a:off x="6934818" y="0"/>
            <a:ext cx="525718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788" y="5302754"/>
            <a:ext cx="3468632" cy="620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/>
          <p:nvPr/>
        </p:nvSpPr>
        <p:spPr>
          <a:xfrm>
            <a:off x="4195223" y="796989"/>
            <a:ext cx="3162565" cy="28973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591205" y="3960618"/>
            <a:ext cx="3162565" cy="28973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7798329" y="3960618"/>
            <a:ext cx="3162565" cy="28973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483212" y="206646"/>
            <a:ext cx="8915399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Преимущества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площадки </a:t>
            </a:r>
            <a:b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заказчиков</a:t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749554" y="4123653"/>
            <a:ext cx="295751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Тысячи товаров и услуг для решения задач заказчика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Широкие возможности поиска интересующих товаров и услуг в каталоге:  по названию, артикулу, модели, по ключевому слову из описания. </a:t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4297749" y="908485"/>
            <a:ext cx="2957512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Привычный интерфейс маркетплейса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Удобный каталог, представленный карточками товаров и услуг с описанием и характеристиками.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Возможность сравнения товаров.  </a:t>
            </a: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7995302" y="4140658"/>
            <a:ext cx="2922728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Кастомизированные решения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Адаптация бизнес-процессов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 внедрение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кастомизированных решений  под нужды заказчика. </a:t>
            </a:r>
            <a:endParaRPr/>
          </a:p>
        </p:txBody>
      </p:sp>
      <p:pic>
        <p:nvPicPr>
          <p:cNvPr id="250" name="Google Shape;2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8665" y="0"/>
            <a:ext cx="2833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47889" y="2034373"/>
            <a:ext cx="63720" cy="66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0"/>
          <p:cNvSpPr txBox="1"/>
          <p:nvPr/>
        </p:nvSpPr>
        <p:spPr>
          <a:xfrm>
            <a:off x="3028495" y="3637452"/>
            <a:ext cx="1071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/>
          </a:p>
        </p:txBody>
      </p:sp>
      <p:sp>
        <p:nvSpPr>
          <p:cNvPr id="253" name="Google Shape;253;p10"/>
          <p:cNvSpPr txBox="1"/>
          <p:nvPr/>
        </p:nvSpPr>
        <p:spPr>
          <a:xfrm>
            <a:off x="6648312" y="473823"/>
            <a:ext cx="1071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10290053" y="3666028"/>
            <a:ext cx="1071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4">
            <a:alphaModFix/>
          </a:blip>
          <a:srcRect b="0" l="-1" r="18049" t="0"/>
          <a:stretch/>
        </p:blipFill>
        <p:spPr>
          <a:xfrm>
            <a:off x="4195223" y="3960617"/>
            <a:ext cx="3162565" cy="289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0"/>
          <p:cNvPicPr preferRelativeResize="0"/>
          <p:nvPr/>
        </p:nvPicPr>
        <p:blipFill rotWithShape="1">
          <a:blip r:embed="rId5">
            <a:alphaModFix/>
          </a:blip>
          <a:srcRect b="2985" l="1" r="736" t="6075"/>
          <a:stretch/>
        </p:blipFill>
        <p:spPr>
          <a:xfrm>
            <a:off x="7798328" y="796989"/>
            <a:ext cx="3162565" cy="2897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/>
          <p:nvPr/>
        </p:nvSpPr>
        <p:spPr>
          <a:xfrm>
            <a:off x="465213" y="-631708"/>
            <a:ext cx="10321850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преимущества получают заказчики 44-ФЗ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работе на SberB2B?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1431835" y="2078377"/>
            <a:ext cx="4422089" cy="4204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Витрины закупок регионов;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Региональная база поставщиков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заказчиков каждого региона;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Публичные запросы и мини-аукционы.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Возможность согласования процедур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уполномоченными лицами;</a:t>
            </a:r>
            <a:endParaRPr/>
          </a:p>
        </p:txBody>
      </p:sp>
      <p:pic>
        <p:nvPicPr>
          <p:cNvPr id="263" name="Google Shape;2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70868" y="1246452"/>
            <a:ext cx="63720" cy="66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1"/>
          <p:cNvSpPr/>
          <p:nvPr/>
        </p:nvSpPr>
        <p:spPr>
          <a:xfrm>
            <a:off x="6780384" y="2078377"/>
            <a:ext cx="5487320" cy="3788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Возможность интеграции с региональными информационными системами;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Соответствие законодательным нормам.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Заключение сделок с подписанием электронной подписью внутри сервиса;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Предоставление аналитической отчетности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запросу заказчика.</a:t>
            </a:r>
            <a:endParaRPr/>
          </a:p>
        </p:txBody>
      </p:sp>
      <p:pic>
        <p:nvPicPr>
          <p:cNvPr id="265" name="Google Shape;2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805" y="2221514"/>
            <a:ext cx="549209" cy="54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805" y="3525120"/>
            <a:ext cx="549209" cy="54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805" y="5129314"/>
            <a:ext cx="549209" cy="54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2551" y="2221514"/>
            <a:ext cx="549209" cy="54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2550" y="3525120"/>
            <a:ext cx="549209" cy="54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2550" y="5129314"/>
            <a:ext cx="549209" cy="548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/>
          <p:nvPr/>
        </p:nvSpPr>
        <p:spPr>
          <a:xfrm>
            <a:off x="465213" y="-631708"/>
            <a:ext cx="10321850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преимущества получают заказчики 223-ФЗ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работе на SberB2B?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1497580" y="2146720"/>
            <a:ext cx="3979782" cy="337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Возможность создания витрин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Заказчиков;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Проведение как публичных, так и непубличных закупок;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Возможность интеграции с внутренними системами заказчика; </a:t>
            </a:r>
            <a:endParaRPr/>
          </a:p>
        </p:txBody>
      </p:sp>
      <p:pic>
        <p:nvPicPr>
          <p:cNvPr id="277" name="Google Shape;2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70868" y="1246452"/>
            <a:ext cx="63720" cy="66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2"/>
          <p:cNvSpPr/>
          <p:nvPr/>
        </p:nvSpPr>
        <p:spPr>
          <a:xfrm>
            <a:off x="6714640" y="2146719"/>
            <a:ext cx="5477360" cy="337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Создание списков поставщиков, разделенных на отрасли для проведения непубличных процедур;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Заключение сделок с подписанием электронной подписью внутри сервиса;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Предоставление аналитической отчетности по запросу заказчика.</a:t>
            </a:r>
            <a:endParaRPr/>
          </a:p>
        </p:txBody>
      </p:sp>
      <p:pic>
        <p:nvPicPr>
          <p:cNvPr id="279" name="Google Shape;2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21" y="2280678"/>
            <a:ext cx="549209" cy="54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21" y="3559276"/>
            <a:ext cx="549209" cy="54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21" y="4837874"/>
            <a:ext cx="549209" cy="54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1396" y="2280678"/>
            <a:ext cx="549209" cy="54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1396" y="3559276"/>
            <a:ext cx="549209" cy="54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1395" y="4831083"/>
            <a:ext cx="549209" cy="548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3"/>
          <p:cNvSpPr txBox="1"/>
          <p:nvPr/>
        </p:nvSpPr>
        <p:spPr>
          <a:xfrm>
            <a:off x="1347251" y="883321"/>
            <a:ext cx="7552051" cy="27871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lang="ru-RU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Преимущества площадки </a:t>
            </a:r>
            <a:br>
              <a:rPr b="1" lang="ru-RU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для поставщиков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"/>
          <p:cNvSpPr txBox="1"/>
          <p:nvPr/>
        </p:nvSpPr>
        <p:spPr>
          <a:xfrm>
            <a:off x="500647" y="-1111217"/>
            <a:ext cx="10206864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Преимущества площадки для поставщиков</a:t>
            </a:r>
            <a:endParaRPr/>
          </a:p>
        </p:txBody>
      </p:sp>
      <p:sp>
        <p:nvSpPr>
          <p:cNvPr id="296" name="Google Shape;296;p14"/>
          <p:cNvSpPr/>
          <p:nvPr/>
        </p:nvSpPr>
        <p:spPr>
          <a:xfrm>
            <a:off x="1328396" y="1335204"/>
            <a:ext cx="2954292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Возможность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расширить географию продаж по всей России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SberB2B дает возможность поставщикам участвовать в закупочных процедурах во всех регионах России.</a:t>
            </a:r>
            <a:endParaRPr/>
          </a:p>
        </p:txBody>
      </p:sp>
      <p:sp>
        <p:nvSpPr>
          <p:cNvPr id="297" name="Google Shape;297;p14"/>
          <p:cNvSpPr/>
          <p:nvPr/>
        </p:nvSpPr>
        <p:spPr>
          <a:xfrm>
            <a:off x="4481951" y="4485979"/>
            <a:ext cx="2883592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Бесплатные уведомления о новых закупках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Получайте уведомления о новых потенциальных сделках в Личном кабинете и с помощью email-оповещений. </a:t>
            </a:r>
            <a:endParaRPr/>
          </a:p>
        </p:txBody>
      </p:sp>
      <p:sp>
        <p:nvSpPr>
          <p:cNvPr id="298" name="Google Shape;298;p14"/>
          <p:cNvSpPr/>
          <p:nvPr/>
        </p:nvSpPr>
        <p:spPr>
          <a:xfrm>
            <a:off x="7683612" y="1341039"/>
            <a:ext cx="2883592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SberB2B позволяет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создать репутацию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Зарекомендуйте себя перед заказчиком. Выполняйте заказы, получайте отзывы и оценки, повышайте рейтинг на площадке.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1198301" y="3960618"/>
            <a:ext cx="3162565" cy="28973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7525723" y="3960618"/>
            <a:ext cx="3162565" cy="28973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4"/>
          <p:cNvSpPr txBox="1"/>
          <p:nvPr/>
        </p:nvSpPr>
        <p:spPr>
          <a:xfrm>
            <a:off x="3624457" y="1064709"/>
            <a:ext cx="73411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302" name="Google Shape;302;p14"/>
          <p:cNvSpPr txBox="1"/>
          <p:nvPr/>
        </p:nvSpPr>
        <p:spPr>
          <a:xfrm>
            <a:off x="9965089" y="1063236"/>
            <a:ext cx="10715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rgbClr val="00BA56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/>
          </a:p>
        </p:txBody>
      </p:sp>
      <p:sp>
        <p:nvSpPr>
          <p:cNvPr id="303" name="Google Shape;303;p14"/>
          <p:cNvSpPr txBox="1"/>
          <p:nvPr/>
        </p:nvSpPr>
        <p:spPr>
          <a:xfrm>
            <a:off x="6905881" y="3960618"/>
            <a:ext cx="10715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rgbClr val="00BA56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pic>
        <p:nvPicPr>
          <p:cNvPr id="304" name="Google Shape;3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83199" y="710871"/>
            <a:ext cx="63720" cy="6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4"/>
          <p:cNvPicPr preferRelativeResize="0"/>
          <p:nvPr/>
        </p:nvPicPr>
        <p:blipFill rotWithShape="1">
          <a:blip r:embed="rId4">
            <a:alphaModFix/>
          </a:blip>
          <a:srcRect b="0" l="13580" r="16399" t="0"/>
          <a:stretch/>
        </p:blipFill>
        <p:spPr>
          <a:xfrm>
            <a:off x="7533368" y="3960618"/>
            <a:ext cx="3184080" cy="2917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4"/>
          <p:cNvPicPr preferRelativeResize="0"/>
          <p:nvPr/>
        </p:nvPicPr>
        <p:blipFill rotWithShape="1">
          <a:blip r:embed="rId5">
            <a:alphaModFix/>
          </a:blip>
          <a:srcRect b="0" l="4502" r="15248" t="0"/>
          <a:stretch/>
        </p:blipFill>
        <p:spPr>
          <a:xfrm>
            <a:off x="1235540" y="3960617"/>
            <a:ext cx="3103812" cy="290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4"/>
          <p:cNvPicPr preferRelativeResize="0"/>
          <p:nvPr/>
        </p:nvPicPr>
        <p:blipFill rotWithShape="1">
          <a:blip r:embed="rId6">
            <a:alphaModFix/>
          </a:blip>
          <a:srcRect b="0" l="0" r="0" t="8471"/>
          <a:stretch/>
        </p:blipFill>
        <p:spPr>
          <a:xfrm>
            <a:off x="4364689" y="1069473"/>
            <a:ext cx="3154920" cy="2887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"/>
          <p:cNvSpPr txBox="1"/>
          <p:nvPr/>
        </p:nvSpPr>
        <p:spPr>
          <a:xfrm>
            <a:off x="502650" y="-1128787"/>
            <a:ext cx="8986838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Преимущества площадки для поставщиков</a:t>
            </a:r>
            <a:endParaRPr/>
          </a:p>
        </p:txBody>
      </p:sp>
      <p:sp>
        <p:nvSpPr>
          <p:cNvPr id="313" name="Google Shape;313;p15"/>
          <p:cNvSpPr/>
          <p:nvPr/>
        </p:nvSpPr>
        <p:spPr>
          <a:xfrm>
            <a:off x="1520969" y="1358940"/>
            <a:ext cx="2954292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Бесплатный доступ ко всей базе заказчиков площадки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Возможность стать поставщиком крупных заказчиков 223-ФЗ, государственных организаций 44-ФЗ и коммерческих компаний.</a:t>
            </a:r>
            <a:endParaRPr/>
          </a:p>
        </p:txBody>
      </p:sp>
      <p:sp>
        <p:nvSpPr>
          <p:cNvPr id="314" name="Google Shape;314;p15"/>
          <p:cNvSpPr/>
          <p:nvPr/>
        </p:nvSpPr>
        <p:spPr>
          <a:xfrm>
            <a:off x="8047692" y="1358940"/>
            <a:ext cx="2883592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Собственная страница поставщика в сервисе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собственной брендированной страницы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сервисе. Возможность загружать неограниченное количество карточек товаров или услуг на площадку.   </a:t>
            </a:r>
            <a:endParaRPr/>
          </a:p>
        </p:txBody>
      </p:sp>
      <p:sp>
        <p:nvSpPr>
          <p:cNvPr id="315" name="Google Shape;315;p15"/>
          <p:cNvSpPr/>
          <p:nvPr/>
        </p:nvSpPr>
        <p:spPr>
          <a:xfrm>
            <a:off x="4800402" y="4332091"/>
            <a:ext cx="2883592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Настройте SberB2B под ваш бизнес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Распределение ролей и полномочий вашей команды, создание филиальной сети. Возможность продавать и покупать в одном аккаунте. </a:t>
            </a:r>
            <a:endParaRPr/>
          </a:p>
        </p:txBody>
      </p:sp>
      <p:sp>
        <p:nvSpPr>
          <p:cNvPr id="316" name="Google Shape;316;p15"/>
          <p:cNvSpPr/>
          <p:nvPr/>
        </p:nvSpPr>
        <p:spPr>
          <a:xfrm>
            <a:off x="1498351" y="3960618"/>
            <a:ext cx="3162565" cy="28973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5"/>
          <p:cNvSpPr txBox="1"/>
          <p:nvPr/>
        </p:nvSpPr>
        <p:spPr>
          <a:xfrm>
            <a:off x="3939480" y="848313"/>
            <a:ext cx="10715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/>
          </a:p>
        </p:txBody>
      </p:sp>
      <p:sp>
        <p:nvSpPr>
          <p:cNvPr id="318" name="Google Shape;318;p15"/>
          <p:cNvSpPr txBox="1"/>
          <p:nvPr/>
        </p:nvSpPr>
        <p:spPr>
          <a:xfrm>
            <a:off x="10276498" y="848312"/>
            <a:ext cx="10715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/>
          </a:p>
        </p:txBody>
      </p:sp>
      <p:sp>
        <p:nvSpPr>
          <p:cNvPr id="319" name="Google Shape;319;p15"/>
          <p:cNvSpPr txBox="1"/>
          <p:nvPr/>
        </p:nvSpPr>
        <p:spPr>
          <a:xfrm>
            <a:off x="7205931" y="3960618"/>
            <a:ext cx="10715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/>
          </a:p>
        </p:txBody>
      </p:sp>
      <p:pic>
        <p:nvPicPr>
          <p:cNvPr id="320" name="Google Shape;3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15981" y="655700"/>
            <a:ext cx="63720" cy="6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5"/>
          <p:cNvPicPr preferRelativeResize="0"/>
          <p:nvPr/>
        </p:nvPicPr>
        <p:blipFill rotWithShape="1">
          <a:blip r:embed="rId4">
            <a:alphaModFix/>
          </a:blip>
          <a:srcRect b="60" l="3819" r="21835" t="-60"/>
          <a:stretch/>
        </p:blipFill>
        <p:spPr>
          <a:xfrm>
            <a:off x="4675891" y="1157918"/>
            <a:ext cx="3132613" cy="282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5"/>
          <p:cNvPicPr preferRelativeResize="0"/>
          <p:nvPr/>
        </p:nvPicPr>
        <p:blipFill rotWithShape="1">
          <a:blip r:embed="rId5">
            <a:alphaModFix/>
          </a:blip>
          <a:srcRect b="7744" l="6135" r="31008" t="692"/>
          <a:stretch/>
        </p:blipFill>
        <p:spPr>
          <a:xfrm>
            <a:off x="1517149" y="3982362"/>
            <a:ext cx="3162566" cy="287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5"/>
          <p:cNvPicPr preferRelativeResize="0"/>
          <p:nvPr/>
        </p:nvPicPr>
        <p:blipFill rotWithShape="1">
          <a:blip r:embed="rId6">
            <a:alphaModFix/>
          </a:blip>
          <a:srcRect b="0" l="7873" r="20430" t="0"/>
          <a:stretch/>
        </p:blipFill>
        <p:spPr>
          <a:xfrm>
            <a:off x="7818878" y="3978705"/>
            <a:ext cx="3103020" cy="2897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2376" y="1267072"/>
            <a:ext cx="6959623" cy="454794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6"/>
          <p:cNvSpPr/>
          <p:nvPr/>
        </p:nvSpPr>
        <p:spPr>
          <a:xfrm>
            <a:off x="1" y="1671844"/>
            <a:ext cx="5232376" cy="36222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457838" y="-957351"/>
            <a:ext cx="9109242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Преимущества площадки для поставщиков</a:t>
            </a:r>
            <a:endParaRPr/>
          </a:p>
        </p:txBody>
      </p:sp>
      <p:sp>
        <p:nvSpPr>
          <p:cNvPr id="331" name="Google Shape;331;p16"/>
          <p:cNvSpPr txBox="1"/>
          <p:nvPr/>
        </p:nvSpPr>
        <p:spPr>
          <a:xfrm>
            <a:off x="185738" y="2882803"/>
            <a:ext cx="464343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Поставщики SberB2B могут подавать коммерческие предложения на публичные запросы, которые ежедневно публикуют заказчики на публичной странице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закупки </a:t>
            </a: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Закупки.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2376" y="1671844"/>
            <a:ext cx="6959623" cy="368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70868" y="883291"/>
            <a:ext cx="63720" cy="66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2376" y="1182838"/>
            <a:ext cx="6959623" cy="481304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7"/>
          <p:cNvSpPr/>
          <p:nvPr/>
        </p:nvSpPr>
        <p:spPr>
          <a:xfrm>
            <a:off x="1" y="1563049"/>
            <a:ext cx="5232376" cy="402787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7"/>
          <p:cNvSpPr txBox="1"/>
          <p:nvPr/>
        </p:nvSpPr>
        <p:spPr>
          <a:xfrm>
            <a:off x="472446" y="-990993"/>
            <a:ext cx="8631571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Преимущества площадки для поставщиков</a:t>
            </a:r>
            <a:endParaRPr/>
          </a:p>
        </p:txBody>
      </p:sp>
      <p:sp>
        <p:nvSpPr>
          <p:cNvPr id="341" name="Google Shape;341;p17"/>
          <p:cNvSpPr txBox="1"/>
          <p:nvPr/>
        </p:nvSpPr>
        <p:spPr>
          <a:xfrm>
            <a:off x="201601" y="2882803"/>
            <a:ext cx="48291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Личном кабинете поставщики получают запросы от потенциальных заказчиков, которые не публикуются на странице Закупки. </a:t>
            </a:r>
            <a:endParaRPr/>
          </a:p>
        </p:txBody>
      </p:sp>
      <p:pic>
        <p:nvPicPr>
          <p:cNvPr id="342" name="Google Shape;3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70868" y="846847"/>
            <a:ext cx="63720" cy="6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2375" y="1563049"/>
            <a:ext cx="6959623" cy="4045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8"/>
          <p:cNvSpPr txBox="1"/>
          <p:nvPr/>
        </p:nvSpPr>
        <p:spPr>
          <a:xfrm>
            <a:off x="1361538" y="641843"/>
            <a:ext cx="7552051" cy="27871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lang="ru-RU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Как покупать на SberB2B?</a:t>
            </a:r>
            <a:endParaRPr b="1"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"/>
          <p:cNvSpPr txBox="1"/>
          <p:nvPr/>
        </p:nvSpPr>
        <p:spPr>
          <a:xfrm>
            <a:off x="471486" y="-672841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покупать на SberB2B?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70868" y="1060714"/>
            <a:ext cx="63720" cy="6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022" y="1855369"/>
            <a:ext cx="633411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9"/>
          <p:cNvSpPr/>
          <p:nvPr/>
        </p:nvSpPr>
        <p:spPr>
          <a:xfrm>
            <a:off x="1514710" y="1881937"/>
            <a:ext cx="487180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Зарегистрируйтесь в сервисе SberB2B. Укажите реквизиты вашей компании и контактную информацию.</a:t>
            </a:r>
            <a:endParaRPr/>
          </a:p>
        </p:txBody>
      </p:sp>
      <p:sp>
        <p:nvSpPr>
          <p:cNvPr id="358" name="Google Shape;358;p19"/>
          <p:cNvSpPr txBox="1"/>
          <p:nvPr/>
        </p:nvSpPr>
        <p:spPr>
          <a:xfrm>
            <a:off x="614598" y="1916924"/>
            <a:ext cx="9286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01.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021" y="4046116"/>
            <a:ext cx="633411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9"/>
          <p:cNvSpPr txBox="1"/>
          <p:nvPr/>
        </p:nvSpPr>
        <p:spPr>
          <a:xfrm>
            <a:off x="614832" y="4098830"/>
            <a:ext cx="9286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02.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9"/>
          <p:cNvSpPr/>
          <p:nvPr/>
        </p:nvSpPr>
        <p:spPr>
          <a:xfrm>
            <a:off x="1514710" y="4097256"/>
            <a:ext cx="48718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Создайте страницу вашей компании. Добавьте логотип, описание и контактную информацию. </a:t>
            </a:r>
            <a:endParaRPr/>
          </a:p>
        </p:txBody>
      </p:sp>
      <p:pic>
        <p:nvPicPr>
          <p:cNvPr id="362" name="Google Shape;362;p19"/>
          <p:cNvPicPr preferRelativeResize="0"/>
          <p:nvPr/>
        </p:nvPicPr>
        <p:blipFill rotWithShape="1">
          <a:blip r:embed="rId4">
            <a:alphaModFix/>
          </a:blip>
          <a:srcRect b="0" l="2365" r="0" t="0"/>
          <a:stretch/>
        </p:blipFill>
        <p:spPr>
          <a:xfrm>
            <a:off x="6744404" y="3528460"/>
            <a:ext cx="5447597" cy="3129484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pic>
        <p:nvPicPr>
          <p:cNvPr id="363" name="Google Shape;363;p19"/>
          <p:cNvPicPr preferRelativeResize="0"/>
          <p:nvPr/>
        </p:nvPicPr>
        <p:blipFill rotWithShape="1">
          <a:blip r:embed="rId5">
            <a:alphaModFix/>
          </a:blip>
          <a:srcRect b="0" l="0" r="1720" t="0"/>
          <a:stretch/>
        </p:blipFill>
        <p:spPr>
          <a:xfrm>
            <a:off x="6744407" y="149388"/>
            <a:ext cx="5447594" cy="3129484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9504" y="887104"/>
            <a:ext cx="6212496" cy="497841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0" y="1320205"/>
            <a:ext cx="6096000" cy="41090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71487" y="1193343"/>
            <a:ext cx="5915025" cy="831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такое SberB2B?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471487" y="2490053"/>
            <a:ext cx="507841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агрегатор товаров и услуг для бизнеса любого масштаба и отрасли. Сервис позволяет осуществлять любые закупочные процедуры малого объема в соответствии с 44-ФЗ и 223-ФЗ, а также коммерческие закупки товаров и услуг.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Пользователи SberB2B – государственные и муниципальные организации, коммерческие компании, а также индивидуальные предприниматели. </a:t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70869" y="1917966"/>
            <a:ext cx="63720" cy="6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2516" l="0" r="0" t="9295"/>
          <a:stretch/>
        </p:blipFill>
        <p:spPr>
          <a:xfrm>
            <a:off x="5979505" y="1320205"/>
            <a:ext cx="6212496" cy="410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"/>
          <p:cNvSpPr txBox="1"/>
          <p:nvPr/>
        </p:nvSpPr>
        <p:spPr>
          <a:xfrm>
            <a:off x="471486" y="-672841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покупать на SberB2B?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70868" y="1060714"/>
            <a:ext cx="63720" cy="6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020" y="1864865"/>
            <a:ext cx="633411" cy="62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932" y="4041312"/>
            <a:ext cx="633411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0"/>
          <p:cNvSpPr txBox="1"/>
          <p:nvPr/>
        </p:nvSpPr>
        <p:spPr>
          <a:xfrm>
            <a:off x="614597" y="1940579"/>
            <a:ext cx="9286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03.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0"/>
          <p:cNvSpPr txBox="1"/>
          <p:nvPr/>
        </p:nvSpPr>
        <p:spPr>
          <a:xfrm>
            <a:off x="613012" y="4094026"/>
            <a:ext cx="9286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04.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0"/>
          <p:cNvSpPr/>
          <p:nvPr/>
        </p:nvSpPr>
        <p:spPr>
          <a:xfrm>
            <a:off x="1514710" y="1916792"/>
            <a:ext cx="49861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Распределяйте роли и полномочия сотрудников в онлайн-сервисе SberB2B так же, как они организованы в вашей компании. </a:t>
            </a: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1541699" y="4041311"/>
            <a:ext cx="495911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Найдите интересующий вас товар или услугу в поиске каталога. Поиск возможен по категории, названию или артикулу, названию поставщика или производителя. </a:t>
            </a:r>
            <a:endParaRPr/>
          </a:p>
        </p:txBody>
      </p:sp>
      <p:pic>
        <p:nvPicPr>
          <p:cNvPr id="376" name="Google Shape;37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6093" y="220157"/>
            <a:ext cx="5395905" cy="3026484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pic>
        <p:nvPicPr>
          <p:cNvPr id="377" name="Google Shape;37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96095" y="3585496"/>
            <a:ext cx="5395903" cy="3026484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1"/>
          <p:cNvSpPr txBox="1"/>
          <p:nvPr/>
        </p:nvSpPr>
        <p:spPr>
          <a:xfrm>
            <a:off x="471486" y="-672841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покупать на SberB2B?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70868" y="1060714"/>
            <a:ext cx="63720" cy="6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022" y="1855369"/>
            <a:ext cx="633411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1"/>
          <p:cNvSpPr/>
          <p:nvPr/>
        </p:nvSpPr>
        <p:spPr>
          <a:xfrm>
            <a:off x="1514709" y="1881938"/>
            <a:ext cx="51858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Формируйте запросы поставщикам и  выбирайте лучшие для вас условия покупки.</a:t>
            </a:r>
            <a:endParaRPr/>
          </a:p>
        </p:txBody>
      </p:sp>
      <p:sp>
        <p:nvSpPr>
          <p:cNvPr id="386" name="Google Shape;386;p21"/>
          <p:cNvSpPr txBox="1"/>
          <p:nvPr/>
        </p:nvSpPr>
        <p:spPr>
          <a:xfrm>
            <a:off x="614598" y="1916924"/>
            <a:ext cx="9286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05.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021" y="3303166"/>
            <a:ext cx="633411" cy="62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021" y="5026580"/>
            <a:ext cx="633411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1"/>
          <p:cNvSpPr txBox="1"/>
          <p:nvPr/>
        </p:nvSpPr>
        <p:spPr>
          <a:xfrm>
            <a:off x="614597" y="3342161"/>
            <a:ext cx="9286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06.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1"/>
          <p:cNvSpPr txBox="1"/>
          <p:nvPr/>
        </p:nvSpPr>
        <p:spPr>
          <a:xfrm>
            <a:off x="614831" y="5079294"/>
            <a:ext cx="9286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07.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1"/>
          <p:cNvSpPr/>
          <p:nvPr/>
        </p:nvSpPr>
        <p:spPr>
          <a:xfrm>
            <a:off x="1514709" y="3153079"/>
            <a:ext cx="518589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Воспользуйтесь сравнением коммерческих предложений — это удобный инструмент сопоставления коммерческих условий, позволяющий выбрать самое выгодное предложение.</a:t>
            </a:r>
            <a:endParaRPr/>
          </a:p>
        </p:txBody>
      </p:sp>
      <p:sp>
        <p:nvSpPr>
          <p:cNvPr id="392" name="Google Shape;392;p21"/>
          <p:cNvSpPr/>
          <p:nvPr/>
        </p:nvSpPr>
        <p:spPr>
          <a:xfrm>
            <a:off x="1543285" y="4972681"/>
            <a:ext cx="515731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Хотите сделку в один клик? Работайте с вашим поставщиком, используя электронную подпись. Это не является обязательным условием, но позволяет сократить время на обработку документов.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3" name="Google Shape;39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425" y="3593043"/>
            <a:ext cx="5429575" cy="3045370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pic>
        <p:nvPicPr>
          <p:cNvPr id="394" name="Google Shape;39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2425" y="296791"/>
            <a:ext cx="5429575" cy="3045370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2"/>
          <p:cNvSpPr txBox="1"/>
          <p:nvPr/>
        </p:nvSpPr>
        <p:spPr>
          <a:xfrm>
            <a:off x="1390114" y="641843"/>
            <a:ext cx="7552051" cy="27871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lang="ru-RU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Виды закупок на SberB2B </a:t>
            </a:r>
            <a:endParaRPr b="1"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3"/>
          <p:cNvSpPr/>
          <p:nvPr/>
        </p:nvSpPr>
        <p:spPr>
          <a:xfrm>
            <a:off x="8176965" y="2369888"/>
            <a:ext cx="3443227" cy="316310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3"/>
          <p:cNvSpPr/>
          <p:nvPr/>
        </p:nvSpPr>
        <p:spPr>
          <a:xfrm>
            <a:off x="460690" y="2363368"/>
            <a:ext cx="3460435" cy="316310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3"/>
          <p:cNvSpPr txBox="1"/>
          <p:nvPr/>
        </p:nvSpPr>
        <p:spPr>
          <a:xfrm>
            <a:off x="471486" y="-672841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способа закупок на SberB2B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70868" y="1136914"/>
            <a:ext cx="63720" cy="6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7869" y="2350662"/>
            <a:ext cx="3520574" cy="317002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3"/>
          <p:cNvSpPr/>
          <p:nvPr/>
        </p:nvSpPr>
        <p:spPr>
          <a:xfrm>
            <a:off x="697716" y="2641901"/>
            <a:ext cx="31238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Запросы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23"/>
          <p:cNvSpPr/>
          <p:nvPr/>
        </p:nvSpPr>
        <p:spPr>
          <a:xfrm>
            <a:off x="4534067" y="2628253"/>
            <a:ext cx="31238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Заказы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3"/>
          <p:cNvSpPr/>
          <p:nvPr/>
        </p:nvSpPr>
        <p:spPr>
          <a:xfrm>
            <a:off x="8310822" y="2634478"/>
            <a:ext cx="31238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Мини-аукционы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23"/>
          <p:cNvSpPr txBox="1"/>
          <p:nvPr/>
        </p:nvSpPr>
        <p:spPr>
          <a:xfrm>
            <a:off x="3305842" y="5089801"/>
            <a:ext cx="500149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14" name="Google Shape;414;p23"/>
          <p:cNvSpPr txBox="1"/>
          <p:nvPr/>
        </p:nvSpPr>
        <p:spPr>
          <a:xfrm>
            <a:off x="7194938" y="5102108"/>
            <a:ext cx="500149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15" name="Google Shape;415;p23"/>
          <p:cNvSpPr txBox="1"/>
          <p:nvPr/>
        </p:nvSpPr>
        <p:spPr>
          <a:xfrm>
            <a:off x="11045102" y="5075339"/>
            <a:ext cx="500149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416" name="Google Shape;41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7500" y="2495869"/>
            <a:ext cx="616683" cy="861774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3"/>
          <p:cNvSpPr/>
          <p:nvPr/>
        </p:nvSpPr>
        <p:spPr>
          <a:xfrm>
            <a:off x="4534067" y="3705139"/>
            <a:ext cx="31238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Заказ напрямую у конкретного поставщика. </a:t>
            </a:r>
            <a:endParaRPr b="1"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3"/>
          <p:cNvSpPr/>
          <p:nvPr/>
        </p:nvSpPr>
        <p:spPr>
          <a:xfrm>
            <a:off x="8310822" y="3705139"/>
            <a:ext cx="29763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Процедура закупки, которая производится по заранее установленным правилам с возможностью снижения начальной цены. </a:t>
            </a:r>
            <a:endParaRPr/>
          </a:p>
        </p:txBody>
      </p:sp>
      <p:sp>
        <p:nvSpPr>
          <p:cNvPr id="419" name="Google Shape;419;p23"/>
          <p:cNvSpPr/>
          <p:nvPr/>
        </p:nvSpPr>
        <p:spPr>
          <a:xfrm>
            <a:off x="697716" y="3705139"/>
            <a:ext cx="37242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Запрос заказчиком ценовых предложений по описанию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или из каталога товаров/услуг.</a:t>
            </a:r>
            <a:endParaRPr/>
          </a:p>
        </p:txBody>
      </p:sp>
      <p:pic>
        <p:nvPicPr>
          <p:cNvPr id="420" name="Google Shape;42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0661" y="2495869"/>
            <a:ext cx="970734" cy="86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1319" y="2495869"/>
            <a:ext cx="927043" cy="86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4"/>
          <p:cNvSpPr/>
          <p:nvPr/>
        </p:nvSpPr>
        <p:spPr>
          <a:xfrm>
            <a:off x="9760398" y="4536281"/>
            <a:ext cx="1952423" cy="149503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4"/>
          <p:cNvSpPr/>
          <p:nvPr/>
        </p:nvSpPr>
        <p:spPr>
          <a:xfrm>
            <a:off x="4641763" y="4529777"/>
            <a:ext cx="1952423" cy="149503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4"/>
          <p:cNvSpPr/>
          <p:nvPr/>
        </p:nvSpPr>
        <p:spPr>
          <a:xfrm>
            <a:off x="2472333" y="5605782"/>
            <a:ext cx="2018553" cy="93021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4"/>
          <p:cNvSpPr/>
          <p:nvPr/>
        </p:nvSpPr>
        <p:spPr>
          <a:xfrm>
            <a:off x="0" y="322006"/>
            <a:ext cx="11842229" cy="27329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7205619" y="4500431"/>
            <a:ext cx="1952423" cy="149503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4"/>
          <p:cNvSpPr/>
          <p:nvPr/>
        </p:nvSpPr>
        <p:spPr>
          <a:xfrm>
            <a:off x="2448993" y="3919837"/>
            <a:ext cx="2018553" cy="93021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4"/>
          <p:cNvSpPr/>
          <p:nvPr/>
        </p:nvSpPr>
        <p:spPr>
          <a:xfrm>
            <a:off x="202293" y="4904502"/>
            <a:ext cx="2225000" cy="55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4"/>
          <p:cNvSpPr txBox="1"/>
          <p:nvPr/>
        </p:nvSpPr>
        <p:spPr>
          <a:xfrm>
            <a:off x="471486" y="-672841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b="1" lang="ru-R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3апросы</a:t>
            </a:r>
            <a:endParaRPr b="1"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4" name="Google Shape;4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70868" y="1060714"/>
            <a:ext cx="63720" cy="6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42230" y="0"/>
            <a:ext cx="3497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4"/>
          <p:cNvSpPr txBox="1"/>
          <p:nvPr/>
        </p:nvSpPr>
        <p:spPr>
          <a:xfrm>
            <a:off x="471486" y="1708462"/>
            <a:ext cx="3257552" cy="1346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ru-RU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Запросы на SberB2B бывают публичные и непубличные.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4"/>
          <p:cNvSpPr/>
          <p:nvPr/>
        </p:nvSpPr>
        <p:spPr>
          <a:xfrm>
            <a:off x="265793" y="4904502"/>
            <a:ext cx="296688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Покупатель формирует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свою потребность </a:t>
            </a:r>
            <a:endParaRPr/>
          </a:p>
        </p:txBody>
      </p:sp>
      <p:sp>
        <p:nvSpPr>
          <p:cNvPr id="438" name="Google Shape;438;p24"/>
          <p:cNvSpPr/>
          <p:nvPr/>
        </p:nvSpPr>
        <p:spPr>
          <a:xfrm>
            <a:off x="3894711" y="1619168"/>
            <a:ext cx="746637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Публичные запросы располагаются в разделе Закупки. </a:t>
            </a:r>
            <a:endParaRPr/>
          </a:p>
        </p:txBody>
      </p:sp>
      <p:sp>
        <p:nvSpPr>
          <p:cNvPr id="439" name="Google Shape;439;p24"/>
          <p:cNvSpPr/>
          <p:nvPr/>
        </p:nvSpPr>
        <p:spPr>
          <a:xfrm>
            <a:off x="3874118" y="2135130"/>
            <a:ext cx="58343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Непубличные запросы поступают в Личный кабинет поставщика.</a:t>
            </a:r>
            <a:endParaRPr/>
          </a:p>
        </p:txBody>
      </p:sp>
      <p:sp>
        <p:nvSpPr>
          <p:cNvPr id="440" name="Google Shape;440;p24"/>
          <p:cNvSpPr txBox="1"/>
          <p:nvPr/>
        </p:nvSpPr>
        <p:spPr>
          <a:xfrm>
            <a:off x="2531703" y="4027585"/>
            <a:ext cx="2053008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добавляет в корзину товары/услуги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 каталога</a:t>
            </a:r>
            <a:endParaRPr/>
          </a:p>
        </p:txBody>
      </p:sp>
      <p:sp>
        <p:nvSpPr>
          <p:cNvPr id="441" name="Google Shape;441;p24"/>
          <p:cNvSpPr txBox="1"/>
          <p:nvPr/>
        </p:nvSpPr>
        <p:spPr>
          <a:xfrm>
            <a:off x="2557865" y="5793889"/>
            <a:ext cx="198682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формирует запрос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описанию </a:t>
            </a:r>
            <a:endParaRPr/>
          </a:p>
        </p:txBody>
      </p:sp>
      <p:sp>
        <p:nvSpPr>
          <p:cNvPr id="442" name="Google Shape;442;p24"/>
          <p:cNvSpPr txBox="1"/>
          <p:nvPr/>
        </p:nvSpPr>
        <p:spPr>
          <a:xfrm>
            <a:off x="4859636" y="4660550"/>
            <a:ext cx="1644406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Покупатель направляет запрос поставщику в Личный кабинет</a:t>
            </a:r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7300798" y="4660550"/>
            <a:ext cx="2105693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Поставщик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формирует КП по позиции из каталога или путем описания предложения </a:t>
            </a:r>
            <a:endParaRPr/>
          </a:p>
        </p:txBody>
      </p:sp>
      <p:sp>
        <p:nvSpPr>
          <p:cNvPr id="444" name="Google Shape;444;p24"/>
          <p:cNvSpPr/>
          <p:nvPr/>
        </p:nvSpPr>
        <p:spPr>
          <a:xfrm>
            <a:off x="9855681" y="4786315"/>
            <a:ext cx="176185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Покупатель выбирает предложение и заключает сделку</a:t>
            </a:r>
            <a:endParaRPr/>
          </a:p>
        </p:txBody>
      </p:sp>
      <p:pic>
        <p:nvPicPr>
          <p:cNvPr descr="Line arrow Clockwise curve" id="445" name="Google Shape;44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875378" y="4213046"/>
            <a:ext cx="551915" cy="551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 arrow Clockwise curve" id="446" name="Google Shape;44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5400000">
            <a:off x="1848047" y="5557002"/>
            <a:ext cx="584775" cy="58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 arrow Straight" id="447" name="Google Shape;44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4067013" y="4983719"/>
            <a:ext cx="488614" cy="488614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4"/>
          <p:cNvSpPr/>
          <p:nvPr/>
        </p:nvSpPr>
        <p:spPr>
          <a:xfrm>
            <a:off x="1085852" y="4457703"/>
            <a:ext cx="328612" cy="328612"/>
          </a:xfrm>
          <a:prstGeom prst="ellipse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4"/>
          <p:cNvSpPr txBox="1"/>
          <p:nvPr/>
        </p:nvSpPr>
        <p:spPr>
          <a:xfrm>
            <a:off x="1125421" y="4471700"/>
            <a:ext cx="4120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3227388" y="3513760"/>
            <a:ext cx="328612" cy="328612"/>
          </a:xfrm>
          <a:prstGeom prst="ellipse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4"/>
          <p:cNvSpPr txBox="1"/>
          <p:nvPr/>
        </p:nvSpPr>
        <p:spPr>
          <a:xfrm>
            <a:off x="3193766" y="3515893"/>
            <a:ext cx="5350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2.1</a:t>
            </a: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3258464" y="5174073"/>
            <a:ext cx="328612" cy="328612"/>
          </a:xfrm>
          <a:prstGeom prst="ellipse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4"/>
          <p:cNvSpPr txBox="1"/>
          <p:nvPr/>
        </p:nvSpPr>
        <p:spPr>
          <a:xfrm>
            <a:off x="3224842" y="5183701"/>
            <a:ext cx="5350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2.2</a:t>
            </a: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5438828" y="4104855"/>
            <a:ext cx="328612" cy="328612"/>
          </a:xfrm>
          <a:prstGeom prst="ellipse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4"/>
          <p:cNvSpPr txBox="1"/>
          <p:nvPr/>
        </p:nvSpPr>
        <p:spPr>
          <a:xfrm>
            <a:off x="5479307" y="4105899"/>
            <a:ext cx="3622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7967175" y="4107355"/>
            <a:ext cx="328612" cy="328612"/>
          </a:xfrm>
          <a:prstGeom prst="ellipse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4"/>
          <p:cNvSpPr txBox="1"/>
          <p:nvPr/>
        </p:nvSpPr>
        <p:spPr>
          <a:xfrm>
            <a:off x="8007802" y="4110190"/>
            <a:ext cx="3622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0493433" y="4103064"/>
            <a:ext cx="328612" cy="328612"/>
          </a:xfrm>
          <a:prstGeom prst="ellipse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4"/>
          <p:cNvSpPr txBox="1"/>
          <p:nvPr/>
        </p:nvSpPr>
        <p:spPr>
          <a:xfrm>
            <a:off x="10519772" y="4105899"/>
            <a:ext cx="3622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descr="Line arrow Straight" id="460" name="Google Shape;460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6662688" y="4983719"/>
            <a:ext cx="488614" cy="488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 arrow Straight" id="461" name="Google Shape;461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9219894" y="4983719"/>
            <a:ext cx="488614" cy="48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599337" y="1147383"/>
            <a:ext cx="774439" cy="1082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5"/>
          <p:cNvSpPr/>
          <p:nvPr/>
        </p:nvSpPr>
        <p:spPr>
          <a:xfrm>
            <a:off x="5298" y="431800"/>
            <a:ext cx="11836931" cy="21371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5"/>
          <p:cNvSpPr/>
          <p:nvPr/>
        </p:nvSpPr>
        <p:spPr>
          <a:xfrm>
            <a:off x="8173260" y="3401030"/>
            <a:ext cx="3064394" cy="162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5"/>
          <p:cNvSpPr/>
          <p:nvPr/>
        </p:nvSpPr>
        <p:spPr>
          <a:xfrm>
            <a:off x="4354773" y="3401030"/>
            <a:ext cx="3064394" cy="162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5"/>
          <p:cNvSpPr/>
          <p:nvPr/>
        </p:nvSpPr>
        <p:spPr>
          <a:xfrm>
            <a:off x="560183" y="3401030"/>
            <a:ext cx="3064394" cy="162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5"/>
          <p:cNvSpPr txBox="1"/>
          <p:nvPr/>
        </p:nvSpPr>
        <p:spPr>
          <a:xfrm>
            <a:off x="471486" y="-672841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b="1" lang="ru-R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3аказы</a:t>
            </a:r>
            <a:endParaRPr b="1"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2" name="Google Shape;4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70868" y="1060714"/>
            <a:ext cx="63720" cy="6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42230" y="0"/>
            <a:ext cx="3497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5"/>
          <p:cNvSpPr txBox="1"/>
          <p:nvPr/>
        </p:nvSpPr>
        <p:spPr>
          <a:xfrm>
            <a:off x="471485" y="1674486"/>
            <a:ext cx="6739199" cy="582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ru-RU"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Заказы на закупку у конкретного поставщика.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5"/>
          <p:cNvSpPr/>
          <p:nvPr/>
        </p:nvSpPr>
        <p:spPr>
          <a:xfrm>
            <a:off x="1916168" y="2936455"/>
            <a:ext cx="328612" cy="328612"/>
          </a:xfrm>
          <a:prstGeom prst="ellipse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5"/>
          <p:cNvSpPr txBox="1"/>
          <p:nvPr/>
        </p:nvSpPr>
        <p:spPr>
          <a:xfrm>
            <a:off x="1942507" y="2953578"/>
            <a:ext cx="3622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77" name="Google Shape;477;p25"/>
          <p:cNvSpPr/>
          <p:nvPr/>
        </p:nvSpPr>
        <p:spPr>
          <a:xfrm>
            <a:off x="726385" y="3675221"/>
            <a:ext cx="27813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Покупатель формирует заказ через добавление позиций каталога в корзину и направляет поставщику </a:t>
            </a:r>
            <a:endParaRPr/>
          </a:p>
        </p:txBody>
      </p:sp>
      <p:sp>
        <p:nvSpPr>
          <p:cNvPr id="478" name="Google Shape;478;p25"/>
          <p:cNvSpPr/>
          <p:nvPr/>
        </p:nvSpPr>
        <p:spPr>
          <a:xfrm>
            <a:off x="4563255" y="3798331"/>
            <a:ext cx="26474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Поставщик формирует предложение и направляет на рассмотрение </a:t>
            </a:r>
            <a:endParaRPr/>
          </a:p>
        </p:txBody>
      </p:sp>
      <p:sp>
        <p:nvSpPr>
          <p:cNvPr id="479" name="Google Shape;479;p25"/>
          <p:cNvSpPr/>
          <p:nvPr/>
        </p:nvSpPr>
        <p:spPr>
          <a:xfrm>
            <a:off x="8344710" y="3798330"/>
            <a:ext cx="272149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Покупатель принимает решение о проведении сделки </a:t>
            </a:r>
            <a:endParaRPr/>
          </a:p>
        </p:txBody>
      </p:sp>
      <p:sp>
        <p:nvSpPr>
          <p:cNvPr id="480" name="Google Shape;480;p25"/>
          <p:cNvSpPr/>
          <p:nvPr/>
        </p:nvSpPr>
        <p:spPr>
          <a:xfrm>
            <a:off x="5649968" y="2949155"/>
            <a:ext cx="328612" cy="328612"/>
          </a:xfrm>
          <a:prstGeom prst="ellipse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5"/>
          <p:cNvSpPr txBox="1"/>
          <p:nvPr/>
        </p:nvSpPr>
        <p:spPr>
          <a:xfrm>
            <a:off x="5676307" y="2966278"/>
            <a:ext cx="3622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9510768" y="2949155"/>
            <a:ext cx="328612" cy="328612"/>
          </a:xfrm>
          <a:prstGeom prst="ellipse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5"/>
          <p:cNvSpPr txBox="1"/>
          <p:nvPr/>
        </p:nvSpPr>
        <p:spPr>
          <a:xfrm>
            <a:off x="9537107" y="2966278"/>
            <a:ext cx="3622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descr="Line arrow Straight" id="484" name="Google Shape;48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713274" y="3938428"/>
            <a:ext cx="55080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 arrow Straight" id="485" name="Google Shape;48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513070" y="3938428"/>
            <a:ext cx="55080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39057" y="993908"/>
            <a:ext cx="1141034" cy="1012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6"/>
          <p:cNvSpPr/>
          <p:nvPr/>
        </p:nvSpPr>
        <p:spPr>
          <a:xfrm>
            <a:off x="4931290" y="5815709"/>
            <a:ext cx="6622620" cy="58350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6"/>
          <p:cNvSpPr/>
          <p:nvPr/>
        </p:nvSpPr>
        <p:spPr>
          <a:xfrm>
            <a:off x="4931290" y="4647273"/>
            <a:ext cx="6622620" cy="58350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6"/>
          <p:cNvSpPr/>
          <p:nvPr/>
        </p:nvSpPr>
        <p:spPr>
          <a:xfrm>
            <a:off x="4931290" y="3491537"/>
            <a:ext cx="6622620" cy="58350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6"/>
          <p:cNvSpPr/>
          <p:nvPr/>
        </p:nvSpPr>
        <p:spPr>
          <a:xfrm>
            <a:off x="4931290" y="2299398"/>
            <a:ext cx="6622620" cy="58350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6"/>
          <p:cNvSpPr/>
          <p:nvPr/>
        </p:nvSpPr>
        <p:spPr>
          <a:xfrm>
            <a:off x="4931290" y="609600"/>
            <a:ext cx="6614594" cy="106488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6"/>
          <p:cNvSpPr/>
          <p:nvPr/>
        </p:nvSpPr>
        <p:spPr>
          <a:xfrm>
            <a:off x="317500" y="0"/>
            <a:ext cx="364280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6"/>
          <p:cNvSpPr txBox="1"/>
          <p:nvPr/>
        </p:nvSpPr>
        <p:spPr>
          <a:xfrm>
            <a:off x="471486" y="-672841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b="1" lang="ru-R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Мини-аукционы</a:t>
            </a:r>
            <a:endParaRPr b="1"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8" name="Google Shape;49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70868" y="1060714"/>
            <a:ext cx="63720" cy="6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62" y="0"/>
            <a:ext cx="3497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6"/>
          <p:cNvSpPr txBox="1"/>
          <p:nvPr/>
        </p:nvSpPr>
        <p:spPr>
          <a:xfrm>
            <a:off x="471486" y="1725286"/>
            <a:ext cx="3257552" cy="4656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Мини-аукционы на SberB2B бывают публичные и непубличные.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6"/>
          <p:cNvSpPr/>
          <p:nvPr/>
        </p:nvSpPr>
        <p:spPr>
          <a:xfrm>
            <a:off x="471486" y="3135397"/>
            <a:ext cx="2872836" cy="1549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Публичные мини-аукционы располагаются в разделе Закупки, непубличные поступают в Личный кабинет поставщика.</a:t>
            </a:r>
            <a:endParaRPr/>
          </a:p>
        </p:txBody>
      </p:sp>
      <p:sp>
        <p:nvSpPr>
          <p:cNvPr id="502" name="Google Shape;502;p26"/>
          <p:cNvSpPr/>
          <p:nvPr/>
        </p:nvSpPr>
        <p:spPr>
          <a:xfrm>
            <a:off x="4990909" y="763360"/>
            <a:ext cx="6563001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Покупатель формирует запрос через добавление позиций каталога в корзину и отправляет поставщикам в ЛК (непубличные запросы) или в раздел Закупки (публичные запросы), указывает срок проведения процедуры</a:t>
            </a:r>
            <a:endParaRPr/>
          </a:p>
        </p:txBody>
      </p:sp>
      <p:sp>
        <p:nvSpPr>
          <p:cNvPr id="503" name="Google Shape;503;p26"/>
          <p:cNvSpPr/>
          <p:nvPr/>
        </p:nvSpPr>
        <p:spPr>
          <a:xfrm>
            <a:off x="4990908" y="2440291"/>
            <a:ext cx="6554975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Поставщик отвечает согласием на условия запроса и подает заявку на участие </a:t>
            </a:r>
            <a:endParaRPr/>
          </a:p>
        </p:txBody>
      </p:sp>
      <p:sp>
        <p:nvSpPr>
          <p:cNvPr id="504" name="Google Shape;504;p26"/>
          <p:cNvSpPr/>
          <p:nvPr/>
        </p:nvSpPr>
        <p:spPr>
          <a:xfrm>
            <a:off x="4982567" y="3621705"/>
            <a:ext cx="6512039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Покупатель принимает решение о допуске поставщика к мини-аукциону </a:t>
            </a:r>
            <a:endParaRPr/>
          </a:p>
        </p:txBody>
      </p:sp>
      <p:sp>
        <p:nvSpPr>
          <p:cNvPr id="505" name="Google Shape;505;p26"/>
          <p:cNvSpPr/>
          <p:nvPr/>
        </p:nvSpPr>
        <p:spPr>
          <a:xfrm>
            <a:off x="5033337" y="4771300"/>
            <a:ext cx="662262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Поставщик получает уведомление и принимает участие в процедуре</a:t>
            </a:r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5033337" y="5948572"/>
            <a:ext cx="650369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Покупатель на основании итогов мини-аукциона заключает сделку</a:t>
            </a:r>
            <a:endParaRPr/>
          </a:p>
        </p:txBody>
      </p:sp>
      <p:pic>
        <p:nvPicPr>
          <p:cNvPr descr="Line arrow Straight" id="507" name="Google Shape;50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400000">
            <a:off x="8045970" y="1759270"/>
            <a:ext cx="490831" cy="490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 arrow Straight" id="508" name="Google Shape;50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5400000">
            <a:off x="8039769" y="2958459"/>
            <a:ext cx="490831" cy="490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 arrow Straight" id="509" name="Google Shape;50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5400000">
            <a:off x="8039769" y="4138501"/>
            <a:ext cx="490831" cy="490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 arrow Straight" id="510" name="Google Shape;510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5400000">
            <a:off x="8036055" y="5299895"/>
            <a:ext cx="490831" cy="49083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6"/>
          <p:cNvSpPr/>
          <p:nvPr/>
        </p:nvSpPr>
        <p:spPr>
          <a:xfrm>
            <a:off x="4281492" y="981075"/>
            <a:ext cx="328612" cy="328612"/>
          </a:xfrm>
          <a:prstGeom prst="ellipse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6"/>
          <p:cNvSpPr txBox="1"/>
          <p:nvPr/>
        </p:nvSpPr>
        <p:spPr>
          <a:xfrm>
            <a:off x="4328896" y="996508"/>
            <a:ext cx="4120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4294192" y="2416175"/>
            <a:ext cx="328612" cy="328612"/>
          </a:xfrm>
          <a:prstGeom prst="ellipse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6"/>
          <p:cNvSpPr txBox="1"/>
          <p:nvPr/>
        </p:nvSpPr>
        <p:spPr>
          <a:xfrm>
            <a:off x="4332074" y="2422722"/>
            <a:ext cx="4120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15" name="Google Shape;515;p26"/>
          <p:cNvSpPr/>
          <p:nvPr/>
        </p:nvSpPr>
        <p:spPr>
          <a:xfrm>
            <a:off x="4306892" y="3622675"/>
            <a:ext cx="328612" cy="328612"/>
          </a:xfrm>
          <a:prstGeom prst="ellipse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6"/>
          <p:cNvSpPr txBox="1"/>
          <p:nvPr/>
        </p:nvSpPr>
        <p:spPr>
          <a:xfrm>
            <a:off x="4343187" y="3639064"/>
            <a:ext cx="4120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17" name="Google Shape;517;p26"/>
          <p:cNvSpPr/>
          <p:nvPr/>
        </p:nvSpPr>
        <p:spPr>
          <a:xfrm>
            <a:off x="4319592" y="4765675"/>
            <a:ext cx="328612" cy="328612"/>
          </a:xfrm>
          <a:prstGeom prst="ellipse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6"/>
          <p:cNvSpPr txBox="1"/>
          <p:nvPr/>
        </p:nvSpPr>
        <p:spPr>
          <a:xfrm>
            <a:off x="4356542" y="4780159"/>
            <a:ext cx="4120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19" name="Google Shape;519;p26"/>
          <p:cNvSpPr/>
          <p:nvPr/>
        </p:nvSpPr>
        <p:spPr>
          <a:xfrm>
            <a:off x="4332292" y="5934075"/>
            <a:ext cx="328612" cy="328612"/>
          </a:xfrm>
          <a:prstGeom prst="ellipse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6"/>
          <p:cNvSpPr txBox="1"/>
          <p:nvPr/>
        </p:nvSpPr>
        <p:spPr>
          <a:xfrm>
            <a:off x="4364290" y="5937011"/>
            <a:ext cx="4120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521" name="Google Shape;521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8992" y="5392444"/>
            <a:ext cx="1197286" cy="1112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7"/>
          <p:cNvSpPr/>
          <p:nvPr/>
        </p:nvSpPr>
        <p:spPr>
          <a:xfrm>
            <a:off x="528564" y="2006613"/>
            <a:ext cx="3463670" cy="30130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7"/>
          <p:cNvSpPr/>
          <p:nvPr/>
        </p:nvSpPr>
        <p:spPr>
          <a:xfrm>
            <a:off x="4327811" y="3878730"/>
            <a:ext cx="3463670" cy="30130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7"/>
          <p:cNvSpPr/>
          <p:nvPr/>
        </p:nvSpPr>
        <p:spPr>
          <a:xfrm>
            <a:off x="8127065" y="2006613"/>
            <a:ext cx="3463670" cy="30130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7"/>
          <p:cNvSpPr txBox="1"/>
          <p:nvPr/>
        </p:nvSpPr>
        <p:spPr>
          <a:xfrm>
            <a:off x="471487" y="-764206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пользователей SberB2B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7"/>
          <p:cNvSpPr/>
          <p:nvPr/>
        </p:nvSpPr>
        <p:spPr>
          <a:xfrm>
            <a:off x="764522" y="2174939"/>
            <a:ext cx="33004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Контакт-центр</a:t>
            </a:r>
            <a:endParaRPr/>
          </a:p>
        </p:txBody>
      </p:sp>
      <p:sp>
        <p:nvSpPr>
          <p:cNvPr id="531" name="Google Shape;531;p27"/>
          <p:cNvSpPr/>
          <p:nvPr/>
        </p:nvSpPr>
        <p:spPr>
          <a:xfrm>
            <a:off x="4445794" y="4037075"/>
            <a:ext cx="33004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Тех. поддержка</a:t>
            </a:r>
            <a:endParaRPr/>
          </a:p>
        </p:txBody>
      </p:sp>
      <p:sp>
        <p:nvSpPr>
          <p:cNvPr id="532" name="Google Shape;532;p27"/>
          <p:cNvSpPr/>
          <p:nvPr/>
        </p:nvSpPr>
        <p:spPr>
          <a:xfrm>
            <a:off x="8290321" y="2174939"/>
            <a:ext cx="3300413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Обучение от экспертов SberB2B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Бесплатные вебинары по работе с площадкой и техникам увеличения продаж проводятся на сайте </a:t>
            </a:r>
            <a:r>
              <a:rPr lang="ru-RU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Электронного университета АО «Сбербанк-АСТ»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Приглашения отправляются на электронную почту всем зарегистрированным в Университете пользователям.</a:t>
            </a:r>
            <a:endParaRPr/>
          </a:p>
        </p:txBody>
      </p:sp>
      <p:pic>
        <p:nvPicPr>
          <p:cNvPr id="533" name="Google Shape;53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400000">
            <a:off x="849110" y="1013227"/>
            <a:ext cx="51121" cy="6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7"/>
          <p:cNvPicPr preferRelativeResize="0"/>
          <p:nvPr/>
        </p:nvPicPr>
        <p:blipFill rotWithShape="1">
          <a:blip r:embed="rId5">
            <a:alphaModFix/>
          </a:blip>
          <a:srcRect b="25147" l="0" r="0" t="4814"/>
          <a:stretch/>
        </p:blipFill>
        <p:spPr>
          <a:xfrm>
            <a:off x="8127064" y="5240771"/>
            <a:ext cx="3463670" cy="161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7"/>
          <p:cNvPicPr preferRelativeResize="0"/>
          <p:nvPr/>
        </p:nvPicPr>
        <p:blipFill rotWithShape="1">
          <a:blip r:embed="rId6">
            <a:alphaModFix/>
          </a:blip>
          <a:srcRect b="5999" l="0" r="0" t="22500"/>
          <a:stretch/>
        </p:blipFill>
        <p:spPr>
          <a:xfrm>
            <a:off x="528562" y="5240770"/>
            <a:ext cx="3463669" cy="1651013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7"/>
          <p:cNvSpPr/>
          <p:nvPr/>
        </p:nvSpPr>
        <p:spPr>
          <a:xfrm>
            <a:off x="4436866" y="4984644"/>
            <a:ext cx="330041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Техническая поддержка пользователей через форму обратной связи на сайте или почту </a:t>
            </a:r>
            <a:r>
              <a:rPr lang="ru-RU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support@sberb2b.ru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537" name="Google Shape;537;p27"/>
          <p:cNvSpPr/>
          <p:nvPr/>
        </p:nvSpPr>
        <p:spPr>
          <a:xfrm>
            <a:off x="737099" y="3058059"/>
            <a:ext cx="330041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Консультационная поддержка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контакт-центра по номеру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+7 (495) 539-59-29.</a:t>
            </a:r>
            <a:endParaRPr/>
          </a:p>
        </p:txBody>
      </p:sp>
      <p:pic>
        <p:nvPicPr>
          <p:cNvPr id="538" name="Google Shape;538;p27"/>
          <p:cNvPicPr preferRelativeResize="0"/>
          <p:nvPr/>
        </p:nvPicPr>
        <p:blipFill rotWithShape="1">
          <a:blip r:embed="rId8">
            <a:alphaModFix/>
          </a:blip>
          <a:srcRect b="15536" l="0" r="0" t="0"/>
          <a:stretch/>
        </p:blipFill>
        <p:spPr>
          <a:xfrm>
            <a:off x="4328364" y="2006613"/>
            <a:ext cx="3463118" cy="1596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8"/>
          <p:cNvSpPr/>
          <p:nvPr/>
        </p:nvSpPr>
        <p:spPr>
          <a:xfrm>
            <a:off x="10138673" y="405803"/>
            <a:ext cx="985834" cy="246303"/>
          </a:xfrm>
          <a:custGeom>
            <a:rect b="b" l="l" r="r" t="t"/>
            <a:pathLst>
              <a:path extrusionOk="0" h="406400" w="1625600">
                <a:moveTo>
                  <a:pt x="37901" y="287867"/>
                </a:moveTo>
                <a:lnTo>
                  <a:pt x="0" y="364067"/>
                </a:lnTo>
                <a:lnTo>
                  <a:pt x="16114" y="373591"/>
                </a:lnTo>
                <a:lnTo>
                  <a:pt x="33164" y="382587"/>
                </a:lnTo>
                <a:lnTo>
                  <a:pt x="75805" y="397932"/>
                </a:lnTo>
                <a:lnTo>
                  <a:pt x="120551" y="405341"/>
                </a:lnTo>
                <a:lnTo>
                  <a:pt x="168455" y="406400"/>
                </a:lnTo>
                <a:lnTo>
                  <a:pt x="195434" y="405606"/>
                </a:lnTo>
                <a:lnTo>
                  <a:pt x="243076" y="399256"/>
                </a:lnTo>
                <a:lnTo>
                  <a:pt x="283414" y="384042"/>
                </a:lnTo>
                <a:lnTo>
                  <a:pt x="324277" y="347132"/>
                </a:lnTo>
                <a:lnTo>
                  <a:pt x="335715" y="325967"/>
                </a:lnTo>
                <a:lnTo>
                  <a:pt x="172666" y="325967"/>
                </a:lnTo>
                <a:lnTo>
                  <a:pt x="154373" y="325173"/>
                </a:lnTo>
                <a:lnTo>
                  <a:pt x="136870" y="322791"/>
                </a:lnTo>
                <a:lnTo>
                  <a:pt x="119367" y="318822"/>
                </a:lnTo>
                <a:lnTo>
                  <a:pt x="101074" y="313267"/>
                </a:lnTo>
                <a:lnTo>
                  <a:pt x="82912" y="308702"/>
                </a:lnTo>
                <a:lnTo>
                  <a:pt x="66329" y="302153"/>
                </a:lnTo>
                <a:lnTo>
                  <a:pt x="51326" y="294811"/>
                </a:lnTo>
                <a:lnTo>
                  <a:pt x="37901" y="287867"/>
                </a:lnTo>
                <a:close/>
              </a:path>
              <a:path extrusionOk="0" h="406400" w="1625600">
                <a:moveTo>
                  <a:pt x="185301" y="0"/>
                </a:moveTo>
                <a:lnTo>
                  <a:pt x="135817" y="3703"/>
                </a:lnTo>
                <a:lnTo>
                  <a:pt x="92650" y="16932"/>
                </a:lnTo>
                <a:lnTo>
                  <a:pt x="58432" y="34924"/>
                </a:lnTo>
                <a:lnTo>
                  <a:pt x="23293" y="75207"/>
                </a:lnTo>
                <a:lnTo>
                  <a:pt x="12633" y="127000"/>
                </a:lnTo>
                <a:lnTo>
                  <a:pt x="13555" y="147637"/>
                </a:lnTo>
                <a:lnTo>
                  <a:pt x="16845" y="165100"/>
                </a:lnTo>
                <a:lnTo>
                  <a:pt x="23293" y="179387"/>
                </a:lnTo>
                <a:lnTo>
                  <a:pt x="33690" y="190500"/>
                </a:lnTo>
                <a:lnTo>
                  <a:pt x="43955" y="202406"/>
                </a:lnTo>
                <a:lnTo>
                  <a:pt x="84227" y="228600"/>
                </a:lnTo>
                <a:lnTo>
                  <a:pt x="136344" y="241696"/>
                </a:lnTo>
                <a:lnTo>
                  <a:pt x="160032" y="245532"/>
                </a:lnTo>
                <a:lnTo>
                  <a:pt x="178128" y="251155"/>
                </a:lnTo>
                <a:lnTo>
                  <a:pt x="194250" y="255587"/>
                </a:lnTo>
                <a:lnTo>
                  <a:pt x="208003" y="259225"/>
                </a:lnTo>
                <a:lnTo>
                  <a:pt x="218992" y="262467"/>
                </a:lnTo>
                <a:lnTo>
                  <a:pt x="227612" y="268882"/>
                </a:lnTo>
                <a:lnTo>
                  <a:pt x="234259" y="275695"/>
                </a:lnTo>
                <a:lnTo>
                  <a:pt x="238536" y="283302"/>
                </a:lnTo>
                <a:lnTo>
                  <a:pt x="240050" y="292100"/>
                </a:lnTo>
                <a:lnTo>
                  <a:pt x="238602" y="298383"/>
                </a:lnTo>
                <a:lnTo>
                  <a:pt x="234785" y="304270"/>
                </a:lnTo>
                <a:lnTo>
                  <a:pt x="229389" y="309364"/>
                </a:lnTo>
                <a:lnTo>
                  <a:pt x="223203" y="313267"/>
                </a:lnTo>
                <a:lnTo>
                  <a:pt x="215307" y="318822"/>
                </a:lnTo>
                <a:lnTo>
                  <a:pt x="204252" y="322791"/>
                </a:lnTo>
                <a:lnTo>
                  <a:pt x="190039" y="325173"/>
                </a:lnTo>
                <a:lnTo>
                  <a:pt x="172666" y="325967"/>
                </a:lnTo>
                <a:lnTo>
                  <a:pt x="335715" y="325967"/>
                </a:lnTo>
                <a:lnTo>
                  <a:pt x="339544" y="316441"/>
                </a:lnTo>
                <a:lnTo>
                  <a:pt x="343821" y="298317"/>
                </a:lnTo>
                <a:lnTo>
                  <a:pt x="345334" y="279400"/>
                </a:lnTo>
                <a:lnTo>
                  <a:pt x="343821" y="261143"/>
                </a:lnTo>
                <a:lnTo>
                  <a:pt x="324277" y="215900"/>
                </a:lnTo>
                <a:lnTo>
                  <a:pt x="286967" y="189110"/>
                </a:lnTo>
                <a:lnTo>
                  <a:pt x="257158" y="178196"/>
                </a:lnTo>
                <a:lnTo>
                  <a:pt x="238996" y="173566"/>
                </a:lnTo>
                <a:lnTo>
                  <a:pt x="219255" y="168936"/>
                </a:lnTo>
                <a:lnTo>
                  <a:pt x="197935" y="165099"/>
                </a:lnTo>
                <a:lnTo>
                  <a:pt x="177404" y="159477"/>
                </a:lnTo>
                <a:lnTo>
                  <a:pt x="134764" y="148167"/>
                </a:lnTo>
                <a:lnTo>
                  <a:pt x="117919" y="118532"/>
                </a:lnTo>
                <a:lnTo>
                  <a:pt x="118774" y="112183"/>
                </a:lnTo>
                <a:lnTo>
                  <a:pt x="153715" y="87312"/>
                </a:lnTo>
                <a:lnTo>
                  <a:pt x="185301" y="84667"/>
                </a:lnTo>
                <a:lnTo>
                  <a:pt x="307210" y="84667"/>
                </a:lnTo>
                <a:lnTo>
                  <a:pt x="328489" y="33867"/>
                </a:lnTo>
                <a:lnTo>
                  <a:pt x="283480" y="12435"/>
                </a:lnTo>
                <a:lnTo>
                  <a:pt x="226889" y="2645"/>
                </a:lnTo>
                <a:lnTo>
                  <a:pt x="206687" y="727"/>
                </a:lnTo>
                <a:lnTo>
                  <a:pt x="185301" y="0"/>
                </a:lnTo>
                <a:close/>
              </a:path>
              <a:path extrusionOk="0" h="406400" w="1625600">
                <a:moveTo>
                  <a:pt x="307210" y="84667"/>
                </a:moveTo>
                <a:lnTo>
                  <a:pt x="185301" y="84667"/>
                </a:lnTo>
                <a:lnTo>
                  <a:pt x="213662" y="86320"/>
                </a:lnTo>
                <a:lnTo>
                  <a:pt x="241629" y="91545"/>
                </a:lnTo>
                <a:lnTo>
                  <a:pt x="268806" y="100739"/>
                </a:lnTo>
                <a:lnTo>
                  <a:pt x="294798" y="114300"/>
                </a:lnTo>
                <a:lnTo>
                  <a:pt x="307210" y="84667"/>
                </a:lnTo>
                <a:close/>
              </a:path>
              <a:path extrusionOk="0" h="406400" w="1625600">
                <a:moveTo>
                  <a:pt x="1440299" y="8467"/>
                </a:moveTo>
                <a:lnTo>
                  <a:pt x="1259208" y="8467"/>
                </a:lnTo>
                <a:lnTo>
                  <a:pt x="1259208" y="402167"/>
                </a:lnTo>
                <a:lnTo>
                  <a:pt x="1368704" y="402167"/>
                </a:lnTo>
                <a:lnTo>
                  <a:pt x="1368704" y="296332"/>
                </a:lnTo>
                <a:lnTo>
                  <a:pt x="1551900" y="296332"/>
                </a:lnTo>
                <a:lnTo>
                  <a:pt x="1537161" y="275167"/>
                </a:lnTo>
                <a:lnTo>
                  <a:pt x="1555256" y="267295"/>
                </a:lnTo>
                <a:lnTo>
                  <a:pt x="1571378" y="256646"/>
                </a:lnTo>
                <a:lnTo>
                  <a:pt x="1585131" y="243615"/>
                </a:lnTo>
                <a:lnTo>
                  <a:pt x="1596120" y="228600"/>
                </a:lnTo>
                <a:lnTo>
                  <a:pt x="1606517" y="211931"/>
                </a:lnTo>
                <a:lnTo>
                  <a:pt x="1606610" y="211667"/>
                </a:lnTo>
                <a:lnTo>
                  <a:pt x="1368704" y="211667"/>
                </a:lnTo>
                <a:lnTo>
                  <a:pt x="1368704" y="93132"/>
                </a:lnTo>
                <a:lnTo>
                  <a:pt x="1605576" y="93132"/>
                </a:lnTo>
                <a:lnTo>
                  <a:pt x="1605069" y="91545"/>
                </a:lnTo>
                <a:lnTo>
                  <a:pt x="1570851" y="46567"/>
                </a:lnTo>
                <a:lnTo>
                  <a:pt x="1513471" y="17992"/>
                </a:lnTo>
                <a:lnTo>
                  <a:pt x="1479056" y="10848"/>
                </a:lnTo>
                <a:lnTo>
                  <a:pt x="1440299" y="8467"/>
                </a:lnTo>
                <a:close/>
              </a:path>
              <a:path extrusionOk="0" h="406400" w="1625600">
                <a:moveTo>
                  <a:pt x="1551900" y="296332"/>
                </a:moveTo>
                <a:lnTo>
                  <a:pt x="1436086" y="296332"/>
                </a:lnTo>
                <a:lnTo>
                  <a:pt x="1507680" y="402167"/>
                </a:lnTo>
                <a:lnTo>
                  <a:pt x="1625600" y="402167"/>
                </a:lnTo>
                <a:lnTo>
                  <a:pt x="1551900" y="296332"/>
                </a:lnTo>
                <a:close/>
              </a:path>
              <a:path extrusionOk="0" h="406400" w="1625600">
                <a:moveTo>
                  <a:pt x="1605576" y="93132"/>
                </a:moveTo>
                <a:lnTo>
                  <a:pt x="1431875" y="93132"/>
                </a:lnTo>
                <a:lnTo>
                  <a:pt x="1449971" y="93926"/>
                </a:lnTo>
                <a:lnTo>
                  <a:pt x="1466093" y="96308"/>
                </a:lnTo>
                <a:lnTo>
                  <a:pt x="1503995" y="125941"/>
                </a:lnTo>
                <a:lnTo>
                  <a:pt x="1507680" y="152400"/>
                </a:lnTo>
                <a:lnTo>
                  <a:pt x="1506825" y="166820"/>
                </a:lnTo>
                <a:lnTo>
                  <a:pt x="1479846" y="204522"/>
                </a:lnTo>
                <a:lnTo>
                  <a:pt x="1431875" y="211667"/>
                </a:lnTo>
                <a:lnTo>
                  <a:pt x="1606610" y="211667"/>
                </a:lnTo>
                <a:lnTo>
                  <a:pt x="1612966" y="193674"/>
                </a:lnTo>
                <a:lnTo>
                  <a:pt x="1616256" y="173831"/>
                </a:lnTo>
                <a:lnTo>
                  <a:pt x="1617177" y="152400"/>
                </a:lnTo>
                <a:lnTo>
                  <a:pt x="1614084" y="119789"/>
                </a:lnTo>
                <a:lnTo>
                  <a:pt x="1605576" y="93132"/>
                </a:lnTo>
                <a:close/>
              </a:path>
              <a:path extrusionOk="0" h="406400" w="1625600">
                <a:moveTo>
                  <a:pt x="614864" y="8467"/>
                </a:moveTo>
                <a:lnTo>
                  <a:pt x="412716" y="8467"/>
                </a:lnTo>
                <a:lnTo>
                  <a:pt x="412716" y="402167"/>
                </a:lnTo>
                <a:lnTo>
                  <a:pt x="627498" y="402167"/>
                </a:lnTo>
                <a:lnTo>
                  <a:pt x="663755" y="399918"/>
                </a:lnTo>
                <a:lnTo>
                  <a:pt x="725216" y="384307"/>
                </a:lnTo>
                <a:lnTo>
                  <a:pt x="766869" y="357584"/>
                </a:lnTo>
                <a:lnTo>
                  <a:pt x="785079" y="325967"/>
                </a:lnTo>
                <a:lnTo>
                  <a:pt x="522213" y="325967"/>
                </a:lnTo>
                <a:lnTo>
                  <a:pt x="522213" y="84667"/>
                </a:lnTo>
                <a:lnTo>
                  <a:pt x="766896" y="84667"/>
                </a:lnTo>
                <a:lnTo>
                  <a:pt x="761210" y="68791"/>
                </a:lnTo>
                <a:lnTo>
                  <a:pt x="732783" y="33867"/>
                </a:lnTo>
                <a:lnTo>
                  <a:pt x="681720" y="14816"/>
                </a:lnTo>
                <a:lnTo>
                  <a:pt x="650463" y="10054"/>
                </a:lnTo>
                <a:lnTo>
                  <a:pt x="614864" y="8467"/>
                </a:lnTo>
                <a:close/>
              </a:path>
              <a:path extrusionOk="0" h="406400" w="1625600">
                <a:moveTo>
                  <a:pt x="766896" y="84667"/>
                </a:moveTo>
                <a:lnTo>
                  <a:pt x="602230" y="84667"/>
                </a:lnTo>
                <a:lnTo>
                  <a:pt x="616575" y="85394"/>
                </a:lnTo>
                <a:lnTo>
                  <a:pt x="628551" y="87312"/>
                </a:lnTo>
                <a:lnTo>
                  <a:pt x="660400" y="115755"/>
                </a:lnTo>
                <a:lnTo>
                  <a:pt x="661189" y="127000"/>
                </a:lnTo>
                <a:lnTo>
                  <a:pt x="660400" y="135797"/>
                </a:lnTo>
                <a:lnTo>
                  <a:pt x="628551" y="162454"/>
                </a:lnTo>
                <a:lnTo>
                  <a:pt x="602230" y="165100"/>
                </a:lnTo>
                <a:lnTo>
                  <a:pt x="568538" y="165100"/>
                </a:lnTo>
                <a:lnTo>
                  <a:pt x="568538" y="237067"/>
                </a:lnTo>
                <a:lnTo>
                  <a:pt x="619075" y="237067"/>
                </a:lnTo>
                <a:lnTo>
                  <a:pt x="646712" y="240175"/>
                </a:lnTo>
                <a:lnTo>
                  <a:pt x="666453" y="249237"/>
                </a:lnTo>
                <a:lnTo>
                  <a:pt x="678298" y="263855"/>
                </a:lnTo>
                <a:lnTo>
                  <a:pt x="682246" y="283632"/>
                </a:lnTo>
                <a:lnTo>
                  <a:pt x="678298" y="300963"/>
                </a:lnTo>
                <a:lnTo>
                  <a:pt x="666453" y="314325"/>
                </a:lnTo>
                <a:lnTo>
                  <a:pt x="646712" y="322924"/>
                </a:lnTo>
                <a:lnTo>
                  <a:pt x="619075" y="325967"/>
                </a:lnTo>
                <a:lnTo>
                  <a:pt x="785079" y="325967"/>
                </a:lnTo>
                <a:lnTo>
                  <a:pt x="788716" y="316574"/>
                </a:lnTo>
                <a:lnTo>
                  <a:pt x="791743" y="292100"/>
                </a:lnTo>
                <a:lnTo>
                  <a:pt x="790295" y="276291"/>
                </a:lnTo>
                <a:lnTo>
                  <a:pt x="774898" y="232832"/>
                </a:lnTo>
                <a:lnTo>
                  <a:pt x="737587" y="201876"/>
                </a:lnTo>
                <a:lnTo>
                  <a:pt x="720149" y="194732"/>
                </a:lnTo>
                <a:lnTo>
                  <a:pt x="731994" y="187655"/>
                </a:lnTo>
                <a:lnTo>
                  <a:pt x="763579" y="150548"/>
                </a:lnTo>
                <a:lnTo>
                  <a:pt x="770686" y="110067"/>
                </a:lnTo>
                <a:lnTo>
                  <a:pt x="768317" y="88635"/>
                </a:lnTo>
                <a:lnTo>
                  <a:pt x="766896" y="84667"/>
                </a:lnTo>
                <a:close/>
              </a:path>
              <a:path extrusionOk="0" h="406400" w="1625600">
                <a:moveTo>
                  <a:pt x="1174979" y="8467"/>
                </a:moveTo>
                <a:lnTo>
                  <a:pt x="863335" y="8467"/>
                </a:lnTo>
                <a:lnTo>
                  <a:pt x="863335" y="402167"/>
                </a:lnTo>
                <a:lnTo>
                  <a:pt x="1183402" y="402167"/>
                </a:lnTo>
                <a:lnTo>
                  <a:pt x="1183402" y="317500"/>
                </a:lnTo>
                <a:lnTo>
                  <a:pt x="972832" y="317500"/>
                </a:lnTo>
                <a:lnTo>
                  <a:pt x="972832" y="88900"/>
                </a:lnTo>
                <a:lnTo>
                  <a:pt x="1174979" y="88900"/>
                </a:lnTo>
                <a:lnTo>
                  <a:pt x="1174979" y="8467"/>
                </a:lnTo>
                <a:close/>
              </a:path>
              <a:path extrusionOk="0" h="406400" w="1625600">
                <a:moveTo>
                  <a:pt x="1149711" y="160867"/>
                </a:moveTo>
                <a:lnTo>
                  <a:pt x="1023369" y="160867"/>
                </a:lnTo>
                <a:lnTo>
                  <a:pt x="1023369" y="241300"/>
                </a:lnTo>
                <a:lnTo>
                  <a:pt x="1149711" y="241300"/>
                </a:lnTo>
                <a:lnTo>
                  <a:pt x="1149711" y="160867"/>
                </a:lnTo>
                <a:close/>
              </a:path>
            </a:pathLst>
          </a:custGeom>
          <a:solidFill>
            <a:srgbClr val="353C4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8"/>
          <p:cNvSpPr/>
          <p:nvPr/>
        </p:nvSpPr>
        <p:spPr>
          <a:xfrm>
            <a:off x="11170718" y="367318"/>
            <a:ext cx="693165" cy="284788"/>
          </a:xfrm>
          <a:custGeom>
            <a:rect b="b" l="l" r="r" t="t"/>
            <a:pathLst>
              <a:path extrusionOk="0" h="469900" w="1143000">
                <a:moveTo>
                  <a:pt x="700817" y="382882"/>
                </a:moveTo>
                <a:lnTo>
                  <a:pt x="429667" y="382882"/>
                </a:lnTo>
                <a:lnTo>
                  <a:pt x="429667" y="469900"/>
                </a:lnTo>
                <a:lnTo>
                  <a:pt x="700817" y="469900"/>
                </a:lnTo>
                <a:lnTo>
                  <a:pt x="700817" y="382882"/>
                </a:lnTo>
                <a:close/>
              </a:path>
              <a:path extrusionOk="0" h="469900" w="1143000">
                <a:moveTo>
                  <a:pt x="691080" y="87017"/>
                </a:moveTo>
                <a:lnTo>
                  <a:pt x="563157" y="87017"/>
                </a:lnTo>
                <a:lnTo>
                  <a:pt x="575671" y="100070"/>
                </a:lnTo>
                <a:lnTo>
                  <a:pt x="575671" y="108772"/>
                </a:lnTo>
                <a:lnTo>
                  <a:pt x="574042" y="118562"/>
                </a:lnTo>
                <a:lnTo>
                  <a:pt x="568892" y="128352"/>
                </a:lnTo>
                <a:lnTo>
                  <a:pt x="559832" y="138142"/>
                </a:lnTo>
                <a:lnTo>
                  <a:pt x="546470" y="147932"/>
                </a:lnTo>
                <a:lnTo>
                  <a:pt x="429667" y="252354"/>
                </a:lnTo>
                <a:lnTo>
                  <a:pt x="429667" y="321969"/>
                </a:lnTo>
                <a:lnTo>
                  <a:pt x="700817" y="321969"/>
                </a:lnTo>
                <a:lnTo>
                  <a:pt x="700817" y="234950"/>
                </a:lnTo>
                <a:lnTo>
                  <a:pt x="592357" y="234950"/>
                </a:lnTo>
                <a:lnTo>
                  <a:pt x="634072" y="200141"/>
                </a:lnTo>
                <a:lnTo>
                  <a:pt x="661709" y="170229"/>
                </a:lnTo>
                <a:lnTo>
                  <a:pt x="685435" y="133110"/>
                </a:lnTo>
                <a:lnTo>
                  <a:pt x="692475" y="100070"/>
                </a:lnTo>
                <a:lnTo>
                  <a:pt x="691080" y="87017"/>
                </a:lnTo>
                <a:close/>
              </a:path>
              <a:path extrusionOk="0" h="469900" w="1143000">
                <a:moveTo>
                  <a:pt x="554814" y="0"/>
                </a:moveTo>
                <a:lnTo>
                  <a:pt x="505798" y="3807"/>
                </a:lnTo>
                <a:lnTo>
                  <a:pt x="463039" y="17404"/>
                </a:lnTo>
                <a:lnTo>
                  <a:pt x="431232" y="42421"/>
                </a:lnTo>
                <a:lnTo>
                  <a:pt x="408810" y="73966"/>
                </a:lnTo>
                <a:lnTo>
                  <a:pt x="496412" y="117475"/>
                </a:lnTo>
                <a:lnTo>
                  <a:pt x="504233" y="103538"/>
                </a:lnTo>
                <a:lnTo>
                  <a:pt x="515184" y="94088"/>
                </a:lnTo>
                <a:lnTo>
                  <a:pt x="529263" y="88717"/>
                </a:lnTo>
                <a:lnTo>
                  <a:pt x="546470" y="87017"/>
                </a:lnTo>
                <a:lnTo>
                  <a:pt x="691080" y="87017"/>
                </a:lnTo>
                <a:lnTo>
                  <a:pt x="690128" y="78112"/>
                </a:lnTo>
                <a:lnTo>
                  <a:pt x="671356" y="40721"/>
                </a:lnTo>
                <a:lnTo>
                  <a:pt x="634593" y="14684"/>
                </a:lnTo>
                <a:lnTo>
                  <a:pt x="584536" y="1631"/>
                </a:lnTo>
                <a:lnTo>
                  <a:pt x="554814" y="0"/>
                </a:lnTo>
                <a:close/>
              </a:path>
              <a:path extrusionOk="0" h="469900" w="1143000">
                <a:moveTo>
                  <a:pt x="200233" y="65264"/>
                </a:moveTo>
                <a:lnTo>
                  <a:pt x="0" y="65264"/>
                </a:lnTo>
                <a:lnTo>
                  <a:pt x="0" y="469900"/>
                </a:lnTo>
                <a:lnTo>
                  <a:pt x="212747" y="469900"/>
                </a:lnTo>
                <a:lnTo>
                  <a:pt x="248662" y="467588"/>
                </a:lnTo>
                <a:lnTo>
                  <a:pt x="309540" y="451544"/>
                </a:lnTo>
                <a:lnTo>
                  <a:pt x="350799" y="424079"/>
                </a:lnTo>
                <a:lnTo>
                  <a:pt x="368837" y="391582"/>
                </a:lnTo>
                <a:lnTo>
                  <a:pt x="108460" y="391582"/>
                </a:lnTo>
                <a:lnTo>
                  <a:pt x="108460" y="143579"/>
                </a:lnTo>
                <a:lnTo>
                  <a:pt x="350825" y="143579"/>
                </a:lnTo>
                <a:lnTo>
                  <a:pt x="345194" y="127264"/>
                </a:lnTo>
                <a:lnTo>
                  <a:pt x="317036" y="91370"/>
                </a:lnTo>
                <a:lnTo>
                  <a:pt x="266456" y="71790"/>
                </a:lnTo>
                <a:lnTo>
                  <a:pt x="235495" y="66895"/>
                </a:lnTo>
                <a:lnTo>
                  <a:pt x="200233" y="65264"/>
                </a:lnTo>
                <a:close/>
              </a:path>
              <a:path extrusionOk="0" h="469900" w="1143000">
                <a:moveTo>
                  <a:pt x="350825" y="143579"/>
                </a:moveTo>
                <a:lnTo>
                  <a:pt x="187718" y="143579"/>
                </a:lnTo>
                <a:lnTo>
                  <a:pt x="201927" y="144327"/>
                </a:lnTo>
                <a:lnTo>
                  <a:pt x="213791" y="146299"/>
                </a:lnTo>
                <a:lnTo>
                  <a:pt x="245338" y="175532"/>
                </a:lnTo>
                <a:lnTo>
                  <a:pt x="246120" y="187090"/>
                </a:lnTo>
                <a:lnTo>
                  <a:pt x="245338" y="196131"/>
                </a:lnTo>
                <a:lnTo>
                  <a:pt x="212227" y="223528"/>
                </a:lnTo>
                <a:lnTo>
                  <a:pt x="187718" y="226247"/>
                </a:lnTo>
                <a:lnTo>
                  <a:pt x="154346" y="226247"/>
                </a:lnTo>
                <a:lnTo>
                  <a:pt x="154346" y="300214"/>
                </a:lnTo>
                <a:lnTo>
                  <a:pt x="204405" y="300214"/>
                </a:lnTo>
                <a:lnTo>
                  <a:pt x="231781" y="303409"/>
                </a:lnTo>
                <a:lnTo>
                  <a:pt x="251335" y="312722"/>
                </a:lnTo>
                <a:lnTo>
                  <a:pt x="263067" y="327746"/>
                </a:lnTo>
                <a:lnTo>
                  <a:pt x="266978" y="348073"/>
                </a:lnTo>
                <a:lnTo>
                  <a:pt x="263067" y="365885"/>
                </a:lnTo>
                <a:lnTo>
                  <a:pt x="251335" y="379618"/>
                </a:lnTo>
                <a:lnTo>
                  <a:pt x="231781" y="388455"/>
                </a:lnTo>
                <a:lnTo>
                  <a:pt x="204405" y="391582"/>
                </a:lnTo>
                <a:lnTo>
                  <a:pt x="368837" y="391582"/>
                </a:lnTo>
                <a:lnTo>
                  <a:pt x="372440" y="381929"/>
                </a:lnTo>
                <a:lnTo>
                  <a:pt x="375438" y="356776"/>
                </a:lnTo>
                <a:lnTo>
                  <a:pt x="373939" y="340527"/>
                </a:lnTo>
                <a:lnTo>
                  <a:pt x="354580" y="295863"/>
                </a:lnTo>
                <a:lnTo>
                  <a:pt x="319969" y="264046"/>
                </a:lnTo>
                <a:lnTo>
                  <a:pt x="304521" y="256705"/>
                </a:lnTo>
                <a:lnTo>
                  <a:pt x="316254" y="249430"/>
                </a:lnTo>
                <a:lnTo>
                  <a:pt x="347540" y="211292"/>
                </a:lnTo>
                <a:lnTo>
                  <a:pt x="354580" y="169685"/>
                </a:lnTo>
                <a:lnTo>
                  <a:pt x="352233" y="147659"/>
                </a:lnTo>
                <a:lnTo>
                  <a:pt x="350825" y="143579"/>
                </a:lnTo>
                <a:close/>
              </a:path>
              <a:path extrusionOk="0" h="469900" w="1143000">
                <a:moveTo>
                  <a:pt x="967795" y="65264"/>
                </a:moveTo>
                <a:lnTo>
                  <a:pt x="767562" y="65264"/>
                </a:lnTo>
                <a:lnTo>
                  <a:pt x="767562" y="469900"/>
                </a:lnTo>
                <a:lnTo>
                  <a:pt x="980310" y="469900"/>
                </a:lnTo>
                <a:lnTo>
                  <a:pt x="1016224" y="467588"/>
                </a:lnTo>
                <a:lnTo>
                  <a:pt x="1077102" y="451544"/>
                </a:lnTo>
                <a:lnTo>
                  <a:pt x="1118362" y="424079"/>
                </a:lnTo>
                <a:lnTo>
                  <a:pt x="1136399" y="391582"/>
                </a:lnTo>
                <a:lnTo>
                  <a:pt x="876021" y="391582"/>
                </a:lnTo>
                <a:lnTo>
                  <a:pt x="876021" y="143579"/>
                </a:lnTo>
                <a:lnTo>
                  <a:pt x="1118388" y="143579"/>
                </a:lnTo>
                <a:lnTo>
                  <a:pt x="1112756" y="127264"/>
                </a:lnTo>
                <a:lnTo>
                  <a:pt x="1084597" y="91370"/>
                </a:lnTo>
                <a:lnTo>
                  <a:pt x="1034018" y="71790"/>
                </a:lnTo>
                <a:lnTo>
                  <a:pt x="1003058" y="66895"/>
                </a:lnTo>
                <a:lnTo>
                  <a:pt x="967795" y="65264"/>
                </a:lnTo>
                <a:close/>
              </a:path>
              <a:path extrusionOk="0" h="469900" w="1143000">
                <a:moveTo>
                  <a:pt x="1118388" y="143579"/>
                </a:moveTo>
                <a:lnTo>
                  <a:pt x="955281" y="143579"/>
                </a:lnTo>
                <a:lnTo>
                  <a:pt x="969490" y="144327"/>
                </a:lnTo>
                <a:lnTo>
                  <a:pt x="981352" y="146299"/>
                </a:lnTo>
                <a:lnTo>
                  <a:pt x="1012900" y="175532"/>
                </a:lnTo>
                <a:lnTo>
                  <a:pt x="1013682" y="187090"/>
                </a:lnTo>
                <a:lnTo>
                  <a:pt x="1012900" y="196131"/>
                </a:lnTo>
                <a:lnTo>
                  <a:pt x="981352" y="223528"/>
                </a:lnTo>
                <a:lnTo>
                  <a:pt x="955281" y="226247"/>
                </a:lnTo>
                <a:lnTo>
                  <a:pt x="921908" y="226247"/>
                </a:lnTo>
                <a:lnTo>
                  <a:pt x="921908" y="300214"/>
                </a:lnTo>
                <a:lnTo>
                  <a:pt x="971966" y="300214"/>
                </a:lnTo>
                <a:lnTo>
                  <a:pt x="999342" y="303409"/>
                </a:lnTo>
                <a:lnTo>
                  <a:pt x="1018896" y="312722"/>
                </a:lnTo>
                <a:lnTo>
                  <a:pt x="1030628" y="327746"/>
                </a:lnTo>
                <a:lnTo>
                  <a:pt x="1034539" y="348073"/>
                </a:lnTo>
                <a:lnTo>
                  <a:pt x="1030628" y="365885"/>
                </a:lnTo>
                <a:lnTo>
                  <a:pt x="1018896" y="379618"/>
                </a:lnTo>
                <a:lnTo>
                  <a:pt x="999342" y="388455"/>
                </a:lnTo>
                <a:lnTo>
                  <a:pt x="971966" y="391582"/>
                </a:lnTo>
                <a:lnTo>
                  <a:pt x="1136399" y="391582"/>
                </a:lnTo>
                <a:lnTo>
                  <a:pt x="1140001" y="381929"/>
                </a:lnTo>
                <a:lnTo>
                  <a:pt x="1143000" y="356776"/>
                </a:lnTo>
                <a:lnTo>
                  <a:pt x="1141500" y="340527"/>
                </a:lnTo>
                <a:lnTo>
                  <a:pt x="1122142" y="295863"/>
                </a:lnTo>
                <a:lnTo>
                  <a:pt x="1089291" y="264046"/>
                </a:lnTo>
                <a:lnTo>
                  <a:pt x="1072084" y="256705"/>
                </a:lnTo>
                <a:lnTo>
                  <a:pt x="1083816" y="249430"/>
                </a:lnTo>
                <a:lnTo>
                  <a:pt x="1115103" y="211292"/>
                </a:lnTo>
                <a:lnTo>
                  <a:pt x="1122142" y="169685"/>
                </a:lnTo>
                <a:lnTo>
                  <a:pt x="1119796" y="147659"/>
                </a:lnTo>
                <a:lnTo>
                  <a:pt x="1118388" y="143579"/>
                </a:lnTo>
                <a:close/>
              </a:path>
            </a:pathLst>
          </a:custGeom>
          <a:solidFill>
            <a:srgbClr val="11BF6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8"/>
          <p:cNvSpPr/>
          <p:nvPr/>
        </p:nvSpPr>
        <p:spPr>
          <a:xfrm>
            <a:off x="409828" y="814236"/>
            <a:ext cx="9525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69" lvl="0" marL="7701" marR="308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</a:t>
            </a:r>
            <a:endParaRPr/>
          </a:p>
        </p:txBody>
      </p:sp>
      <p:pic>
        <p:nvPicPr>
          <p:cNvPr id="547" name="Google Shape;547;p28"/>
          <p:cNvPicPr preferRelativeResize="0"/>
          <p:nvPr/>
        </p:nvPicPr>
        <p:blipFill rotWithShape="1">
          <a:blip r:embed="rId4">
            <a:alphaModFix/>
          </a:blip>
          <a:srcRect b="23139" l="9143" r="9223" t="58493"/>
          <a:stretch/>
        </p:blipFill>
        <p:spPr>
          <a:xfrm>
            <a:off x="220521" y="227800"/>
            <a:ext cx="2035515" cy="4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28"/>
          <p:cNvSpPr txBox="1"/>
          <p:nvPr/>
        </p:nvSpPr>
        <p:spPr>
          <a:xfrm>
            <a:off x="409828" y="5963153"/>
            <a:ext cx="4351479" cy="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75">
            <a:spAutoFit/>
          </a:bodyPr>
          <a:lstStyle/>
          <a:p>
            <a:pPr indent="0" lvl="0" marL="76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Акционерное общество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697" marR="3079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«Сбербанк – Автоматизированная система торгов»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697" marR="0" rtl="0" algn="l">
              <a:lnSpc>
                <a:spcPct val="92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(АО «Сбербанк - АСТ»)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9" name="Google Shape;549;p28"/>
          <p:cNvGrpSpPr/>
          <p:nvPr/>
        </p:nvGrpSpPr>
        <p:grpSpPr>
          <a:xfrm>
            <a:off x="7301448" y="5925165"/>
            <a:ext cx="4821536" cy="585062"/>
            <a:chOff x="4574731" y="6066066"/>
            <a:chExt cx="5026810" cy="585062"/>
          </a:xfrm>
        </p:grpSpPr>
        <p:sp>
          <p:nvSpPr>
            <p:cNvPr id="550" name="Google Shape;550;p28"/>
            <p:cNvSpPr txBox="1"/>
            <p:nvPr/>
          </p:nvSpPr>
          <p:spPr>
            <a:xfrm>
              <a:off x="4574731" y="6066066"/>
              <a:ext cx="5026810" cy="216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3825">
              <a:spAutoFit/>
            </a:bodyPr>
            <a:lstStyle/>
            <a:p>
              <a:pPr indent="0" lvl="0" marL="7697" marR="41566" rtl="0" algn="l">
                <a:lnSpc>
                  <a:spcPct val="1020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Адрес: </a:t>
              </a: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119435, Москва, Большой Саввинский пер., д.12, стр.9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8"/>
            <p:cNvSpPr txBox="1"/>
            <p:nvPr/>
          </p:nvSpPr>
          <p:spPr>
            <a:xfrm>
              <a:off x="4574731" y="6436351"/>
              <a:ext cx="4604779" cy="214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3825">
              <a:spAutoFit/>
            </a:bodyPr>
            <a:lstStyle/>
            <a:p>
              <a:pPr indent="0" lvl="0" marL="7697" marR="0" rtl="0" algn="l">
                <a:lnSpc>
                  <a:spcPct val="1203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2" name="Google Shape;552;p28"/>
          <p:cNvSpPr/>
          <p:nvPr/>
        </p:nvSpPr>
        <p:spPr>
          <a:xfrm>
            <a:off x="438649" y="1666900"/>
            <a:ext cx="264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6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support@sberb2b.ru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8"/>
          <p:cNvSpPr/>
          <p:nvPr/>
        </p:nvSpPr>
        <p:spPr>
          <a:xfrm>
            <a:off x="438648" y="1997400"/>
            <a:ext cx="181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6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sberb2b.ru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8407795" y="2386013"/>
            <a:ext cx="3441700" cy="38576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4458493" y="2386013"/>
            <a:ext cx="3441700" cy="38576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471487" y="2400300"/>
            <a:ext cx="3441700" cy="38576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33388" y="-952481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Рыночные тренды</a:t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4541837" y="2667478"/>
            <a:ext cx="3275013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Компании переводят малые закупки в онлайн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Восходящая тенденция по переходу компаний с гос. участием в рамках 223-ФЗ и гос. организаций 44-ФЗ с офлайн-закупок в онлайн с целью увеличения предложений поставщиков, скорости заключения сделок, повышения прозрачности, и инвестиционной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привлекательности.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471487" y="2667238"/>
            <a:ext cx="34417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рынка электронной торговли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эффективности офлайн закупок на ряду с активным расширением рынка онлайн маркетплейсов в B2B.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8445500" y="2652952"/>
            <a:ext cx="3275013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Увеличение лимитов малых закупок по 44-ФЗ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Повышен порог для гос. закупок малого объема с 300 тыс. рублей до 600 тыс. рублей. Увеличились закупки малого объема до 10% от совокупного годового объема закупок заказчика.</a:t>
            </a:r>
            <a:endParaRPr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34058" l="-1095" r="1094" t="19581"/>
          <a:stretch/>
        </p:blipFill>
        <p:spPr>
          <a:xfrm>
            <a:off x="4424888" y="1420130"/>
            <a:ext cx="3441700" cy="106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3696" y="1413367"/>
            <a:ext cx="3449897" cy="106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b="32298" l="-118" r="118" t="20965"/>
          <a:stretch/>
        </p:blipFill>
        <p:spPr>
          <a:xfrm>
            <a:off x="467389" y="1420129"/>
            <a:ext cx="3449897" cy="106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839687" y="846970"/>
            <a:ext cx="63720" cy="66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2999977" y="5330608"/>
            <a:ext cx="150018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7028655" y="5276196"/>
            <a:ext cx="150018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11015661" y="5314356"/>
            <a:ext cx="150018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>
            <a:off x="471487" y="-76517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b="1" lang="ru-R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SberB2B в цифрах</a:t>
            </a:r>
            <a:endParaRPr/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71814" y="1060325"/>
            <a:ext cx="63720" cy="6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031" y="1821283"/>
            <a:ext cx="2939611" cy="144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7398" y="1822848"/>
            <a:ext cx="2939610" cy="143772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3643599" y="1831677"/>
            <a:ext cx="2939610" cy="14377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7399" y="3383307"/>
            <a:ext cx="2939610" cy="143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28733" y="4943766"/>
            <a:ext cx="1508275" cy="143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8665" y="0"/>
            <a:ext cx="2833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7">
            <a:alphaModFix/>
          </a:blip>
          <a:srcRect b="8773" l="1" r="3810" t="0"/>
          <a:stretch/>
        </p:blipFill>
        <p:spPr>
          <a:xfrm>
            <a:off x="6686166" y="1831677"/>
            <a:ext cx="1508275" cy="143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8">
            <a:alphaModFix/>
          </a:blip>
          <a:srcRect b="524" l="26010" r="3036" t="-525"/>
          <a:stretch/>
        </p:blipFill>
        <p:spPr>
          <a:xfrm>
            <a:off x="601031" y="3367976"/>
            <a:ext cx="1530004" cy="144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9">
            <a:alphaModFix/>
          </a:blip>
          <a:srcRect b="9119" l="0" r="0" t="4765"/>
          <a:stretch/>
        </p:blipFill>
        <p:spPr>
          <a:xfrm>
            <a:off x="6682371" y="4940634"/>
            <a:ext cx="2939609" cy="144085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5254830" y="3377073"/>
            <a:ext cx="2939610" cy="14377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6559" y="3383656"/>
            <a:ext cx="2939611" cy="144085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/>
          <p:nvPr/>
        </p:nvSpPr>
        <p:spPr>
          <a:xfrm>
            <a:off x="3636008" y="4922469"/>
            <a:ext cx="2939610" cy="14377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031" y="4919338"/>
            <a:ext cx="2939611" cy="144085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/>
          <p:nvPr/>
        </p:nvSpPr>
        <p:spPr>
          <a:xfrm>
            <a:off x="3911968" y="5010037"/>
            <a:ext cx="250977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Предложения поступает заказчику на 1 запрос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9717347" y="5010037"/>
            <a:ext cx="150827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11,7%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экономия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заказчика</a:t>
            </a: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8297398" y="3536739"/>
            <a:ext cx="2895447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178 тыс. руб.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стоимость сделки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заказчикам 44-ФЗ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5423765" y="3550085"/>
            <a:ext cx="2517211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Каждый  </a:t>
            </a:r>
            <a:r>
              <a:rPr b="1" lang="ru-RU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</a:t>
            </a:r>
            <a:r>
              <a:rPr b="1" lang="ru-RU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запрос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заканчивается сделкой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2419288" y="3536230"/>
            <a:ext cx="244862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7 653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Запроса в месяц размещают заказчики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286013" y="1987711"/>
            <a:ext cx="293960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227 </a:t>
            </a: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тыс. руб.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стоимость сделки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заказчикам 223-ФЗ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3643599" y="1987711"/>
            <a:ext cx="29396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Запроса в месяц получает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среднем 1 поставщик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865981" y="1996540"/>
            <a:ext cx="251523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96% 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сопоставимых сделок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2021 г. к 2020 г.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612417" y="4968053"/>
            <a:ext cx="2939611" cy="1300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b="1" lang="ru-RU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1,4 </a:t>
            </a: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увеличилось количество активных заказчиков в 2021г.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сравнению с 2020 г.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4125281" y="2500121"/>
            <a:ext cx="2856961" cy="43647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477805" y="2505877"/>
            <a:ext cx="2856961" cy="43647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7855152" y="2698658"/>
            <a:ext cx="2856961" cy="41593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471487" y="-76517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Заказчики SberB2B по 44-ФЗ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471487" y="1635439"/>
            <a:ext cx="10264830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SberB2B проводят закупки малого объема субъекты 44-ФЗ. Это государственные, муниципальные, бюджетные организации и государственные унитарные предприятия.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556297" y="3778452"/>
            <a:ext cx="26999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Высокий потенциал доходности для поставщиков 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4262267" y="3778452"/>
            <a:ext cx="26999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Высокий уровень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доверия на рынке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7933644" y="3778452"/>
            <a:ext cx="26999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Постоянный стабильный спрос на товары и услуги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541859" y="4766245"/>
            <a:ext cx="260191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Только за 2018 г. объем малых закупок составил 921,4 млрд. руб. Доля малых закупок в общей сумме закупок составляет 10%, а средняя стоимость закупки 42 540 руб. по данным исследования НИУ ВШЭ.</a:t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7933644" y="4766245"/>
            <a:ext cx="2699976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Государственные и бюджетные предприятия ежедневно нуждаются в новых поставках. На SberB2B заказчики 44-ФЗ  регулярно публикуют публичные запросы на закупку в разделе </a:t>
            </a:r>
            <a:r>
              <a:rPr lang="ru-RU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«Закупки»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4262266" y="4766245"/>
            <a:ext cx="260191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Субъекты 44-ФЗ осуществляют закупки за счет средств, заранее заложенных в бюджетной системе РФ. Не имеют задолженностей по налогам и судимости. </a:t>
            </a:r>
            <a:endParaRPr/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400000">
            <a:off x="849110" y="1013227"/>
            <a:ext cx="51121" cy="6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08665" y="0"/>
            <a:ext cx="2833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5">
            <a:alphaModFix/>
          </a:blip>
          <a:srcRect b="37573" l="0" r="0" t="12771"/>
          <a:stretch/>
        </p:blipFill>
        <p:spPr>
          <a:xfrm>
            <a:off x="7855152" y="2493268"/>
            <a:ext cx="2881165" cy="95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6">
            <a:alphaModFix/>
          </a:blip>
          <a:srcRect b="20458" l="-950" r="951" t="19238"/>
          <a:stretch/>
        </p:blipFill>
        <p:spPr>
          <a:xfrm>
            <a:off x="483673" y="2500121"/>
            <a:ext cx="2845224" cy="96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7">
            <a:alphaModFix/>
          </a:blip>
          <a:srcRect b="17742" l="0" r="0" t="30500"/>
          <a:stretch/>
        </p:blipFill>
        <p:spPr>
          <a:xfrm>
            <a:off x="4145281" y="2493269"/>
            <a:ext cx="2816962" cy="97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471487" y="-76517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Заказчики SberB2B по 44-ФЗ</a:t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471487" y="1635310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регионов РФ уже проводят закупки на SberB2B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18961" y="0"/>
            <a:ext cx="3730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224" y="2208041"/>
            <a:ext cx="2073668" cy="139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5547" y="2216120"/>
            <a:ext cx="2090304" cy="138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08499" y="2209566"/>
            <a:ext cx="2090346" cy="138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23023" y="2215259"/>
            <a:ext cx="2078167" cy="139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9225" y="3679261"/>
            <a:ext cx="2073667" cy="137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04933" y="3677719"/>
            <a:ext cx="2073668" cy="138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08499" y="3660841"/>
            <a:ext cx="2090346" cy="13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474415" y="2222117"/>
            <a:ext cx="2073668" cy="138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226491" y="3674783"/>
            <a:ext cx="2107868" cy="1406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82071" y="3677719"/>
            <a:ext cx="2089490" cy="138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5400000">
            <a:off x="849110" y="1013227"/>
            <a:ext cx="51121" cy="66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"/>
          <p:cNvSpPr/>
          <p:nvPr/>
        </p:nvSpPr>
        <p:spPr>
          <a:xfrm>
            <a:off x="471487" y="1867487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них мы создаем персональные Витрины Региона: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0885" y="5222690"/>
            <a:ext cx="2082008" cy="139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628631" y="5222690"/>
            <a:ext cx="2049970" cy="13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913081" y="5203435"/>
            <a:ext cx="2096502" cy="1406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226491" y="5222691"/>
            <a:ext cx="2096502" cy="13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482071" y="5222691"/>
            <a:ext cx="2066012" cy="1383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/>
          <p:nvPr/>
        </p:nvSpPr>
        <p:spPr>
          <a:xfrm>
            <a:off x="8161119" y="2133101"/>
            <a:ext cx="4030881" cy="25412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686790" y="2129310"/>
            <a:ext cx="4030881" cy="25412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471487" y="-76517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Заказчики SberB2B по 223-ФЗ</a:t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471486" y="1532293"/>
            <a:ext cx="1190703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SberB2B проводят закупки малого объема субъекты 223-ФЗ - крупнейшие российские компании и гос. корпорации. </a:t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1823662" y="2403919"/>
            <a:ext cx="391872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Новые возможности и перспективы роста продаж поставщиков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Сотрудничество с крупнейшими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корпорациями 223-ФЗ – несомненный плюс для репутации поставщика и возможность получать регулярные заказы, зарекомендовав себя перед заказчиком. </a:t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8244484" y="2403919"/>
            <a:ext cx="3864151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Гибкость в сотрудничестве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планировании закупок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Заказчики 223-ФЗ сами определяют способы проведения закупочных процедур, проводят срочные и непредвиденные закупки.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541858" y="5118126"/>
            <a:ext cx="90546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Нам доверяют крупнейшие заказчики 223-ФЗ, среди которых: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7277" y="5400596"/>
            <a:ext cx="2185014" cy="145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2116" y="5556943"/>
            <a:ext cx="1727421" cy="770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6890" y="5553139"/>
            <a:ext cx="1393531" cy="100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34318" y="5743290"/>
            <a:ext cx="1393531" cy="67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5400000">
            <a:off x="849110" y="1013227"/>
            <a:ext cx="51121" cy="6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6443078" y="2133101"/>
            <a:ext cx="1718041" cy="254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-1363" y="2133101"/>
            <a:ext cx="1718041" cy="254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57620" y="2889496"/>
            <a:ext cx="931877" cy="931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7593" y="2965368"/>
            <a:ext cx="927263" cy="92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77780" y="5553139"/>
            <a:ext cx="1750811" cy="10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7903" y="5445763"/>
            <a:ext cx="2158998" cy="1309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 txBox="1"/>
          <p:nvPr/>
        </p:nvSpPr>
        <p:spPr>
          <a:xfrm>
            <a:off x="1347251" y="883321"/>
            <a:ext cx="7552051" cy="27871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lang="ru-RU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Преимущества площадки </a:t>
            </a:r>
            <a:br>
              <a:rPr b="1" lang="ru-RU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для заказчиков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/>
          <p:nvPr/>
        </p:nvSpPr>
        <p:spPr>
          <a:xfrm>
            <a:off x="4195223" y="796989"/>
            <a:ext cx="3162565" cy="28973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591205" y="3960618"/>
            <a:ext cx="3162565" cy="28973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7798329" y="3960618"/>
            <a:ext cx="3162565" cy="28973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 txBox="1"/>
          <p:nvPr/>
        </p:nvSpPr>
        <p:spPr>
          <a:xfrm>
            <a:off x="483212" y="206646"/>
            <a:ext cx="8915399" cy="1914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Преимущества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площадки </a:t>
            </a:r>
            <a:b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заказчиков</a:t>
            </a:r>
            <a:endParaRPr/>
          </a:p>
        </p:txBody>
      </p:sp>
      <p:sp>
        <p:nvSpPr>
          <p:cNvPr id="229" name="Google Shape;229;p9"/>
          <p:cNvSpPr txBox="1"/>
          <p:nvPr/>
        </p:nvSpPr>
        <p:spPr>
          <a:xfrm>
            <a:off x="749554" y="4123653"/>
            <a:ext cx="295751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Доступ ко всей базе поставщиков площадки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Позвольте лучшим поставщикам найти вас. Получайте индивидуальные предложения и скидки. </a:t>
            </a: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4297749" y="908485"/>
            <a:ext cx="295751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Верифицированные поставщики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Осуществляйте сделки с проверенными контрагентами. При регистрации данные юридического лица проверяются по базе ФНС и заверяются электронной подписью компании. </a:t>
            </a: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7995302" y="4140658"/>
            <a:ext cx="292272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Прозрачный процесс заключения сделок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Сравнивайте полученные предложения, выбирайте по тем критериям, которые важны именно вам.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Распределяйте роли и полномочия команды, создавайте филиальную сеть.</a:t>
            </a:r>
            <a:endParaRPr/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8665" y="0"/>
            <a:ext cx="2833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47889" y="2034373"/>
            <a:ext cx="63720" cy="66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/>
          <p:nvPr/>
        </p:nvSpPr>
        <p:spPr>
          <a:xfrm>
            <a:off x="3028495" y="3637452"/>
            <a:ext cx="1071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6817389" y="517666"/>
            <a:ext cx="7628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pic>
        <p:nvPicPr>
          <p:cNvPr id="236" name="Google Shape;236;p9"/>
          <p:cNvPicPr preferRelativeResize="0"/>
          <p:nvPr/>
        </p:nvPicPr>
        <p:blipFill rotWithShape="1">
          <a:blip r:embed="rId4">
            <a:alphaModFix/>
          </a:blip>
          <a:srcRect b="-1260" l="10486" r="17254" t="1260"/>
          <a:stretch/>
        </p:blipFill>
        <p:spPr>
          <a:xfrm>
            <a:off x="7817783" y="783912"/>
            <a:ext cx="3161656" cy="291688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 txBox="1"/>
          <p:nvPr/>
        </p:nvSpPr>
        <p:spPr>
          <a:xfrm>
            <a:off x="10290053" y="3666028"/>
            <a:ext cx="1071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/>
          </a:p>
        </p:txBody>
      </p:sp>
      <p:pic>
        <p:nvPicPr>
          <p:cNvPr id="238" name="Google Shape;238;p9"/>
          <p:cNvPicPr preferRelativeResize="0"/>
          <p:nvPr/>
        </p:nvPicPr>
        <p:blipFill rotWithShape="1">
          <a:blip r:embed="rId5">
            <a:alphaModFix/>
          </a:blip>
          <a:srcRect b="568" l="13808" r="13196" t="-569"/>
          <a:stretch/>
        </p:blipFill>
        <p:spPr>
          <a:xfrm>
            <a:off x="4194311" y="3974905"/>
            <a:ext cx="3162566" cy="288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2020-04-28T11:58:25Z</dcterms:created>
  <dc:creator>Юлия Чеботарева</dc:creator>
</cp:coreProperties>
</file>