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30" r:id="rId1"/>
  </p:sldMasterIdLst>
  <p:handoutMasterIdLst>
    <p:handoutMasterId r:id="rId21"/>
  </p:handoutMasterIdLst>
  <p:sldIdLst>
    <p:sldId id="256" r:id="rId2"/>
    <p:sldId id="311" r:id="rId3"/>
    <p:sldId id="313" r:id="rId4"/>
    <p:sldId id="341" r:id="rId5"/>
    <p:sldId id="312" r:id="rId6"/>
    <p:sldId id="314" r:id="rId7"/>
    <p:sldId id="340" r:id="rId8"/>
    <p:sldId id="329" r:id="rId9"/>
    <p:sldId id="315" r:id="rId10"/>
    <p:sldId id="317" r:id="rId11"/>
    <p:sldId id="353" r:id="rId12"/>
    <p:sldId id="320" r:id="rId13"/>
    <p:sldId id="324" r:id="rId14"/>
    <p:sldId id="321" r:id="rId15"/>
    <p:sldId id="336" r:id="rId16"/>
    <p:sldId id="337" r:id="rId17"/>
    <p:sldId id="322" r:id="rId18"/>
    <p:sldId id="323" r:id="rId19"/>
    <p:sldId id="278" r:id="rId20"/>
  </p:sldIdLst>
  <p:sldSz cx="12192000" cy="6858000"/>
  <p:notesSz cx="6808788" cy="99409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7B2D"/>
    <a:srgbClr val="C89AEA"/>
    <a:srgbClr val="E57A1C"/>
    <a:srgbClr val="FF9300"/>
    <a:srgbClr val="CBECC6"/>
    <a:srgbClr val="AACEB6"/>
    <a:srgbClr val="599D75"/>
    <a:srgbClr val="2A7A2A"/>
    <a:srgbClr val="3A6A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4" autoAdjust="0"/>
    <p:restoredTop sz="94767" autoAdjust="0"/>
  </p:normalViewPr>
  <p:slideViewPr>
    <p:cSldViewPr snapToGrid="0">
      <p:cViewPr varScale="1">
        <p:scale>
          <a:sx n="96" d="100"/>
          <a:sy n="96" d="100"/>
        </p:scale>
        <p:origin x="108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51162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2AFB0F-9D32-41E4-80BA-A108AAED8D93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4245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6038" y="9442450"/>
            <a:ext cx="2951162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1E16A7-D02A-4BB9-A2F4-3136D232FF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9239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spc="3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7/22/2022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4669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t>7/22/2022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23040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smtClean="0"/>
              <a:t>7/22/2022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30151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7/22/2022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46977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 spc="3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7/22/2022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11666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t>7/22/2022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64104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7/22/2022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8476508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7/22/2022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6540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7/22/2022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43376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2800" b="1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smtClean="0"/>
              <a:t>7/22/2022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974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B0DB6-F5C7-45FB-8CF3-31B45F9C2DAC}" type="datetimeFigureOut">
              <a:rPr lang="en-US" smtClean="0"/>
              <a:t>7/22/2022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383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1397124"/>
          </a:xfrm>
          <a:prstGeom prst="rect">
            <a:avLst/>
          </a:prstGeom>
        </p:spPr>
        <p:txBody>
          <a:bodyPr vert="horz" lIns="91440" tIns="27432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7/22/2022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68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5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2000" kern="1200" spc="1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consultantplus://offline/ref=9B7EECB79AFCACB29A21446E7BC94A0F11EF469948FE0A9B531DD462B02EBB83A613963C001BB152BADF3AF83A68hAK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14.jp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765" y="2148354"/>
            <a:ext cx="6664593" cy="470964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A6997F-A17D-4847-B41D-5242B31BC0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4889" y="168965"/>
            <a:ext cx="9760226" cy="1537643"/>
          </a:xfrm>
          <a:noFill/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chemeClr val="accent1"/>
                </a:solidFill>
              </a:rPr>
              <a:t>Национальный режим </a:t>
            </a:r>
            <a:br>
              <a:rPr lang="ru-RU" sz="4400" dirty="0" smtClean="0">
                <a:solidFill>
                  <a:schemeClr val="accent1"/>
                </a:solidFill>
              </a:rPr>
            </a:br>
            <a:r>
              <a:rPr lang="ru-RU" sz="4400" dirty="0" smtClean="0">
                <a:solidFill>
                  <a:schemeClr val="accent1"/>
                </a:solidFill>
              </a:rPr>
              <a:t>в сфере закупок</a:t>
            </a:r>
            <a:endParaRPr lang="ru-RU" sz="4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80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29493" y="188843"/>
            <a:ext cx="10427738" cy="7510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5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/>
              <a:t>Постановление № 617</a:t>
            </a:r>
          </a:p>
        </p:txBody>
      </p:sp>
      <p:sp>
        <p:nvSpPr>
          <p:cNvPr id="3" name="Текст 2"/>
          <p:cNvSpPr txBox="1">
            <a:spLocks/>
          </p:cNvSpPr>
          <p:nvPr/>
        </p:nvSpPr>
        <p:spPr>
          <a:xfrm>
            <a:off x="811769" y="1232869"/>
            <a:ext cx="9045463" cy="4344971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None/>
            </a:pPr>
            <a:r>
              <a:rPr lang="ru-RU" sz="1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Довод</a:t>
            </a:r>
            <a:r>
              <a:rPr lang="ru-RU" sz="1800" dirty="0">
                <a:solidFill>
                  <a:schemeClr val="bg1"/>
                </a:solidFill>
                <a:cs typeface="Times New Roman" panose="02020603050405020304" pitchFamily="18" charset="0"/>
              </a:rPr>
              <a:t>: неправомерное признание заявки заявителя несоответствующей требования закона и документации.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1800" dirty="0">
                <a:solidFill>
                  <a:schemeClr val="bg1"/>
                </a:solidFill>
                <a:cs typeface="Times New Roman" panose="02020603050405020304" pitchFamily="18" charset="0"/>
              </a:rPr>
              <a:t>Объекта закупки: поставка </a:t>
            </a:r>
            <a:r>
              <a:rPr lang="ru-RU" sz="1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нитриловых</a:t>
            </a:r>
            <a:r>
              <a:rPr lang="ru-RU" sz="1800" dirty="0">
                <a:solidFill>
                  <a:schemeClr val="bg1"/>
                </a:solidFill>
                <a:cs typeface="Times New Roman" panose="02020603050405020304" pitchFamily="18" charset="0"/>
              </a:rPr>
              <a:t> перчаток.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1800" b="1" dirty="0">
                <a:solidFill>
                  <a:schemeClr val="bg1"/>
                </a:solidFill>
                <a:cs typeface="Times New Roman" panose="02020603050405020304" pitchFamily="18" charset="0"/>
              </a:rPr>
              <a:t>В составе заявки представлены: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1800" dirty="0">
                <a:solidFill>
                  <a:schemeClr val="bg1"/>
                </a:solidFill>
                <a:cs typeface="Times New Roman" panose="02020603050405020304" pitchFamily="18" charset="0"/>
              </a:rPr>
              <a:t>- выписка из реестра российской промышленной продукции, производителя  ООО «</a:t>
            </a:r>
            <a:r>
              <a:rPr lang="ru-RU" sz="1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Лулла</a:t>
            </a:r>
            <a:r>
              <a:rPr lang="ru-RU" sz="1800" dirty="0">
                <a:solidFill>
                  <a:schemeClr val="bg1"/>
                </a:solidFill>
                <a:cs typeface="Times New Roman" panose="02020603050405020304" pitchFamily="18" charset="0"/>
              </a:rPr>
              <a:t> Рус» в комплекте которого содержатся </a:t>
            </a:r>
            <a:r>
              <a:rPr lang="ru-RU" sz="1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нитриловые</a:t>
            </a:r>
            <a:r>
              <a:rPr lang="ru-RU" sz="1800" dirty="0">
                <a:solidFill>
                  <a:schemeClr val="bg1"/>
                </a:solidFill>
                <a:cs typeface="Times New Roman" panose="02020603050405020304" pitchFamily="18" charset="0"/>
              </a:rPr>
              <a:t> перчатки;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1800" dirty="0">
                <a:solidFill>
                  <a:schemeClr val="bg1"/>
                </a:solidFill>
                <a:cs typeface="Times New Roman" panose="02020603050405020304" pitchFamily="18" charset="0"/>
              </a:rPr>
              <a:t>- регистрационное удостоверение ООО «Фабрик»;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1800" dirty="0">
                <a:solidFill>
                  <a:schemeClr val="bg1"/>
                </a:solidFill>
                <a:cs typeface="Times New Roman" panose="02020603050405020304" pitchFamily="18" charset="0"/>
              </a:rPr>
              <a:t>- информационное письмо ООО «</a:t>
            </a:r>
            <a:r>
              <a:rPr lang="ru-RU" sz="1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Лулла</a:t>
            </a:r>
            <a:r>
              <a:rPr lang="ru-RU" sz="1800" dirty="0">
                <a:solidFill>
                  <a:schemeClr val="bg1"/>
                </a:solidFill>
                <a:cs typeface="Times New Roman" panose="02020603050405020304" pitchFamily="18" charset="0"/>
              </a:rPr>
              <a:t> Рус» согласно которому в комплект входят перчатки смотровые производителя ООО «Фабрик».</a:t>
            </a:r>
          </a:p>
          <a:p>
            <a:pPr marL="0" indent="0" algn="just">
              <a:buNone/>
            </a:pP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oogle Shape;146;p11"/>
          <p:cNvPicPr preferRelativeResize="0"/>
          <p:nvPr/>
        </p:nvPicPr>
        <p:blipFill rotWithShape="1">
          <a:blip r:embed="rId2">
            <a:alphaModFix/>
            <a:grayscl/>
          </a:blip>
          <a:srcRect/>
          <a:stretch/>
        </p:blipFill>
        <p:spPr>
          <a:xfrm flipV="1">
            <a:off x="3110551" y="883153"/>
            <a:ext cx="6042992" cy="457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988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29490" y="191482"/>
            <a:ext cx="3862385" cy="40750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5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№ 102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729492" y="1675895"/>
            <a:ext cx="3862385" cy="40750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5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№ 1289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729490" y="4670022"/>
            <a:ext cx="3862385" cy="40750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5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№ 832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29491" y="511940"/>
            <a:ext cx="104321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Подтверждением страны происхождения медицинских изделий, включенных в перечень, является сертификат о происхождении товара.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29490" y="1954194"/>
            <a:ext cx="1043215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Подтверждением страны происхождения  лекарственного препарата является один из следующих документов:</a:t>
            </a:r>
          </a:p>
          <a:p>
            <a:pPr algn="just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 сертификат о происхождении товара.</a:t>
            </a:r>
          </a:p>
          <a:p>
            <a:pPr algn="just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б) заключение о подтверждении производства промышленной продукции на территории Российской Федерации, выдаваемое Министерством промышленности и торговли Российской Федерации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29491" y="5002981"/>
            <a:ext cx="104321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Подтверждением страны происхождения товаров (пищевых продуктов), включенных в перечень, является указание (декларирование) участником закупки в заявке наименования страны происхождения и производителя пищевых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продуктов.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Google Shape;146;p11"/>
          <p:cNvPicPr preferRelativeResize="0"/>
          <p:nvPr/>
        </p:nvPicPr>
        <p:blipFill rotWithShape="1">
          <a:blip r:embed="rId2">
            <a:alphaModFix/>
            <a:grayscl/>
          </a:blip>
          <a:srcRect/>
          <a:stretch/>
        </p:blipFill>
        <p:spPr>
          <a:xfrm>
            <a:off x="729489" y="1513885"/>
            <a:ext cx="10432151" cy="45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46;p11"/>
          <p:cNvPicPr preferRelativeResize="0"/>
          <p:nvPr/>
        </p:nvPicPr>
        <p:blipFill rotWithShape="1">
          <a:blip r:embed="rId2">
            <a:alphaModFix/>
            <a:grayscl/>
          </a:blip>
          <a:srcRect/>
          <a:stretch/>
        </p:blipFill>
        <p:spPr>
          <a:xfrm>
            <a:off x="729488" y="4443410"/>
            <a:ext cx="10432151" cy="457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625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3851" y="1401833"/>
            <a:ext cx="3673380" cy="3170165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729493" y="188843"/>
            <a:ext cx="10427738" cy="7510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5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/>
              <a:t>Постановление № 878</a:t>
            </a:r>
          </a:p>
        </p:txBody>
      </p:sp>
      <p:sp>
        <p:nvSpPr>
          <p:cNvPr id="4" name="Текст 2"/>
          <p:cNvSpPr txBox="1">
            <a:spLocks/>
          </p:cNvSpPr>
          <p:nvPr/>
        </p:nvSpPr>
        <p:spPr>
          <a:xfrm>
            <a:off x="626165" y="1401833"/>
            <a:ext cx="6556825" cy="5058600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 или более заявок удовлетворяющих требованиям извещения об осуществлении закупки, документации о закупке.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Установить, что для целей ограничения допуска радиоэлектронной продукции, происходящей из иностранных государств, не может быть предметом одного контракта (одного лота) радиоэлектронная продукция, включенная в перечень и не включенная в него.</a:t>
            </a:r>
          </a:p>
          <a:p>
            <a:pPr marL="0" indent="0" algn="just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Google Shape;146;p11"/>
          <p:cNvPicPr preferRelativeResize="0"/>
          <p:nvPr/>
        </p:nvPicPr>
        <p:blipFill rotWithShape="1">
          <a:blip r:embed="rId3">
            <a:alphaModFix/>
            <a:grayscl/>
          </a:blip>
          <a:srcRect/>
          <a:stretch/>
        </p:blipFill>
        <p:spPr>
          <a:xfrm flipV="1">
            <a:off x="2921866" y="917064"/>
            <a:ext cx="6042992" cy="457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852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976691" y="-141353"/>
            <a:ext cx="9774791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5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>
                <a:latin typeface="+mn-lt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+mn-lt"/>
                <a:cs typeface="Times New Roman" panose="02020603050405020304" pitchFamily="18" charset="0"/>
              </a:rPr>
            </a:br>
            <a:r>
              <a:rPr lang="ru-RU" sz="3200" dirty="0">
                <a:latin typeface="+mn-lt"/>
                <a:cs typeface="Times New Roman" panose="02020603050405020304" pitchFamily="18" charset="0"/>
              </a:rPr>
              <a:t>Постановление № 145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820322" y="1245706"/>
            <a:ext cx="10112721" cy="1040294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осуществления закупки радиоэлектронной продукции, заказчик не вправе указывать дополнительные функциональные, технические, качественные, эксплуатационные характеристики товара.</a:t>
            </a:r>
          </a:p>
          <a:p>
            <a:pPr marL="0" indent="0">
              <a:buFont typeface="Arial" pitchFamily="34" charset="0"/>
              <a:buNone/>
            </a:pPr>
            <a:endParaRPr lang="ru-RU" u="sng" dirty="0">
              <a:solidFill>
                <a:schemeClr val="bg1"/>
              </a:solidFill>
              <a:hlinkClick r:id="rId2"/>
            </a:endParaRPr>
          </a:p>
          <a:p>
            <a:pPr marL="0" indent="0">
              <a:buFont typeface="Arial" pitchFamily="34" charset="0"/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73" y="2529287"/>
            <a:ext cx="10774018" cy="2457793"/>
          </a:xfrm>
          <a:prstGeom prst="rect">
            <a:avLst/>
          </a:prstGeom>
        </p:spPr>
      </p:pic>
      <p:pic>
        <p:nvPicPr>
          <p:cNvPr id="5" name="Google Shape;146;p11"/>
          <p:cNvPicPr preferRelativeResize="0"/>
          <p:nvPr/>
        </p:nvPicPr>
        <p:blipFill rotWithShape="1">
          <a:blip r:embed="rId4">
            <a:alphaModFix/>
            <a:grayscl/>
          </a:blip>
          <a:srcRect/>
          <a:stretch/>
        </p:blipFill>
        <p:spPr>
          <a:xfrm flipV="1">
            <a:off x="2855186" y="972196"/>
            <a:ext cx="6042992" cy="457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956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29493" y="188843"/>
            <a:ext cx="10427738" cy="7510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5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/>
              <a:t>Приказ Минфина РФ № 126-н</a:t>
            </a:r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811769" y="1232870"/>
            <a:ext cx="10263185" cy="4637844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Приложение № 1 – 15% преференций.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Приложение № 2 – 20% преференций.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При проведении аукциона контракт заключается с учетом преференций.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При проведении конкурса, запроса котировок, контракт заключается по цене, предложенной в заявке без учета преференций. При этом рассмотрение и оценка заявок осуществляется с учетом преференций.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Подтверждением страны происхождения товаров является указание (декларирование) участником закупки в заявке наименования страны происхождения товара.</a:t>
            </a:r>
          </a:p>
          <a:p>
            <a:pPr marL="0" indent="0" algn="just">
              <a:buNone/>
            </a:pPr>
            <a:endParaRPr lang="ru-RU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Google Shape;146;p11"/>
          <p:cNvPicPr preferRelativeResize="0"/>
          <p:nvPr/>
        </p:nvPicPr>
        <p:blipFill rotWithShape="1">
          <a:blip r:embed="rId2">
            <a:alphaModFix/>
            <a:grayscl/>
          </a:blip>
          <a:srcRect/>
          <a:stretch/>
        </p:blipFill>
        <p:spPr>
          <a:xfrm flipV="1">
            <a:off x="2177862" y="864865"/>
            <a:ext cx="7688513" cy="457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724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с двумя скругленными противолежащими углами 27"/>
          <p:cNvSpPr/>
          <p:nvPr/>
        </p:nvSpPr>
        <p:spPr>
          <a:xfrm>
            <a:off x="4355865" y="5493473"/>
            <a:ext cx="2819016" cy="831025"/>
          </a:xfrm>
          <a:prstGeom prst="round2DiagRect">
            <a:avLst/>
          </a:prstGeom>
          <a:solidFill>
            <a:srgbClr val="B1ADAC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9408">
            <a:off x="1504491" y="1905159"/>
            <a:ext cx="1405052" cy="182631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42040" flipH="1">
            <a:off x="8109327" y="1895421"/>
            <a:ext cx="1754803" cy="1875299"/>
          </a:xfrm>
          <a:prstGeom prst="rect">
            <a:avLst/>
          </a:prstGeom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902806" y="742440"/>
            <a:ext cx="3777916" cy="828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600" b="1" dirty="0">
                <a:solidFill>
                  <a:srgbClr val="E57B1B"/>
                </a:solidFill>
                <a:latin typeface="+mj-lt"/>
              </a:rPr>
              <a:t>Участник № 1</a:t>
            </a:r>
          </a:p>
        </p:txBody>
      </p:sp>
      <p:pic>
        <p:nvPicPr>
          <p:cNvPr id="2054" name="Picture 6" descr="https://kriorus.ru/sites/kriorus/files/china-flag-flag-of-china-east-asia-chinese-chinese-flag-pr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1552">
            <a:off x="8586501" y="2314238"/>
            <a:ext cx="979706" cy="73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catherineasquithgallery.com/uploads/posts/2021-02/1613648456_46-p-fon-dlya-prezentatsii-flag-rossii-5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6179">
            <a:off x="1725205" y="2130870"/>
            <a:ext cx="969375" cy="80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бъект 2"/>
          <p:cNvSpPr txBox="1">
            <a:spLocks/>
          </p:cNvSpPr>
          <p:nvPr/>
        </p:nvSpPr>
        <p:spPr>
          <a:xfrm>
            <a:off x="1411544" y="1337309"/>
            <a:ext cx="1858232" cy="828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b="1" dirty="0">
                <a:solidFill>
                  <a:schemeClr val="bg1"/>
                </a:solidFill>
              </a:rPr>
              <a:t>55 000 р.</a:t>
            </a: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8210947" y="1279251"/>
            <a:ext cx="1917472" cy="828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b="1" dirty="0">
                <a:solidFill>
                  <a:schemeClr val="bg1"/>
                </a:solidFill>
              </a:rPr>
              <a:t>50 000 р.</a:t>
            </a:r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7280725" y="768663"/>
            <a:ext cx="3777916" cy="828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600" b="1" dirty="0">
                <a:solidFill>
                  <a:srgbClr val="E57B1B"/>
                </a:solidFill>
                <a:latin typeface="+mj-lt"/>
              </a:rPr>
              <a:t>Участник № 2</a:t>
            </a: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4372796" y="1398546"/>
            <a:ext cx="2819016" cy="1182008"/>
          </a:xfrm>
          <a:prstGeom prst="round2DiagRect">
            <a:avLst/>
          </a:prstGeom>
          <a:solidFill>
            <a:srgbClr val="D9F3D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4283883" y="1575302"/>
            <a:ext cx="2962980" cy="8284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>
                <a:solidFill>
                  <a:schemeClr val="bg1"/>
                </a:solidFill>
              </a:rPr>
              <a:t>Предложенная цена товара</a:t>
            </a: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4346289" y="3793078"/>
            <a:ext cx="2819016" cy="831025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бъект 2"/>
          <p:cNvSpPr txBox="1">
            <a:spLocks/>
          </p:cNvSpPr>
          <p:nvPr/>
        </p:nvSpPr>
        <p:spPr>
          <a:xfrm>
            <a:off x="4283883" y="3792961"/>
            <a:ext cx="2962980" cy="8284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>
                <a:solidFill>
                  <a:schemeClr val="bg1"/>
                </a:solidFill>
              </a:rPr>
              <a:t>Рассмотрение заявки</a:t>
            </a:r>
          </a:p>
        </p:txBody>
      </p:sp>
      <p:sp>
        <p:nvSpPr>
          <p:cNvPr id="24" name="Объект 2"/>
          <p:cNvSpPr txBox="1">
            <a:spLocks/>
          </p:cNvSpPr>
          <p:nvPr/>
        </p:nvSpPr>
        <p:spPr>
          <a:xfrm>
            <a:off x="8210947" y="4160042"/>
            <a:ext cx="1898286" cy="828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b="1" dirty="0">
                <a:solidFill>
                  <a:schemeClr val="bg1"/>
                </a:solidFill>
              </a:rPr>
              <a:t>50 000 р.</a:t>
            </a:r>
          </a:p>
        </p:txBody>
      </p:sp>
      <p:sp>
        <p:nvSpPr>
          <p:cNvPr id="25" name="Объект 2"/>
          <p:cNvSpPr txBox="1">
            <a:spLocks/>
          </p:cNvSpPr>
          <p:nvPr/>
        </p:nvSpPr>
        <p:spPr>
          <a:xfrm>
            <a:off x="1230212" y="3998150"/>
            <a:ext cx="2368356" cy="576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>
                <a:solidFill>
                  <a:schemeClr val="bg1"/>
                </a:solidFill>
              </a:rPr>
              <a:t>46 750 р. </a:t>
            </a:r>
          </a:p>
        </p:txBody>
      </p:sp>
      <p:sp>
        <p:nvSpPr>
          <p:cNvPr id="27" name="Объект 2"/>
          <p:cNvSpPr txBox="1">
            <a:spLocks/>
          </p:cNvSpPr>
          <p:nvPr/>
        </p:nvSpPr>
        <p:spPr>
          <a:xfrm>
            <a:off x="4237187" y="5493473"/>
            <a:ext cx="2962980" cy="8284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>
                <a:solidFill>
                  <a:schemeClr val="bg1"/>
                </a:solidFill>
              </a:rPr>
              <a:t>Заключение контракта</a:t>
            </a:r>
          </a:p>
        </p:txBody>
      </p:sp>
      <p:pic>
        <p:nvPicPr>
          <p:cNvPr id="2060" name="Picture 12" descr="https://static.tildacdn.com/tild6561-3732-4439-a463-616235353763/514652789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076" y="5188294"/>
            <a:ext cx="1312213" cy="131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с двумя скругленными противолежащими углами 33"/>
          <p:cNvSpPr/>
          <p:nvPr/>
        </p:nvSpPr>
        <p:spPr>
          <a:xfrm>
            <a:off x="1277901" y="5511574"/>
            <a:ext cx="1756175" cy="831025"/>
          </a:xfrm>
          <a:prstGeom prst="round2DiagRect">
            <a:avLst/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бъект 2"/>
          <p:cNvSpPr txBox="1">
            <a:spLocks/>
          </p:cNvSpPr>
          <p:nvPr/>
        </p:nvSpPr>
        <p:spPr>
          <a:xfrm>
            <a:off x="1277901" y="5672011"/>
            <a:ext cx="1859640" cy="828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b="1" dirty="0">
                <a:solidFill>
                  <a:schemeClr val="bg1"/>
                </a:solidFill>
              </a:rPr>
              <a:t>55 000 р.</a:t>
            </a:r>
          </a:p>
        </p:txBody>
      </p:sp>
      <p:pic>
        <p:nvPicPr>
          <p:cNvPr id="2068" name="Picture 20" descr="https://catherineasquithgallery.com/uploads/posts/2021-03/1614597440_97-p-grustno-na-belom-fone-11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0" t="5418" r="11587" b="7320"/>
          <a:stretch/>
        </p:blipFill>
        <p:spPr bwMode="auto">
          <a:xfrm>
            <a:off x="8294832" y="4900863"/>
            <a:ext cx="1451810" cy="170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Объект 2"/>
          <p:cNvSpPr txBox="1">
            <a:spLocks/>
          </p:cNvSpPr>
          <p:nvPr/>
        </p:nvSpPr>
        <p:spPr>
          <a:xfrm>
            <a:off x="3654823" y="161464"/>
            <a:ext cx="4127707" cy="82849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4000" b="1" dirty="0">
                <a:solidFill>
                  <a:schemeClr val="accent1"/>
                </a:solidFill>
                <a:latin typeface="+mj-lt"/>
              </a:rPr>
              <a:t>Запрос котировок</a:t>
            </a:r>
          </a:p>
        </p:txBody>
      </p:sp>
      <p:sp>
        <p:nvSpPr>
          <p:cNvPr id="26" name="Стрелка вниз 25"/>
          <p:cNvSpPr/>
          <p:nvPr/>
        </p:nvSpPr>
        <p:spPr>
          <a:xfrm>
            <a:off x="5477504" y="2889460"/>
            <a:ext cx="609600" cy="615983"/>
          </a:xfrm>
          <a:prstGeom prst="downArrow">
            <a:avLst/>
          </a:prstGeom>
          <a:gradFill>
            <a:gsLst>
              <a:gs pos="45000">
                <a:srgbClr val="D9F3DC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трелка вниз 41"/>
          <p:cNvSpPr/>
          <p:nvPr/>
        </p:nvSpPr>
        <p:spPr>
          <a:xfrm>
            <a:off x="5466240" y="4748150"/>
            <a:ext cx="609600" cy="615983"/>
          </a:xfrm>
          <a:prstGeom prst="downArrow">
            <a:avLst/>
          </a:prstGeom>
          <a:gradFill>
            <a:gsLst>
              <a:gs pos="78000">
                <a:srgbClr val="B1ADAC"/>
              </a:gs>
              <a:gs pos="19000">
                <a:schemeClr val="accent1">
                  <a:lumMod val="40000"/>
                  <a:lumOff val="60000"/>
                </a:schemeClr>
              </a:gs>
              <a:gs pos="4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ятно 1 28"/>
          <p:cNvSpPr/>
          <p:nvPr/>
        </p:nvSpPr>
        <p:spPr>
          <a:xfrm>
            <a:off x="3067417" y="3709905"/>
            <a:ext cx="1475874" cy="1171387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-15%</a:t>
            </a:r>
          </a:p>
        </p:txBody>
      </p:sp>
      <p:pic>
        <p:nvPicPr>
          <p:cNvPr id="30" name="Google Shape;146;p11"/>
          <p:cNvPicPr preferRelativeResize="0"/>
          <p:nvPr/>
        </p:nvPicPr>
        <p:blipFill rotWithShape="1">
          <a:blip r:embed="rId8">
            <a:alphaModFix/>
            <a:grayscl/>
          </a:blip>
          <a:srcRect/>
          <a:stretch/>
        </p:blipFill>
        <p:spPr>
          <a:xfrm flipV="1">
            <a:off x="2791764" y="623586"/>
            <a:ext cx="6042992" cy="457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911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2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с двумя скругленными противолежащими углами 27"/>
          <p:cNvSpPr/>
          <p:nvPr/>
        </p:nvSpPr>
        <p:spPr>
          <a:xfrm>
            <a:off x="4372796" y="4485350"/>
            <a:ext cx="2819016" cy="831025"/>
          </a:xfrm>
          <a:prstGeom prst="round2DiagRect">
            <a:avLst/>
          </a:prstGeom>
          <a:solidFill>
            <a:srgbClr val="B1ADAC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9408">
            <a:off x="1504491" y="1905159"/>
            <a:ext cx="1405052" cy="182631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42040" flipH="1">
            <a:off x="8109327" y="1895421"/>
            <a:ext cx="1754803" cy="1875299"/>
          </a:xfrm>
          <a:prstGeom prst="rect">
            <a:avLst/>
          </a:prstGeom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902806" y="742440"/>
            <a:ext cx="3777916" cy="828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600" b="1" dirty="0">
                <a:solidFill>
                  <a:srgbClr val="E57B1B"/>
                </a:solidFill>
                <a:latin typeface="+mj-lt"/>
              </a:rPr>
              <a:t>Участник № 1</a:t>
            </a:r>
          </a:p>
        </p:txBody>
      </p:sp>
      <p:pic>
        <p:nvPicPr>
          <p:cNvPr id="2054" name="Picture 6" descr="https://kriorus.ru/sites/kriorus/files/china-flag-flag-of-china-east-asia-chinese-chinese-flag-pr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1552">
            <a:off x="8586501" y="2314238"/>
            <a:ext cx="979706" cy="73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catherineasquithgallery.com/uploads/posts/2021-02/1613648456_46-p-fon-dlya-prezentatsii-flag-rossii-5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6179">
            <a:off x="1725205" y="2130870"/>
            <a:ext cx="969375" cy="80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бъект 2"/>
          <p:cNvSpPr txBox="1">
            <a:spLocks/>
          </p:cNvSpPr>
          <p:nvPr/>
        </p:nvSpPr>
        <p:spPr>
          <a:xfrm>
            <a:off x="1577334" y="1337309"/>
            <a:ext cx="1858232" cy="828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b="1" dirty="0">
                <a:solidFill>
                  <a:schemeClr val="bg1"/>
                </a:solidFill>
              </a:rPr>
              <a:t>50 000 р.</a:t>
            </a: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8294832" y="1337309"/>
            <a:ext cx="1933012" cy="828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b="1" dirty="0">
                <a:solidFill>
                  <a:schemeClr val="bg1"/>
                </a:solidFill>
              </a:rPr>
              <a:t>50 000 р.</a:t>
            </a:r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7280725" y="768663"/>
            <a:ext cx="3777916" cy="828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600" b="1" dirty="0">
                <a:solidFill>
                  <a:srgbClr val="E57B1B"/>
                </a:solidFill>
                <a:latin typeface="+mj-lt"/>
              </a:rPr>
              <a:t>Участник № 2</a:t>
            </a: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4372796" y="1398546"/>
            <a:ext cx="2819016" cy="1182008"/>
          </a:xfrm>
          <a:prstGeom prst="round2DiagRect">
            <a:avLst/>
          </a:prstGeom>
          <a:solidFill>
            <a:srgbClr val="D9F3D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4283883" y="1575302"/>
            <a:ext cx="2962980" cy="8284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>
                <a:solidFill>
                  <a:schemeClr val="bg1"/>
                </a:solidFill>
              </a:rPr>
              <a:t>Ценовое предложение</a:t>
            </a:r>
          </a:p>
        </p:txBody>
      </p:sp>
      <p:sp>
        <p:nvSpPr>
          <p:cNvPr id="27" name="Объект 2"/>
          <p:cNvSpPr txBox="1">
            <a:spLocks/>
          </p:cNvSpPr>
          <p:nvPr/>
        </p:nvSpPr>
        <p:spPr>
          <a:xfrm>
            <a:off x="4243777" y="4487879"/>
            <a:ext cx="2962980" cy="8284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>
                <a:solidFill>
                  <a:schemeClr val="bg1"/>
                </a:solidFill>
              </a:rPr>
              <a:t>Заключение контракта</a:t>
            </a:r>
          </a:p>
        </p:txBody>
      </p:sp>
      <p:pic>
        <p:nvPicPr>
          <p:cNvPr id="2060" name="Picture 12" descr="https://static.tildacdn.com/tild6561-3732-4439-a463-616235353763/514652789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110" y="4244755"/>
            <a:ext cx="1312213" cy="131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с двумя скругленными противолежащими углами 33"/>
          <p:cNvSpPr/>
          <p:nvPr/>
        </p:nvSpPr>
        <p:spPr>
          <a:xfrm>
            <a:off x="1276230" y="4486461"/>
            <a:ext cx="1776880" cy="831025"/>
          </a:xfrm>
          <a:prstGeom prst="round2DiagRect">
            <a:avLst/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бъект 2"/>
          <p:cNvSpPr txBox="1">
            <a:spLocks/>
          </p:cNvSpPr>
          <p:nvPr/>
        </p:nvSpPr>
        <p:spPr>
          <a:xfrm>
            <a:off x="1276231" y="4608731"/>
            <a:ext cx="1859902" cy="828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b="1" dirty="0">
                <a:solidFill>
                  <a:schemeClr val="bg1"/>
                </a:solidFill>
              </a:rPr>
              <a:t>50 000 р.</a:t>
            </a:r>
          </a:p>
        </p:txBody>
      </p:sp>
      <p:pic>
        <p:nvPicPr>
          <p:cNvPr id="2068" name="Picture 20" descr="https://catherineasquithgallery.com/uploads/posts/2021-03/1614597440_97-p-grustno-na-belom-fone-11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0" t="5418" r="11587" b="7320"/>
          <a:stretch/>
        </p:blipFill>
        <p:spPr bwMode="auto">
          <a:xfrm>
            <a:off x="9794769" y="5107789"/>
            <a:ext cx="1451810" cy="170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Объект 2"/>
          <p:cNvSpPr txBox="1">
            <a:spLocks/>
          </p:cNvSpPr>
          <p:nvPr/>
        </p:nvSpPr>
        <p:spPr>
          <a:xfrm>
            <a:off x="3661413" y="-78778"/>
            <a:ext cx="4127707" cy="828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4000" b="1" dirty="0">
                <a:solidFill>
                  <a:schemeClr val="accent1"/>
                </a:solidFill>
                <a:latin typeface="+mj-lt"/>
              </a:rPr>
              <a:t>Аукцион</a:t>
            </a:r>
          </a:p>
        </p:txBody>
      </p:sp>
      <p:sp>
        <p:nvSpPr>
          <p:cNvPr id="26" name="Стрелка вниз 25"/>
          <p:cNvSpPr/>
          <p:nvPr/>
        </p:nvSpPr>
        <p:spPr>
          <a:xfrm>
            <a:off x="5373228" y="2890944"/>
            <a:ext cx="811001" cy="1281487"/>
          </a:xfrm>
          <a:prstGeom prst="downArrow">
            <a:avLst/>
          </a:prstGeom>
          <a:gradFill>
            <a:gsLst>
              <a:gs pos="45000">
                <a:srgbClr val="D9F3DC"/>
              </a:gs>
              <a:gs pos="100000">
                <a:srgbClr val="B1ADAC"/>
              </a:gs>
            </a:gsLst>
            <a:lin ang="5400000" scaled="1"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Picture 12" descr="https://static.tildacdn.com/tild6561-3732-4439-a463-616235353763/514652789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757" y="4244755"/>
            <a:ext cx="1312213" cy="131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с двумя скругленными противолежащими углами 29"/>
          <p:cNvSpPr/>
          <p:nvPr/>
        </p:nvSpPr>
        <p:spPr>
          <a:xfrm>
            <a:off x="8518969" y="4485350"/>
            <a:ext cx="1619961" cy="831025"/>
          </a:xfrm>
          <a:prstGeom prst="round2DiagRect">
            <a:avLst/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бъект 2"/>
          <p:cNvSpPr txBox="1">
            <a:spLocks/>
          </p:cNvSpPr>
          <p:nvPr/>
        </p:nvSpPr>
        <p:spPr>
          <a:xfrm>
            <a:off x="8446488" y="4624161"/>
            <a:ext cx="1781355" cy="828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b="1" dirty="0">
                <a:solidFill>
                  <a:schemeClr val="bg1"/>
                </a:solidFill>
              </a:rPr>
              <a:t>42 500 р.</a:t>
            </a:r>
          </a:p>
        </p:txBody>
      </p:sp>
      <p:sp>
        <p:nvSpPr>
          <p:cNvPr id="32" name="Пятно 1 31"/>
          <p:cNvSpPr/>
          <p:nvPr/>
        </p:nvSpPr>
        <p:spPr>
          <a:xfrm>
            <a:off x="9439895" y="3752194"/>
            <a:ext cx="1475874" cy="1171387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-15%</a:t>
            </a:r>
          </a:p>
        </p:txBody>
      </p:sp>
      <p:pic>
        <p:nvPicPr>
          <p:cNvPr id="4098" name="Picture 2" descr="https://pbs.twimg.com/profile_images/940309578830422016/SOyi-4Y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61" y="5368439"/>
            <a:ext cx="1439813" cy="143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Google Shape;146;p11"/>
          <p:cNvPicPr preferRelativeResize="0"/>
          <p:nvPr/>
        </p:nvPicPr>
        <p:blipFill rotWithShape="1">
          <a:blip r:embed="rId9">
            <a:alphaModFix/>
            <a:grayscl/>
          </a:blip>
          <a:srcRect/>
          <a:stretch/>
        </p:blipFill>
        <p:spPr>
          <a:xfrm flipV="1">
            <a:off x="2791764" y="733482"/>
            <a:ext cx="6042992" cy="457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279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0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0" descr="http://zakupki.gov.ru/epz/main/public/img/header/emblem.svg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614183" y="104634"/>
            <a:ext cx="10080320" cy="87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85000"/>
              </a:lnSpc>
              <a:spcAft>
                <a:spcPts val="0"/>
              </a:spcAft>
              <a:tabLst>
                <a:tab pos="400050" algn="l"/>
              </a:tabLst>
            </a:pPr>
            <a:r>
              <a:rPr lang="ru-RU" sz="2800" b="1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 вопросу применения механизмов </a:t>
            </a:r>
            <a:r>
              <a:rPr lang="ru-RU" sz="2800" b="1" dirty="0" err="1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импортозамещения</a:t>
            </a:r>
            <a:r>
              <a:rPr lang="ru-RU" sz="2800" b="1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и ценовой преференции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1946" y="1397542"/>
            <a:ext cx="89120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 rot="16200000">
            <a:off x="4736965" y="2961640"/>
            <a:ext cx="632236" cy="1040493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3697" y="6204098"/>
            <a:ext cx="6136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Письмо ФАС России от 01.10.2020 № ИА/85042/20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FA66A4-D758-FF4C-922F-D41777AAABF5}"/>
              </a:ext>
            </a:extLst>
          </p:cNvPr>
          <p:cNvSpPr txBox="1"/>
          <p:nvPr/>
        </p:nvSpPr>
        <p:spPr>
          <a:xfrm>
            <a:off x="5863779" y="1621186"/>
            <a:ext cx="3573772" cy="3721403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950" dirty="0">
                <a:solidFill>
                  <a:schemeClr val="bg1"/>
                </a:solidFill>
                <a:cs typeface="Times New Roman" panose="02020603050405020304" pitchFamily="18" charset="0"/>
              </a:rPr>
              <a:t>Заказчик должен применить ценовую преференцию </a:t>
            </a:r>
            <a:br>
              <a:rPr lang="ru-RU" sz="1950" dirty="0">
                <a:solidFill>
                  <a:schemeClr val="bg1"/>
                </a:solidFill>
                <a:cs typeface="Times New Roman" panose="02020603050405020304" pitchFamily="18" charset="0"/>
              </a:rPr>
            </a:br>
            <a:r>
              <a:rPr lang="ru-RU" sz="1950" dirty="0">
                <a:solidFill>
                  <a:schemeClr val="bg1"/>
                </a:solidFill>
                <a:cs typeface="Times New Roman" panose="02020603050405020304" pitchFamily="18" charset="0"/>
              </a:rPr>
              <a:t>в соответствии с Приказом Минфина России № 126-н </a:t>
            </a:r>
            <a:br>
              <a:rPr lang="ru-RU" sz="1950" dirty="0">
                <a:solidFill>
                  <a:schemeClr val="bg1"/>
                </a:solidFill>
                <a:cs typeface="Times New Roman" panose="02020603050405020304" pitchFamily="18" charset="0"/>
              </a:rPr>
            </a:br>
            <a:r>
              <a:rPr lang="ru-RU" sz="1950" dirty="0">
                <a:solidFill>
                  <a:schemeClr val="bg1"/>
                </a:solidFill>
                <a:cs typeface="Times New Roman" panose="02020603050405020304" pitchFamily="18" charset="0"/>
              </a:rPr>
              <a:t>к заявкам участников, предложивших товар российского происхождения или товар из стран ЕАЭС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3697" y="2102787"/>
            <a:ext cx="3548689" cy="2758202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950" dirty="0">
                <a:solidFill>
                  <a:schemeClr val="bg1"/>
                </a:solidFill>
                <a:cs typeface="Times New Roman" panose="02020603050405020304" pitchFamily="18" charset="0"/>
              </a:rPr>
              <a:t>Ограничения по </a:t>
            </a:r>
            <a:r>
              <a:rPr lang="ru-RU" sz="1950" dirty="0" err="1">
                <a:solidFill>
                  <a:schemeClr val="bg1"/>
                </a:solidFill>
                <a:cs typeface="Times New Roman" panose="02020603050405020304" pitchFamily="18" charset="0"/>
              </a:rPr>
              <a:t>импортозамещению</a:t>
            </a:r>
            <a:r>
              <a:rPr lang="ru-RU" sz="1950" dirty="0">
                <a:solidFill>
                  <a:schemeClr val="bg1"/>
                </a:solidFill>
                <a:cs typeface="Times New Roman" panose="02020603050405020304" pitchFamily="18" charset="0"/>
              </a:rPr>
              <a:t> «не сработали» ввиду отсутствия оснований для их применения</a:t>
            </a:r>
          </a:p>
          <a:p>
            <a:r>
              <a:rPr lang="ru-RU" sz="1950" dirty="0">
                <a:solidFill>
                  <a:schemeClr val="bg1"/>
                </a:solidFill>
                <a:cs typeface="Times New Roman" panose="02020603050405020304" pitchFamily="18" charset="0"/>
              </a:rPr>
              <a:t>(например, не предоставлен номер реестровой записи)</a:t>
            </a:r>
          </a:p>
        </p:txBody>
      </p:sp>
      <p:pic>
        <p:nvPicPr>
          <p:cNvPr id="12" name="Google Shape;146;p11"/>
          <p:cNvPicPr preferRelativeResize="0"/>
          <p:nvPr/>
        </p:nvPicPr>
        <p:blipFill rotWithShape="1">
          <a:blip r:embed="rId2">
            <a:alphaModFix/>
            <a:grayscl/>
          </a:blip>
          <a:srcRect/>
          <a:stretch/>
        </p:blipFill>
        <p:spPr>
          <a:xfrm flipV="1">
            <a:off x="934279" y="963051"/>
            <a:ext cx="9760224" cy="457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394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2547729" y="238539"/>
            <a:ext cx="6347713" cy="838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5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>
                <a:latin typeface="+mn-lt"/>
                <a:cs typeface="Times New Roman" panose="02020603050405020304" pitchFamily="18" charset="0"/>
              </a:rPr>
              <a:t>Формирование лота</a:t>
            </a: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742888" y="1194419"/>
            <a:ext cx="9957394" cy="980661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Tx/>
              <a:buSzPct val="100000"/>
              <a:buNone/>
            </a:pPr>
            <a:r>
              <a:rPr lang="ru-RU" sz="2400" i="1" dirty="0">
                <a:solidFill>
                  <a:schemeClr val="bg1"/>
                </a:solidFill>
                <a:cs typeface="Times New Roman" panose="02020603050405020304" pitchFamily="18" charset="0"/>
              </a:rPr>
              <a:t>Включение в документацию товаров, которые не производятся на территории Российской Федерации и стран ЕАЭС.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66629" y="2525617"/>
            <a:ext cx="8109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sz="2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Письмо ФАС России от 01.10.2020 № ИА/85042/20</a:t>
            </a: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742888" y="3337819"/>
            <a:ext cx="9957394" cy="2121149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</a:rPr>
              <a:t>При проведении закупок слуховых аппаратов с ушными вкладышами в один лот объединены слуховые аппараты цифровые и слуховые аппараты костной </a:t>
            </a:r>
            <a:r>
              <a:rPr lang="ru-RU" dirty="0" smtClean="0">
                <a:solidFill>
                  <a:schemeClr val="bg1"/>
                </a:solidFill>
              </a:rPr>
              <a:t>проводимости. </a:t>
            </a:r>
            <a:endParaRPr lang="ru-RU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</a:rPr>
              <a:t>ФАС России сообщает о целесообразности выделения в отдельный лот слухового аппарата костной проводимости </a:t>
            </a:r>
            <a:r>
              <a:rPr lang="ru-RU" dirty="0" smtClean="0">
                <a:solidFill>
                  <a:schemeClr val="bg1"/>
                </a:solidFill>
              </a:rPr>
              <a:t>с </a:t>
            </a:r>
            <a:r>
              <a:rPr lang="ru-RU" dirty="0">
                <a:solidFill>
                  <a:schemeClr val="bg1"/>
                </a:solidFill>
              </a:rPr>
              <a:t>целью предотвращения ограничения </a:t>
            </a:r>
            <a:r>
              <a:rPr lang="ru-RU" dirty="0" smtClean="0">
                <a:solidFill>
                  <a:schemeClr val="bg1"/>
                </a:solidFill>
              </a:rPr>
              <a:t>конкуренции.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Google Shape;146;p11"/>
          <p:cNvPicPr preferRelativeResize="0"/>
          <p:nvPr/>
        </p:nvPicPr>
        <p:blipFill rotWithShape="1">
          <a:blip r:embed="rId2">
            <a:alphaModFix/>
            <a:grayscl/>
          </a:blip>
          <a:srcRect/>
          <a:stretch/>
        </p:blipFill>
        <p:spPr>
          <a:xfrm flipV="1">
            <a:off x="2426379" y="1014770"/>
            <a:ext cx="6590412" cy="457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559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61955" y="1797746"/>
            <a:ext cx="9692640" cy="2430379"/>
          </a:xfrm>
        </p:spPr>
        <p:txBody>
          <a:bodyPr>
            <a:normAutofit/>
          </a:bodyPr>
          <a:lstStyle/>
          <a:p>
            <a:pPr algn="ctr"/>
            <a:r>
              <a:rPr lang="ru-RU" sz="5400" dirty="0"/>
              <a:t>Спасибо за внимание!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863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29493" y="188843"/>
            <a:ext cx="10427738" cy="7510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5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/>
              <a:t>Постановление № 1236</a:t>
            </a:r>
          </a:p>
        </p:txBody>
      </p:sp>
      <p:sp>
        <p:nvSpPr>
          <p:cNvPr id="3" name="Текст 2"/>
          <p:cNvSpPr txBox="1">
            <a:spLocks/>
          </p:cNvSpPr>
          <p:nvPr/>
        </p:nvSpPr>
        <p:spPr>
          <a:xfrm>
            <a:off x="811769" y="1232870"/>
            <a:ext cx="10263185" cy="4637844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buNone/>
            </a:pPr>
            <a:r>
              <a:rPr lang="ru-RU" i="1" dirty="0">
                <a:solidFill>
                  <a:schemeClr val="bg1"/>
                </a:solidFill>
                <a:latin typeface="Century Schoolbook" panose="02040604050505020304" pitchFamily="18" charset="0"/>
                <a:cs typeface="Times New Roman" panose="02020603050405020304" pitchFamily="18" charset="0"/>
              </a:rPr>
              <a:t>Устанавливается запрет на допуск программного обеспечения за исключением следующих случаев:</a:t>
            </a:r>
            <a:endParaRPr lang="ru-RU" dirty="0">
              <a:solidFill>
                <a:schemeClr val="bg1"/>
              </a:solidFill>
              <a:latin typeface="Century Schoolbook" panose="02040604050505020304" pitchFamily="18" charset="0"/>
              <a:cs typeface="Times New Roman" panose="02020603050405020304" pitchFamily="18" charset="0"/>
            </a:endParaRPr>
          </a:p>
          <a:p>
            <a:pPr marL="182563" indent="-3175" algn="just">
              <a:lnSpc>
                <a:spcPct val="110000"/>
              </a:lnSpc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Century Schoolbook" panose="02040604050505020304" pitchFamily="18" charset="0"/>
                <a:cs typeface="Times New Roman" panose="02020603050405020304" pitchFamily="18" charset="0"/>
              </a:rPr>
              <a:t> в реестре отсутствуют сведения о программном </a:t>
            </a:r>
            <a:r>
              <a:rPr lang="ru-RU" dirty="0" smtClean="0">
                <a:solidFill>
                  <a:schemeClr val="bg1"/>
                </a:solidFill>
                <a:latin typeface="Century Schoolbook" panose="02040604050505020304" pitchFamily="18" charset="0"/>
                <a:cs typeface="Times New Roman" panose="02020603050405020304" pitchFamily="18" charset="0"/>
              </a:rPr>
              <a:t>обеспечении;</a:t>
            </a:r>
            <a:endParaRPr lang="ru-RU" dirty="0">
              <a:solidFill>
                <a:schemeClr val="bg1"/>
              </a:solidFill>
              <a:latin typeface="Century Schoolbook" panose="02040604050505020304" pitchFamily="18" charset="0"/>
              <a:cs typeface="Times New Roman" panose="02020603050405020304" pitchFamily="18" charset="0"/>
            </a:endParaRPr>
          </a:p>
          <a:p>
            <a:pPr marL="182563" indent="-3175" algn="just">
              <a:lnSpc>
                <a:spcPct val="110000"/>
              </a:lnSpc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Century Schoolbook" panose="02040604050505020304" pitchFamily="18" charset="0"/>
                <a:cs typeface="Times New Roman" panose="02020603050405020304" pitchFamily="18" charset="0"/>
              </a:rPr>
              <a:t> программное обеспечение, сведения о котором включены в </a:t>
            </a:r>
            <a:r>
              <a:rPr lang="ru-RU" dirty="0" smtClean="0">
                <a:solidFill>
                  <a:schemeClr val="bg1"/>
                </a:solidFill>
                <a:latin typeface="Century Schoolbook" panose="02040604050505020304" pitchFamily="18" charset="0"/>
                <a:cs typeface="Times New Roman" panose="02020603050405020304" pitchFamily="18" charset="0"/>
              </a:rPr>
              <a:t>реестр, </a:t>
            </a:r>
            <a:r>
              <a:rPr lang="ru-RU" dirty="0">
                <a:solidFill>
                  <a:schemeClr val="bg1"/>
                </a:solidFill>
                <a:latin typeface="Century Schoolbook" panose="02040604050505020304" pitchFamily="18" charset="0"/>
                <a:cs typeface="Times New Roman" panose="02020603050405020304" pitchFamily="18" charset="0"/>
              </a:rPr>
              <a:t>не соответствует установленным заказчиком </a:t>
            </a:r>
            <a:r>
              <a:rPr lang="ru-RU" dirty="0" smtClean="0">
                <a:solidFill>
                  <a:schemeClr val="bg1"/>
                </a:solidFill>
                <a:latin typeface="Century Schoolbook" panose="02040604050505020304" pitchFamily="18" charset="0"/>
                <a:cs typeface="Times New Roman" panose="02020603050405020304" pitchFamily="18" charset="0"/>
              </a:rPr>
              <a:t>требованиям.</a:t>
            </a:r>
            <a:endParaRPr lang="ru-RU" dirty="0">
              <a:solidFill>
                <a:schemeClr val="bg1"/>
              </a:solidFill>
              <a:latin typeface="Century Schoolbook" panose="020406040505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2297" y="3640856"/>
            <a:ext cx="3962248" cy="3217144"/>
          </a:xfrm>
          <a:prstGeom prst="rect">
            <a:avLst/>
          </a:prstGeom>
        </p:spPr>
      </p:pic>
      <p:pic>
        <p:nvPicPr>
          <p:cNvPr id="5" name="Google Shape;146;p11"/>
          <p:cNvPicPr preferRelativeResize="0"/>
          <p:nvPr/>
        </p:nvPicPr>
        <p:blipFill rotWithShape="1">
          <a:blip r:embed="rId3">
            <a:alphaModFix/>
            <a:grayscl/>
          </a:blip>
          <a:srcRect/>
          <a:stretch/>
        </p:blipFill>
        <p:spPr>
          <a:xfrm flipV="1">
            <a:off x="3028255" y="846577"/>
            <a:ext cx="6042992" cy="457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8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29493" y="188843"/>
            <a:ext cx="10427738" cy="7510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5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/>
              <a:t>Постановление № 1236</a:t>
            </a:r>
          </a:p>
        </p:txBody>
      </p:sp>
      <p:sp>
        <p:nvSpPr>
          <p:cNvPr id="3" name="Текст 2"/>
          <p:cNvSpPr txBox="1">
            <a:spLocks/>
          </p:cNvSpPr>
          <p:nvPr/>
        </p:nvSpPr>
        <p:spPr>
          <a:xfrm>
            <a:off x="811769" y="1232870"/>
            <a:ext cx="10263185" cy="4637844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buNone/>
            </a:pPr>
            <a:r>
              <a:rPr lang="ru-RU" i="1" dirty="0">
                <a:solidFill>
                  <a:schemeClr val="bg1"/>
                </a:solidFill>
                <a:latin typeface="Century Schoolbook" panose="02040604050505020304" pitchFamily="18" charset="0"/>
                <a:cs typeface="Times New Roman" panose="02020603050405020304" pitchFamily="18" charset="0"/>
              </a:rPr>
              <a:t>Решение ФАС России от 20 января 2022 г. по делу № 21/44/99/14</a:t>
            </a:r>
            <a:endParaRPr lang="ru-RU" dirty="0">
              <a:solidFill>
                <a:schemeClr val="bg1"/>
              </a:solidFill>
              <a:latin typeface="Century Schoolbook" panose="020406040505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Довод: неправомерно не установлен запрет на допуск программного обеспечения, происходящего из иностранных государств в соответствии с Постановлением № 1236.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Пунктом 2.1.27 Технического задания установлено, что исполнитель обязан организовать систему мониторинга для контроля работоспособности рубежей ФВФ, обеспечить ее подключение, установку на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 и передать права заказчику.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 Заказчика нарушают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 3 статьи 14 Закона о контрактной системе.</a:t>
            </a:r>
          </a:p>
          <a:p>
            <a:pPr marL="0" indent="0" algn="just">
              <a:buNone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oogle Shape;146;p11"/>
          <p:cNvPicPr preferRelativeResize="0"/>
          <p:nvPr/>
        </p:nvPicPr>
        <p:blipFill rotWithShape="1">
          <a:blip r:embed="rId2">
            <a:alphaModFix/>
            <a:grayscl/>
          </a:blip>
          <a:srcRect/>
          <a:stretch/>
        </p:blipFill>
        <p:spPr>
          <a:xfrm flipV="1">
            <a:off x="2799655" y="855721"/>
            <a:ext cx="6042992" cy="457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090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2440" y="4507368"/>
            <a:ext cx="3165460" cy="2350632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729493" y="188843"/>
            <a:ext cx="10427738" cy="7510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5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/>
              <a:t>Постановление № 1236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209" y="1049186"/>
            <a:ext cx="7630590" cy="3991532"/>
          </a:xfrm>
          <a:prstGeom prst="rect">
            <a:avLst/>
          </a:prstGeom>
        </p:spPr>
      </p:pic>
      <p:pic>
        <p:nvPicPr>
          <p:cNvPr id="6" name="Google Shape;146;p11"/>
          <p:cNvPicPr preferRelativeResize="0"/>
          <p:nvPr/>
        </p:nvPicPr>
        <p:blipFill rotWithShape="1">
          <a:blip r:embed="rId4">
            <a:alphaModFix/>
            <a:grayscl/>
          </a:blip>
          <a:srcRect/>
          <a:stretch/>
        </p:blipFill>
        <p:spPr>
          <a:xfrm flipV="1">
            <a:off x="2991679" y="894205"/>
            <a:ext cx="6042992" cy="457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857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29493" y="188843"/>
            <a:ext cx="10427738" cy="7510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5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/>
              <a:t>Постановление № 616</a:t>
            </a:r>
          </a:p>
        </p:txBody>
      </p:sp>
      <p:sp>
        <p:nvSpPr>
          <p:cNvPr id="3" name="Текст 2"/>
          <p:cNvSpPr txBox="1">
            <a:spLocks/>
          </p:cNvSpPr>
          <p:nvPr/>
        </p:nvSpPr>
        <p:spPr>
          <a:xfrm>
            <a:off x="811769" y="1232870"/>
            <a:ext cx="10263185" cy="4637844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Запрет распространяется в том числе на товары, поставляемые заказчику при выполнении закупаемых работ, оказании закупаемых услуг, а также являющиеся предметом аренды или лизинга.</a:t>
            </a:r>
          </a:p>
          <a:p>
            <a:pPr marL="0" indent="0" algn="just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Установить, что запрет не применяется, в том числе в следующем случае: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закупка одной единицы товара, стоимость которой не превышает 300 тыс. рублей, и закупки совокупности таких товаров, суммарная стоимость которых составляет менее 1 млн. рублей (за исключением закупок товаров, указанных в пунктах 19 - 21, 28, 50, 142 и 145 перечня).</a:t>
            </a:r>
          </a:p>
          <a:p>
            <a:pPr marL="0" indent="0" algn="just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oogle Shape;146;p11"/>
          <p:cNvPicPr preferRelativeResize="0"/>
          <p:nvPr/>
        </p:nvPicPr>
        <p:blipFill rotWithShape="1">
          <a:blip r:embed="rId2">
            <a:alphaModFix/>
            <a:grayscl/>
          </a:blip>
          <a:srcRect/>
          <a:stretch/>
        </p:blipFill>
        <p:spPr>
          <a:xfrm flipV="1">
            <a:off x="2921865" y="917064"/>
            <a:ext cx="6042992" cy="457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163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445" y="583096"/>
            <a:ext cx="6274904" cy="6274904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729493" y="162210"/>
            <a:ext cx="10427738" cy="7510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5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/>
              <a:t>Постановление № 616</a:t>
            </a:r>
          </a:p>
        </p:txBody>
      </p:sp>
      <p:sp>
        <p:nvSpPr>
          <p:cNvPr id="3" name="Текст 2"/>
          <p:cNvSpPr txBox="1">
            <a:spLocks/>
          </p:cNvSpPr>
          <p:nvPr/>
        </p:nvSpPr>
        <p:spPr>
          <a:xfrm>
            <a:off x="866633" y="1334177"/>
            <a:ext cx="5846483" cy="3284267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Довод: в документации неправомерно установлен запрет на допуск промышленных товаров, происходящих из иностранных государств в соответствии с Постановлением № 616.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исполнения контракта требуется поставить офисное кресло (далее - Товар) в количестве 37 штук (пункт 116 Перечня).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единицы Товара составляет 10 633,80 рубля, общая сумма равна 393 450,60 рублей.</a:t>
            </a:r>
          </a:p>
          <a:p>
            <a:pPr marL="0" indent="0" algn="just">
              <a:buNone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Google Shape;146;p11"/>
          <p:cNvPicPr preferRelativeResize="0"/>
          <p:nvPr/>
        </p:nvPicPr>
        <p:blipFill rotWithShape="1">
          <a:blip r:embed="rId3">
            <a:alphaModFix/>
            <a:grayscl/>
          </a:blip>
          <a:srcRect/>
          <a:stretch/>
        </p:blipFill>
        <p:spPr>
          <a:xfrm flipV="1">
            <a:off x="2921866" y="822084"/>
            <a:ext cx="6042992" cy="457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723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546" y="2448604"/>
            <a:ext cx="3229355" cy="18138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51" y="1193148"/>
            <a:ext cx="7306695" cy="34485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377" y="4681570"/>
            <a:ext cx="7478169" cy="695422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28114" y="54465"/>
            <a:ext cx="10427738" cy="7510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5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/>
              <a:t>Постановление № 616</a:t>
            </a:r>
          </a:p>
        </p:txBody>
      </p:sp>
      <p:pic>
        <p:nvPicPr>
          <p:cNvPr id="8" name="Google Shape;146;p11"/>
          <p:cNvPicPr preferRelativeResize="0"/>
          <p:nvPr/>
        </p:nvPicPr>
        <p:blipFill rotWithShape="1">
          <a:blip r:embed="rId5">
            <a:alphaModFix/>
            <a:grayscl/>
          </a:blip>
          <a:srcRect/>
          <a:stretch/>
        </p:blipFill>
        <p:spPr>
          <a:xfrm flipV="1">
            <a:off x="2720487" y="756913"/>
            <a:ext cx="6042992" cy="457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226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1C3E39-73DE-4C58-A687-8675ECC43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849" y="291588"/>
            <a:ext cx="6579585" cy="623842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42383" y="3283237"/>
            <a:ext cx="2673626" cy="16266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12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29493" y="188843"/>
            <a:ext cx="10427738" cy="7510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5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/>
              <a:t>Постановление № 617</a:t>
            </a:r>
          </a:p>
        </p:txBody>
      </p:sp>
      <p:sp>
        <p:nvSpPr>
          <p:cNvPr id="3" name="Текст 2"/>
          <p:cNvSpPr txBox="1">
            <a:spLocks/>
          </p:cNvSpPr>
          <p:nvPr/>
        </p:nvSpPr>
        <p:spPr>
          <a:xfrm>
            <a:off x="729493" y="1387979"/>
            <a:ext cx="10263185" cy="359656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i="1" dirty="0">
                <a:solidFill>
                  <a:schemeClr val="bg1"/>
                </a:solidFill>
                <a:cs typeface="Times New Roman" panose="02020603050405020304" pitchFamily="18" charset="0"/>
              </a:rPr>
              <a:t>Подтверждение страны происхождения товаров: </a:t>
            </a:r>
          </a:p>
          <a:p>
            <a:pPr marL="9525" indent="-9525" algn="just">
              <a:buClrTx/>
              <a:buSzPct val="100000"/>
              <a:buFont typeface="+mj-lt"/>
              <a:buAutoNum type="arabicPeriod"/>
            </a:pPr>
            <a:r>
              <a:rPr lang="ru-RU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Указание номеров реестровых записей из реестра промышленной продукции, произведенной на территории Российской Федерации и из евразийского реестра промышленных товаров государств - членов Евразийского экономического союза.</a:t>
            </a:r>
          </a:p>
          <a:p>
            <a:pPr marL="9525" indent="-9525" algn="just">
              <a:buClrTx/>
              <a:buSzPct val="100000"/>
              <a:buFont typeface="+mj-lt"/>
              <a:buAutoNum type="arabicPeriod"/>
            </a:pPr>
            <a:r>
              <a:rPr lang="ru-RU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Наличие сертификата о происхождении отдельного вида промышленного товара, выдаваемого уполномоченным органом (организацией) государства - члена Евразийского экономического союза.</a:t>
            </a:r>
          </a:p>
          <a:p>
            <a:pPr marL="457200" indent="-457200" algn="just">
              <a:buClrTx/>
              <a:buFont typeface="+mj-lt"/>
              <a:buAutoNum type="arabicPeriod"/>
            </a:pPr>
            <a:endParaRPr lang="ru-RU" sz="24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Google Shape;146;p11"/>
          <p:cNvPicPr preferRelativeResize="0"/>
          <p:nvPr/>
        </p:nvPicPr>
        <p:blipFill rotWithShape="1">
          <a:blip r:embed="rId2">
            <a:alphaModFix/>
            <a:grayscl/>
          </a:blip>
          <a:srcRect/>
          <a:stretch/>
        </p:blipFill>
        <p:spPr>
          <a:xfrm flipV="1">
            <a:off x="2921866" y="917064"/>
            <a:ext cx="6042992" cy="457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281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ид">
  <a:themeElements>
    <a:clrScheme name="Другая 5">
      <a:dk1>
        <a:srgbClr val="FFFFFF"/>
      </a:dk1>
      <a:lt1>
        <a:srgbClr val="343232"/>
      </a:lt1>
      <a:dk2>
        <a:srgbClr val="696464"/>
      </a:dk2>
      <a:lt2>
        <a:srgbClr val="E9E5DC"/>
      </a:lt2>
      <a:accent1>
        <a:srgbClr val="E57B1B"/>
      </a:accent1>
      <a:accent2>
        <a:srgbClr val="FFC000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Вид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Вид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7B713C7F-58B7-4AE9-B361-B13EB9EC4C0C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Вид</Template>
  <TotalTime>22782</TotalTime>
  <Words>880</Words>
  <Application>Microsoft Office PowerPoint</Application>
  <PresentationFormat>Широкоэкранный</PresentationFormat>
  <Paragraphs>95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Calibri</vt:lpstr>
      <vt:lpstr>Century Schoolbook</vt:lpstr>
      <vt:lpstr>Times New Roman</vt:lpstr>
      <vt:lpstr>Wingdings</vt:lpstr>
      <vt:lpstr>Wingdings 2</vt:lpstr>
      <vt:lpstr>Вид</vt:lpstr>
      <vt:lpstr>Национальный режим  в сфере закупок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Ассоциация          РОСТ</dc:title>
  <dc:creator>Ольга Ключенкова</dc:creator>
  <cp:lastModifiedBy>Егор Кокарев</cp:lastModifiedBy>
  <cp:revision>268</cp:revision>
  <cp:lastPrinted>2021-10-12T05:44:00Z</cp:lastPrinted>
  <dcterms:created xsi:type="dcterms:W3CDTF">2020-09-03T12:13:23Z</dcterms:created>
  <dcterms:modified xsi:type="dcterms:W3CDTF">2022-07-22T11:15:39Z</dcterms:modified>
</cp:coreProperties>
</file>