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1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2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81" r:id="rId8"/>
    <p:sldMasterId id="2147483817" r:id="rId9"/>
    <p:sldMasterId id="2147483831" r:id="rId10"/>
    <p:sldMasterId id="2147483843" r:id="rId11"/>
    <p:sldMasterId id="2147483855" r:id="rId12"/>
    <p:sldMasterId id="2147483867" r:id="rId13"/>
    <p:sldMasterId id="2147483879" r:id="rId14"/>
    <p:sldMasterId id="2147483903" r:id="rId15"/>
    <p:sldMasterId id="2147483915" r:id="rId16"/>
    <p:sldMasterId id="2147483927" r:id="rId17"/>
    <p:sldMasterId id="2147483941" r:id="rId18"/>
    <p:sldMasterId id="2147483953" r:id="rId19"/>
    <p:sldMasterId id="2147483965" r:id="rId20"/>
    <p:sldMasterId id="2147483977" r:id="rId21"/>
    <p:sldMasterId id="2147483989" r:id="rId22"/>
    <p:sldMasterId id="2147484001" r:id="rId23"/>
    <p:sldMasterId id="2147484013" r:id="rId24"/>
    <p:sldMasterId id="2147484025" r:id="rId25"/>
    <p:sldMasterId id="2147484037" r:id="rId26"/>
  </p:sldMasterIdLst>
  <p:notesMasterIdLst>
    <p:notesMasterId r:id="rId90"/>
  </p:notesMasterIdLst>
  <p:sldIdLst>
    <p:sldId id="257" r:id="rId27"/>
    <p:sldId id="296" r:id="rId28"/>
    <p:sldId id="333" r:id="rId29"/>
    <p:sldId id="384" r:id="rId30"/>
    <p:sldId id="258" r:id="rId31"/>
    <p:sldId id="338" r:id="rId32"/>
    <p:sldId id="276" r:id="rId33"/>
    <p:sldId id="291" r:id="rId34"/>
    <p:sldId id="295" r:id="rId35"/>
    <p:sldId id="381" r:id="rId36"/>
    <p:sldId id="382" r:id="rId37"/>
    <p:sldId id="383" r:id="rId38"/>
    <p:sldId id="288" r:id="rId39"/>
    <p:sldId id="298" r:id="rId40"/>
    <p:sldId id="299" r:id="rId41"/>
    <p:sldId id="418" r:id="rId42"/>
    <p:sldId id="355" r:id="rId43"/>
    <p:sldId id="357" r:id="rId44"/>
    <p:sldId id="358" r:id="rId45"/>
    <p:sldId id="388" r:id="rId46"/>
    <p:sldId id="356" r:id="rId47"/>
    <p:sldId id="390" r:id="rId48"/>
    <p:sldId id="391" r:id="rId49"/>
    <p:sldId id="361" r:id="rId50"/>
    <p:sldId id="366" r:id="rId51"/>
    <p:sldId id="417" r:id="rId52"/>
    <p:sldId id="415" r:id="rId53"/>
    <p:sldId id="416" r:id="rId54"/>
    <p:sldId id="414" r:id="rId55"/>
    <p:sldId id="413" r:id="rId56"/>
    <p:sldId id="419" r:id="rId57"/>
    <p:sldId id="412" r:id="rId58"/>
    <p:sldId id="385" r:id="rId59"/>
    <p:sldId id="386" r:id="rId60"/>
    <p:sldId id="387" r:id="rId61"/>
    <p:sldId id="370" r:id="rId62"/>
    <p:sldId id="420" r:id="rId63"/>
    <p:sldId id="409" r:id="rId64"/>
    <p:sldId id="410" r:id="rId65"/>
    <p:sldId id="374" r:id="rId66"/>
    <p:sldId id="375" r:id="rId67"/>
    <p:sldId id="411" r:id="rId68"/>
    <p:sldId id="292" r:id="rId69"/>
    <p:sldId id="400" r:id="rId70"/>
    <p:sldId id="401" r:id="rId71"/>
    <p:sldId id="402" r:id="rId72"/>
    <p:sldId id="403" r:id="rId73"/>
    <p:sldId id="404" r:id="rId74"/>
    <p:sldId id="405" r:id="rId75"/>
    <p:sldId id="406" r:id="rId76"/>
    <p:sldId id="407" r:id="rId77"/>
    <p:sldId id="408" r:id="rId78"/>
    <p:sldId id="293" r:id="rId79"/>
    <p:sldId id="399" r:id="rId80"/>
    <p:sldId id="396" r:id="rId81"/>
    <p:sldId id="397" r:id="rId82"/>
    <p:sldId id="398" r:id="rId83"/>
    <p:sldId id="294" r:id="rId84"/>
    <p:sldId id="260" r:id="rId85"/>
    <p:sldId id="261" r:id="rId86"/>
    <p:sldId id="350" r:id="rId87"/>
    <p:sldId id="351" r:id="rId88"/>
    <p:sldId id="349" r:id="rId89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000"/>
    <a:srgbClr val="BDD7EE"/>
    <a:srgbClr val="2E75B6"/>
    <a:srgbClr val="FFCC99"/>
    <a:srgbClr val="9A8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76" Type="http://schemas.openxmlformats.org/officeDocument/2006/relationships/slide" Target="slides/slide50.xml"/><Relationship Id="rId84" Type="http://schemas.openxmlformats.org/officeDocument/2006/relationships/slide" Target="slides/slide58.xml"/><Relationship Id="rId89" Type="http://schemas.openxmlformats.org/officeDocument/2006/relationships/slide" Target="slides/slide6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slide" Target="slides/slide40.xml"/><Relationship Id="rId74" Type="http://schemas.openxmlformats.org/officeDocument/2006/relationships/slide" Target="slides/slide48.xml"/><Relationship Id="rId79" Type="http://schemas.openxmlformats.org/officeDocument/2006/relationships/slide" Target="slides/slide53.xml"/><Relationship Id="rId87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5.xml"/><Relationship Id="rId82" Type="http://schemas.openxmlformats.org/officeDocument/2006/relationships/slide" Target="slides/slide56.xml"/><Relationship Id="rId90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77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80" Type="http://schemas.openxmlformats.org/officeDocument/2006/relationships/slide" Target="slides/slide54.xml"/><Relationship Id="rId85" Type="http://schemas.openxmlformats.org/officeDocument/2006/relationships/slide" Target="slides/slide59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slide" Target="slides/slide44.xml"/><Relationship Id="rId75" Type="http://schemas.openxmlformats.org/officeDocument/2006/relationships/slide" Target="slides/slide49.xml"/><Relationship Id="rId83" Type="http://schemas.openxmlformats.org/officeDocument/2006/relationships/slide" Target="slides/slide57.xml"/><Relationship Id="rId88" Type="http://schemas.openxmlformats.org/officeDocument/2006/relationships/slide" Target="slides/slide62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slide" Target="slides/slide47.xml"/><Relationship Id="rId78" Type="http://schemas.openxmlformats.org/officeDocument/2006/relationships/slide" Target="slides/slide52.xml"/><Relationship Id="rId81" Type="http://schemas.openxmlformats.org/officeDocument/2006/relationships/slide" Target="slides/slide55.xml"/><Relationship Id="rId86" Type="http://schemas.openxmlformats.org/officeDocument/2006/relationships/slide" Target="slides/slide60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Воронежская</c:v>
                </c:pt>
              </c:strCache>
            </c:strRef>
          </c:tx>
          <c:spPr>
            <a:solidFill>
              <a:schemeClr val="accent1">
                <a:shade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239.68838769399383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Тульская </c:v>
                </c:pt>
              </c:strCache>
            </c:strRef>
          </c:tx>
          <c:spPr>
            <a:solidFill>
              <a:schemeClr val="accent1">
                <a:shade val="4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149.67087392432106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Белгородская</c:v>
                </c:pt>
              </c:strCache>
            </c:strRef>
          </c:tx>
          <c:spPr>
            <a:solidFill>
              <a:schemeClr val="accent1">
                <a:shade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124.17487124572091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Липецкая </c:v>
                </c:pt>
              </c:strCache>
            </c:strRef>
          </c:tx>
          <c:spPr>
            <a:solidFill>
              <a:schemeClr val="accent1">
                <a:shade val="62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122.65800530554102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Курская </c:v>
                </c:pt>
              </c:strCache>
            </c:strRef>
          </c:tx>
          <c:spPr>
            <a:solidFill>
              <a:schemeClr val="accent1">
                <a:shade val="71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101.90334144863461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Тамбовская 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81.39431783250879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Тверская </c:v>
                </c:pt>
              </c:strCache>
            </c:strRef>
          </c:tx>
          <c:spPr>
            <a:solidFill>
              <a:schemeClr val="accent1">
                <a:shade val="87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77.859901491182995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Ярославская</c:v>
                </c:pt>
              </c:strCache>
            </c:strRef>
          </c:tx>
          <c:spPr>
            <a:solidFill>
              <a:schemeClr val="accent1">
                <a:shade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75.261610127521834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Калужская</c:v>
                </c:pt>
              </c:strCache>
            </c:strRef>
          </c:tx>
          <c:spPr>
            <a:solidFill>
              <a:schemeClr val="accent1">
                <a:tint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74.202037630777014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Владимирская </c:v>
                </c:pt>
              </c:strCache>
            </c:strRef>
          </c:tx>
          <c:spPr>
            <a:solidFill>
              <a:schemeClr val="accent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65.357351768340095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Смоленская </c:v>
                </c:pt>
              </c:strCache>
            </c:strRef>
          </c:tx>
          <c:spPr>
            <a:solidFill>
              <a:schemeClr val="accent1">
                <a:tint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65.15024623117867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Брянская 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52.246542009225351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Рязанская </c:v>
                </c:pt>
              </c:strCache>
            </c:strRef>
          </c:tx>
          <c:spPr>
            <a:solidFill>
              <a:schemeClr val="accent1">
                <a:tint val="63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49.657346452407147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Орловская </c:v>
                </c:pt>
              </c:strCache>
            </c:strRef>
          </c:tx>
          <c:spPr>
            <a:solidFill>
              <a:schemeClr val="accent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Лист1!$O$2</c:f>
              <c:numCache>
                <c:formatCode>General</c:formatCode>
                <c:ptCount val="1"/>
                <c:pt idx="0">
                  <c:v>46.233836051268582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Ивановская </c:v>
                </c:pt>
              </c:strCache>
            </c:strRef>
          </c:tx>
          <c:spPr>
            <a:solidFill>
              <a:schemeClr val="accent1">
                <a:tint val="47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Лист1!$P$2</c:f>
              <c:numCache>
                <c:formatCode>General</c:formatCode>
                <c:ptCount val="1"/>
                <c:pt idx="0">
                  <c:v>26.60227380521755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Костромская </c:v>
                </c:pt>
              </c:strCache>
            </c:strRef>
          </c:tx>
          <c:spPr>
            <a:solidFill>
              <a:schemeClr val="accent1">
                <a:tint val="39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Инвестиции без БС</c:v>
                </c:pt>
              </c:strCache>
            </c:strRef>
          </c:cat>
          <c:val>
            <c:numRef>
              <c:f>Лист1!$Q$2</c:f>
              <c:numCache>
                <c:formatCode>General</c:formatCode>
                <c:ptCount val="1"/>
                <c:pt idx="0">
                  <c:v>20.064547058362013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580520"/>
        <c:axId val="305583656"/>
      </c:barChart>
      <c:catAx>
        <c:axId val="305580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583656"/>
        <c:crosses val="autoZero"/>
        <c:auto val="1"/>
        <c:lblAlgn val="ctr"/>
        <c:lblOffset val="100"/>
        <c:noMultiLvlLbl val="0"/>
      </c:catAx>
      <c:valAx>
        <c:axId val="3055836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055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Белгородская</c:v>
                </c:pt>
              </c:strCache>
            </c:strRef>
          </c:tx>
          <c:spPr>
            <a:solidFill>
              <a:schemeClr val="accent1">
                <a:shade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Калужская</c:v>
                </c:pt>
              </c:strCache>
            </c:strRef>
          </c:tx>
          <c:spPr>
            <a:solidFill>
              <a:schemeClr val="accent1">
                <a:shade val="4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Липецкая</c:v>
                </c:pt>
              </c:strCache>
            </c:strRef>
          </c:tx>
          <c:spPr>
            <a:solidFill>
              <a:schemeClr val="accent1">
                <a:shade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Тульская</c:v>
                </c:pt>
              </c:strCache>
            </c:strRef>
          </c:tx>
          <c:spPr>
            <a:solidFill>
              <a:schemeClr val="accent1">
                <a:shade val="62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Лист1!$E$2</c:f>
              <c:numCache>
                <c:formatCode>0</c:formatCode>
                <c:ptCount val="1"/>
                <c:pt idx="0">
                  <c:v>776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Воронежская</c:v>
                </c:pt>
              </c:strCache>
            </c:strRef>
          </c:tx>
          <c:spPr>
            <a:solidFill>
              <a:schemeClr val="accent1">
                <a:shade val="71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Лист1!$F$2</c:f>
              <c:numCache>
                <c:formatCode>0</c:formatCode>
                <c:ptCount val="1"/>
                <c:pt idx="0">
                  <c:v>572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Владимирская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Лист1!$G$2</c:f>
              <c:numCache>
                <c:formatCode>0</c:formatCode>
                <c:ptCount val="1"/>
                <c:pt idx="0">
                  <c:v>499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Ярославская</c:v>
                </c:pt>
              </c:strCache>
            </c:strRef>
          </c:tx>
          <c:spPr>
            <a:solidFill>
              <a:schemeClr val="accent1">
                <a:shade val="87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Лист1!$H$2</c:f>
              <c:numCache>
                <c:formatCode>0</c:formatCode>
                <c:ptCount val="1"/>
                <c:pt idx="0">
                  <c:v>446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Тверская</c:v>
                </c:pt>
              </c:strCache>
            </c:strRef>
          </c:tx>
          <c:spPr>
            <a:solidFill>
              <a:schemeClr val="accent1">
                <a:shade val="95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Лист1!$I$2</c:f>
              <c:numCache>
                <c:formatCode>0</c:formatCode>
                <c:ptCount val="1"/>
                <c:pt idx="0">
                  <c:v>419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Курская</c:v>
                </c:pt>
              </c:strCache>
            </c:strRef>
          </c:tx>
          <c:spPr>
            <a:solidFill>
              <a:schemeClr val="accent1">
                <a:tint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Лист1!$J$2</c:f>
              <c:numCache>
                <c:formatCode>0</c:formatCode>
                <c:ptCount val="1"/>
                <c:pt idx="0">
                  <c:v>353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Рязанская</c:v>
                </c:pt>
              </c:strCache>
            </c:strRef>
          </c:tx>
          <c:spPr>
            <a:solidFill>
              <a:schemeClr val="accent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Лист1!$K$2</c:f>
              <c:numCache>
                <c:formatCode>0</c:formatCode>
                <c:ptCount val="1"/>
                <c:pt idx="0">
                  <c:v>350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Смоленская</c:v>
                </c:pt>
              </c:strCache>
            </c:strRef>
          </c:tx>
          <c:spPr>
            <a:solidFill>
              <a:schemeClr val="accent1">
                <a:tint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Лист1!$L$2</c:f>
              <c:numCache>
                <c:formatCode>0</c:formatCode>
                <c:ptCount val="1"/>
                <c:pt idx="0">
                  <c:v>275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Брянская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Лист1!$M$2</c:f>
              <c:numCache>
                <c:formatCode>0</c:formatCode>
                <c:ptCount val="1"/>
                <c:pt idx="0">
                  <c:v>245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Ивановская</c:v>
                </c:pt>
              </c:strCache>
            </c:strRef>
          </c:tx>
          <c:spPr>
            <a:solidFill>
              <a:schemeClr val="accent1">
                <a:tint val="63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Лист1!$N$2</c:f>
              <c:numCache>
                <c:formatCode>0</c:formatCode>
                <c:ptCount val="1"/>
                <c:pt idx="0">
                  <c:v>190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Тамбовская</c:v>
                </c:pt>
              </c:strCache>
            </c:strRef>
          </c:tx>
          <c:spPr>
            <a:solidFill>
              <a:schemeClr val="accent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Лист1!$O$2</c:f>
              <c:numCache>
                <c:formatCode>0</c:formatCode>
                <c:ptCount val="1"/>
                <c:pt idx="0">
                  <c:v>183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Костромская</c:v>
                </c:pt>
              </c:strCache>
            </c:strRef>
          </c:tx>
          <c:spPr>
            <a:solidFill>
              <a:schemeClr val="accent1">
                <a:tint val="47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Лист1!$P$2</c:f>
              <c:numCache>
                <c:formatCode>0</c:formatCode>
                <c:ptCount val="1"/>
                <c:pt idx="0">
                  <c:v>176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Орловская</c:v>
                </c:pt>
              </c:strCache>
            </c:strRef>
          </c:tx>
          <c:spPr>
            <a:solidFill>
              <a:schemeClr val="accent1">
                <a:tint val="39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Объем отгруженных товаров</c:v>
                </c:pt>
              </c:strCache>
            </c:strRef>
          </c:cat>
          <c:val>
            <c:numRef>
              <c:f>Лист1!$Q$2</c:f>
              <c:numCache>
                <c:formatCode>0</c:formatCode>
                <c:ptCount val="1"/>
                <c:pt idx="0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588360"/>
        <c:axId val="305581304"/>
      </c:barChart>
      <c:catAx>
        <c:axId val="305588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581304"/>
        <c:crosses val="autoZero"/>
        <c:auto val="1"/>
        <c:lblAlgn val="ctr"/>
        <c:lblOffset val="100"/>
        <c:noMultiLvlLbl val="0"/>
      </c:catAx>
      <c:valAx>
        <c:axId val="305581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05588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Калужская </c:v>
                </c:pt>
              </c:strCache>
            </c:strRef>
          </c:tx>
          <c:spPr>
            <a:solidFill>
              <a:schemeClr val="accent1">
                <a:shade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38197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Тульская </c:v>
                </c:pt>
              </c:strCache>
            </c:strRef>
          </c:tx>
          <c:spPr>
            <a:solidFill>
              <a:schemeClr val="accent1">
                <a:shade val="4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34662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Ярославская  </c:v>
                </c:pt>
              </c:strCache>
            </c:strRef>
          </c:tx>
          <c:spPr>
            <a:solidFill>
              <a:schemeClr val="accent1">
                <a:shade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33474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Рязанская </c:v>
                </c:pt>
              </c:strCache>
            </c:strRef>
          </c:tx>
          <c:spPr>
            <a:solidFill>
              <a:schemeClr val="accent1">
                <a:shade val="62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31916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Белгородская</c:v>
                </c:pt>
              </c:strCache>
            </c:strRef>
          </c:tx>
          <c:spPr>
            <a:solidFill>
              <a:schemeClr val="accent1">
                <a:shade val="71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31852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Липецкая 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Лист1!$G$2</c:f>
              <c:numCache>
                <c:formatCode>#,##0</c:formatCode>
                <c:ptCount val="1"/>
                <c:pt idx="0">
                  <c:v>31622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Воронежская </c:v>
                </c:pt>
              </c:strCache>
            </c:strRef>
          </c:tx>
          <c:spPr>
            <a:solidFill>
              <a:schemeClr val="accent1">
                <a:shade val="87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Лист1!$H$2</c:f>
              <c:numCache>
                <c:formatCode>#,##0</c:formatCode>
                <c:ptCount val="1"/>
                <c:pt idx="0">
                  <c:v>31207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Тверская</c:v>
                </c:pt>
              </c:strCache>
            </c:strRef>
          </c:tx>
          <c:spPr>
            <a:solidFill>
              <a:schemeClr val="accent1">
                <a:shade val="95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Лист1!$I$2</c:f>
              <c:numCache>
                <c:formatCode>#,##0</c:formatCode>
                <c:ptCount val="1"/>
                <c:pt idx="0">
                  <c:v>31049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Владимирская</c:v>
                </c:pt>
              </c:strCache>
            </c:strRef>
          </c:tx>
          <c:spPr>
            <a:solidFill>
              <a:schemeClr val="accent1">
                <a:tint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Лист1!$J$2</c:f>
              <c:numCache>
                <c:formatCode>#,##0</c:formatCode>
                <c:ptCount val="1"/>
                <c:pt idx="0">
                  <c:v>30460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Курская</c:v>
                </c:pt>
              </c:strCache>
            </c:strRef>
          </c:tx>
          <c:spPr>
            <a:solidFill>
              <a:schemeClr val="accent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Лист1!$K$2</c:f>
              <c:numCache>
                <c:formatCode>#,##0</c:formatCode>
                <c:ptCount val="1"/>
                <c:pt idx="0">
                  <c:v>29937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Смоленская </c:v>
                </c:pt>
              </c:strCache>
            </c:strRef>
          </c:tx>
          <c:spPr>
            <a:solidFill>
              <a:schemeClr val="accent1">
                <a:tint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Лист1!$L$2</c:f>
              <c:numCache>
                <c:formatCode>#,##0</c:formatCode>
                <c:ptCount val="1"/>
                <c:pt idx="0">
                  <c:v>29397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Костромская 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Лист1!$M$2</c:f>
              <c:numCache>
                <c:formatCode>#,##0</c:formatCode>
                <c:ptCount val="1"/>
                <c:pt idx="0">
                  <c:v>27724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Орловская </c:v>
                </c:pt>
              </c:strCache>
            </c:strRef>
          </c:tx>
          <c:spPr>
            <a:solidFill>
              <a:schemeClr val="accent1">
                <a:tint val="63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Лист1!$N$2</c:f>
              <c:numCache>
                <c:formatCode>#,##0</c:formatCode>
                <c:ptCount val="1"/>
                <c:pt idx="0">
                  <c:v>27476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Брянская </c:v>
                </c:pt>
              </c:strCache>
            </c:strRef>
          </c:tx>
          <c:spPr>
            <a:solidFill>
              <a:schemeClr val="accent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Лист1!$O$2</c:f>
              <c:numCache>
                <c:formatCode>#,##0</c:formatCode>
                <c:ptCount val="1"/>
                <c:pt idx="0">
                  <c:v>27251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Тамбовская </c:v>
                </c:pt>
              </c:strCache>
            </c:strRef>
          </c:tx>
          <c:spPr>
            <a:solidFill>
              <a:schemeClr val="accent1">
                <a:tint val="47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Лист1!$P$2</c:f>
              <c:numCache>
                <c:formatCode>#,##0</c:formatCode>
                <c:ptCount val="1"/>
                <c:pt idx="0">
                  <c:v>26660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Ивановская </c:v>
                </c:pt>
              </c:strCache>
            </c:strRef>
          </c:tx>
          <c:spPr>
            <a:solidFill>
              <a:schemeClr val="accent1">
                <a:tint val="39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ЗП</c:v>
                </c:pt>
              </c:strCache>
            </c:strRef>
          </c:cat>
          <c:val>
            <c:numRef>
              <c:f>Лист1!$Q$2</c:f>
              <c:numCache>
                <c:formatCode>#,##0</c:formatCode>
                <c:ptCount val="1"/>
                <c:pt idx="0">
                  <c:v>25729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584440"/>
        <c:axId val="305593848"/>
      </c:barChart>
      <c:catAx>
        <c:axId val="305584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593848"/>
        <c:crosses val="autoZero"/>
        <c:auto val="1"/>
        <c:lblAlgn val="ctr"/>
        <c:lblOffset val="100"/>
        <c:noMultiLvlLbl val="0"/>
      </c:catAx>
      <c:valAx>
        <c:axId val="3055938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05584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Воронежская</c:v>
                </c:pt>
              </c:strCache>
            </c:strRef>
          </c:tx>
          <c:spPr>
            <a:solidFill>
              <a:schemeClr val="accent1">
                <a:shade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865.2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Белгородская</c:v>
                </c:pt>
              </c:strCache>
            </c:strRef>
          </c:tx>
          <c:spPr>
            <a:solidFill>
              <a:schemeClr val="accent1">
                <a:shade val="4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785.6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Тульская</c:v>
                </c:pt>
              </c:strCache>
            </c:strRef>
          </c:tx>
          <c:spPr>
            <a:solidFill>
              <a:schemeClr val="accent1">
                <a:shade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555.9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Ярославская</c:v>
                </c:pt>
              </c:strCache>
            </c:strRef>
          </c:tx>
          <c:spPr>
            <a:solidFill>
              <a:schemeClr val="accent1">
                <a:shade val="62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510.6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Липецкая</c:v>
                </c:pt>
              </c:strCache>
            </c:strRef>
          </c:tx>
          <c:spPr>
            <a:solidFill>
              <a:schemeClr val="accent1">
                <a:shade val="71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Калужская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417.1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Владимирская</c:v>
                </c:pt>
              </c:strCache>
            </c:strRef>
          </c:tx>
          <c:spPr>
            <a:solidFill>
              <a:schemeClr val="accent1">
                <a:shade val="87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415.6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Курская</c:v>
                </c:pt>
              </c:strCache>
            </c:strRef>
          </c:tx>
          <c:spPr>
            <a:solidFill>
              <a:schemeClr val="accent1">
                <a:shade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387.6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Тверская</c:v>
                </c:pt>
              </c:strCache>
            </c:strRef>
          </c:tx>
          <c:spPr>
            <a:solidFill>
              <a:schemeClr val="accent1">
                <a:tint val="96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tint val="96000"/>
                </a:schemeClr>
              </a:solidFill>
              <a:ln>
                <a:solidFill>
                  <a:srgbClr val="FF0000"/>
                </a:solidFill>
              </a:ln>
              <a:effectLst/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Лист1!$J$2</c:f>
              <c:numCache>
                <c:formatCode>0.0</c:formatCode>
                <c:ptCount val="1"/>
                <c:pt idx="0">
                  <c:v>384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Рязанская</c:v>
                </c:pt>
              </c:strCache>
            </c:strRef>
          </c:tx>
          <c:spPr>
            <a:solidFill>
              <a:schemeClr val="accent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Лист1!$K$2</c:f>
              <c:numCache>
                <c:formatCode>0.0</c:formatCode>
                <c:ptCount val="1"/>
                <c:pt idx="0">
                  <c:v>360.6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Брянская</c:v>
                </c:pt>
              </c:strCache>
            </c:strRef>
          </c:tx>
          <c:spPr>
            <a:solidFill>
              <a:schemeClr val="accent1">
                <a:tint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Лист1!$L$2</c:f>
              <c:numCache>
                <c:formatCode>0.0</c:formatCode>
                <c:ptCount val="1"/>
                <c:pt idx="0">
                  <c:v>307.7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Тамбовская 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Лист1!$M$2</c:f>
              <c:numCache>
                <c:formatCode>0.0</c:formatCode>
                <c:ptCount val="1"/>
                <c:pt idx="0">
                  <c:v>300.60000000000002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Смоленская</c:v>
                </c:pt>
              </c:strCache>
            </c:strRef>
          </c:tx>
          <c:spPr>
            <a:solidFill>
              <a:schemeClr val="accent1">
                <a:tint val="63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Лист1!$N$2</c:f>
              <c:numCache>
                <c:formatCode>0.0</c:formatCode>
                <c:ptCount val="1"/>
                <c:pt idx="0">
                  <c:v>281.89999999999998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Орловская</c:v>
                </c:pt>
              </c:strCache>
            </c:strRef>
          </c:tx>
          <c:spPr>
            <a:solidFill>
              <a:schemeClr val="accent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Лист1!$O$2</c:f>
              <c:numCache>
                <c:formatCode>0.0</c:formatCode>
                <c:ptCount val="1"/>
                <c:pt idx="0">
                  <c:v>214.3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Ивановская</c:v>
                </c:pt>
              </c:strCache>
            </c:strRef>
          </c:tx>
          <c:spPr>
            <a:solidFill>
              <a:schemeClr val="accent1">
                <a:tint val="47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Лист1!$P$2</c:f>
              <c:numCache>
                <c:formatCode>0.0</c:formatCode>
                <c:ptCount val="1"/>
                <c:pt idx="0">
                  <c:v>185.8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Костромская</c:v>
                </c:pt>
              </c:strCache>
            </c:strRef>
          </c:tx>
          <c:spPr>
            <a:solidFill>
              <a:schemeClr val="accent1">
                <a:tint val="39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ВРП</c:v>
                </c:pt>
              </c:strCache>
            </c:strRef>
          </c:cat>
          <c:val>
            <c:numRef>
              <c:f>Лист1!$Q$2</c:f>
              <c:numCache>
                <c:formatCode>0.0</c:formatCode>
                <c:ptCount val="1"/>
                <c:pt idx="0">
                  <c:v>165.9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589928"/>
        <c:axId val="305583264"/>
      </c:barChart>
      <c:catAx>
        <c:axId val="305589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583264"/>
        <c:crosses val="autoZero"/>
        <c:auto val="1"/>
        <c:lblAlgn val="ctr"/>
        <c:lblOffset val="100"/>
        <c:noMultiLvlLbl val="0"/>
      </c:catAx>
      <c:valAx>
        <c:axId val="3055832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05589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номинальной заработной платы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742344706911636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706590387139107"/>
          <c:y val="0.18037037037037038"/>
          <c:w val="0.8642882627952756"/>
          <c:h val="0.663487897346165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812500000000003E-2"/>
                  <c:y val="8.796296296296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2E75B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555555555555555E-2"/>
                  <c:y val="-6.01851851851852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2E75B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E75B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110.9</c:v>
                </c:pt>
                <c:pt idx="1">
                  <c:v>106.3</c:v>
                </c:pt>
                <c:pt idx="2">
                  <c:v>103.9</c:v>
                </c:pt>
                <c:pt idx="3">
                  <c:v>105.6</c:v>
                </c:pt>
                <c:pt idx="4">
                  <c:v>105.4</c:v>
                </c:pt>
                <c:pt idx="5">
                  <c:v>112.4</c:v>
                </c:pt>
                <c:pt idx="6">
                  <c:v>105.9</c:v>
                </c:pt>
                <c:pt idx="7">
                  <c:v>105.8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291666666666664E-2"/>
                  <c:y val="-5.5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2916666666666671E-2"/>
                  <c:y val="-6.48148148148148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112.5</c:v>
                </c:pt>
                <c:pt idx="1">
                  <c:v>110.3</c:v>
                </c:pt>
                <c:pt idx="2">
                  <c:v>105</c:v>
                </c:pt>
                <c:pt idx="3">
                  <c:v>109.5</c:v>
                </c:pt>
                <c:pt idx="4">
                  <c:v>105.8</c:v>
                </c:pt>
                <c:pt idx="5">
                  <c:v>112.5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582088"/>
        <c:axId val="305585616"/>
      </c:lineChart>
      <c:catAx>
        <c:axId val="3055820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5585616"/>
        <c:crosses val="autoZero"/>
        <c:auto val="1"/>
        <c:lblAlgn val="ctr"/>
        <c:lblOffset val="100"/>
        <c:noMultiLvlLbl val="0"/>
      </c:catAx>
      <c:valAx>
        <c:axId val="305585616"/>
        <c:scaling>
          <c:orientation val="minMax"/>
          <c:max val="115"/>
          <c:min val="9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55820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инвестиций</a:t>
            </a:r>
            <a:r>
              <a:rPr lang="ru-RU" sz="14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БС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6215441819772526E-2"/>
          <c:y val="0.10813648293963254"/>
          <c:w val="0.87322900262467196"/>
          <c:h val="0.679525736366287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5"/>
                  <c:y val="5.092592592592592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2E75B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555555555555555E-2"/>
                  <c:y val="-6.01851851851852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2E75B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E75B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87.747822518276976</c:v>
                </c:pt>
                <c:pt idx="1">
                  <c:v>112.18264401349751</c:v>
                </c:pt>
                <c:pt idx="2">
                  <c:v>76.696303040933302</c:v>
                </c:pt>
                <c:pt idx="3">
                  <c:v>118.89689278983838</c:v>
                </c:pt>
                <c:pt idx="4">
                  <c:v>100.02386115439728</c:v>
                </c:pt>
                <c:pt idx="5">
                  <c:v>100.57434535298196</c:v>
                </c:pt>
                <c:pt idx="6">
                  <c:v>102.3547372773218</c:v>
                </c:pt>
                <c:pt idx="7">
                  <c:v>112.13264073391238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586792"/>
        <c:axId val="305580912"/>
      </c:lineChart>
      <c:catAx>
        <c:axId val="3055867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5580912"/>
        <c:crosses val="autoZero"/>
        <c:auto val="1"/>
        <c:lblAlgn val="ctr"/>
        <c:lblOffset val="100"/>
        <c:noMultiLvlLbl val="0"/>
      </c:catAx>
      <c:valAx>
        <c:axId val="30558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5586792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промышленного производства </a:t>
            </a:r>
            <a:r>
              <a:rPr lang="ru-RU" sz="1400" b="1" baseline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6215441819772526E-2"/>
          <c:y val="0.10813648293963254"/>
          <c:w val="0.87322900262467196"/>
          <c:h val="0.679525736366287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111111111111109E-2"/>
                  <c:y val="-6.944444444444444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2E75B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555555555555555E-2"/>
                  <c:y val="-6.01851851851852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2E75B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E75B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102.1</c:v>
                </c:pt>
                <c:pt idx="1">
                  <c:v>96.7</c:v>
                </c:pt>
                <c:pt idx="2">
                  <c:v>97.7</c:v>
                </c:pt>
                <c:pt idx="3">
                  <c:v>105.5</c:v>
                </c:pt>
                <c:pt idx="4">
                  <c:v>101.8</c:v>
                </c:pt>
                <c:pt idx="5">
                  <c:v>113.1</c:v>
                </c:pt>
                <c:pt idx="6">
                  <c:v>102.5</c:v>
                </c:pt>
                <c:pt idx="7">
                  <c:v>105.1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777777777777778E-2"/>
                  <c:y val="8.333333333333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333333333333334E-2"/>
                  <c:y val="9.7222222222222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101.4</c:v>
                </c:pt>
                <c:pt idx="1">
                  <c:v>101.4</c:v>
                </c:pt>
                <c:pt idx="2">
                  <c:v>100.3</c:v>
                </c:pt>
                <c:pt idx="3" formatCode="0.0">
                  <c:v>105</c:v>
                </c:pt>
                <c:pt idx="4">
                  <c:v>102.1</c:v>
                </c:pt>
                <c:pt idx="5">
                  <c:v>109.4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588752"/>
        <c:axId val="305590320"/>
      </c:lineChart>
      <c:catAx>
        <c:axId val="3055887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5590320"/>
        <c:crosses val="autoZero"/>
        <c:auto val="1"/>
        <c:lblAlgn val="ctr"/>
        <c:lblOffset val="100"/>
        <c:noMultiLvlLbl val="0"/>
      </c:catAx>
      <c:valAx>
        <c:axId val="305590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5588752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ВРП 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041382327209098"/>
          <c:y val="8.9440613272138064E-2"/>
          <c:w val="0.87778062117235345"/>
          <c:h val="0.68820458120573513"/>
        </c:manualLayout>
      </c:layout>
      <c:lineChart>
        <c:grouping val="standar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2013
</c:v>
                </c:pt>
                <c:pt idx="1">
                  <c:v>2014
</c:v>
                </c:pt>
                <c:pt idx="2">
                  <c:v>2015
</c:v>
                </c:pt>
                <c:pt idx="3">
                  <c:v>2016
</c:v>
                </c:pt>
                <c:pt idx="4">
                  <c:v>2017
</c:v>
                </c:pt>
                <c:pt idx="5">
                  <c:v>2018
 </c:v>
                </c:pt>
                <c:pt idx="6">
                  <c:v>2019
</c:v>
                </c:pt>
                <c:pt idx="7">
                  <c:v>2020
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B3C-4AF5-98E3-E64394C3E7D4}"/>
            </c:ext>
          </c:extLst>
        </c:ser>
        <c:ser>
          <c:idx val="1"/>
          <c:order val="3"/>
          <c:tx>
            <c:strRef>
              <c:f>Sheet1!$A$4</c:f>
              <c:strCache>
                <c:ptCount val="1"/>
                <c:pt idx="0">
                  <c:v>Индекс физического объема ВРП в ЦФО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32E-2"/>
                  <c:y val="-6.9303069416573701E-2"/>
                </c:manualLayout>
              </c:layout>
              <c:spPr>
                <a:noFill/>
                <a:ln w="26270">
                  <a:noFill/>
                </a:ln>
              </c:spPr>
              <c:txPr>
                <a:bodyPr/>
                <a:lstStyle/>
                <a:p>
                  <a:pPr>
                    <a:defRPr sz="1600" b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8333333333333334E-2"/>
                  <c:y val="-7.3923274044345261E-2"/>
                </c:manualLayout>
              </c:layout>
              <c:spPr/>
              <c:txPr>
                <a:bodyPr/>
                <a:lstStyle/>
                <a:p>
                  <a:pPr>
                    <a:defRPr sz="1600" b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6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6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270">
                <a:noFill/>
              </a:ln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2013
</c:v>
                </c:pt>
                <c:pt idx="1">
                  <c:v>2014
</c:v>
                </c:pt>
                <c:pt idx="2">
                  <c:v>2015
</c:v>
                </c:pt>
                <c:pt idx="3">
                  <c:v>2016
</c:v>
                </c:pt>
                <c:pt idx="4">
                  <c:v>2017
</c:v>
                </c:pt>
                <c:pt idx="5">
                  <c:v>2018
 </c:v>
                </c:pt>
                <c:pt idx="6">
                  <c:v>2019
</c:v>
                </c:pt>
                <c:pt idx="7">
                  <c:v>2020
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101.6</c:v>
                </c:pt>
                <c:pt idx="1">
                  <c:v>100.8</c:v>
                </c:pt>
                <c:pt idx="2">
                  <c:v>99.3</c:v>
                </c:pt>
                <c:pt idx="3">
                  <c:v>101.3</c:v>
                </c:pt>
                <c:pt idx="4">
                  <c:v>101.9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4B3C-4AF5-98E3-E64394C3E7D4}"/>
            </c:ext>
          </c:extLst>
        </c:ser>
        <c:ser>
          <c:idx val="0"/>
          <c:order val="0"/>
          <c:tx>
            <c:strRef>
              <c:f>Sheet1!$A$2</c:f>
              <c:strCache>
                <c:ptCount val="1"/>
                <c:pt idx="0">
                  <c:v>Индекс физического объема ВРП в Тверской области, % </c:v>
                </c:pt>
              </c:strCache>
            </c:strRef>
          </c:tx>
          <c:spPr>
            <a:ln w="28461" cap="rnd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w="sm" len="sm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4414635157701891E-2"/>
                  <c:y val="0.123535087855819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B3C-4AF5-98E3-E64394C3E7D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B3C-4AF5-98E3-E64394C3E7D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4B3C-4AF5-98E3-E64394C3E7D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B3C-4AF5-98E3-E64394C3E7D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4B3C-4AF5-98E3-E64394C3E7D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B3C-4AF5-98E3-E64394C3E7D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6383166402165262E-2"/>
                  <c:y val="-8.0297807106282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37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6" b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2013
</c:v>
                </c:pt>
                <c:pt idx="1">
                  <c:v>2014
</c:v>
                </c:pt>
                <c:pt idx="2">
                  <c:v>2015
</c:v>
                </c:pt>
                <c:pt idx="3">
                  <c:v>2016
</c:v>
                </c:pt>
                <c:pt idx="4">
                  <c:v>2017
</c:v>
                </c:pt>
                <c:pt idx="5">
                  <c:v>2018
 </c:v>
                </c:pt>
                <c:pt idx="6">
                  <c:v>2019
</c:v>
                </c:pt>
                <c:pt idx="7">
                  <c:v>2020
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>
                  <c:v>101</c:v>
                </c:pt>
                <c:pt idx="1">
                  <c:v>98.9</c:v>
                </c:pt>
                <c:pt idx="2">
                  <c:v>99.4</c:v>
                </c:pt>
                <c:pt idx="3">
                  <c:v>101.5</c:v>
                </c:pt>
                <c:pt idx="4">
                  <c:v>101.1</c:v>
                </c:pt>
                <c:pt idx="5" formatCode="General">
                  <c:v>101.8</c:v>
                </c:pt>
                <c:pt idx="6">
                  <c:v>100.4</c:v>
                </c:pt>
                <c:pt idx="7">
                  <c:v>103.6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4B3C-4AF5-98E3-E64394C3E7D4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2013
</c:v>
                </c:pt>
                <c:pt idx="1">
                  <c:v>2014
</c:v>
                </c:pt>
                <c:pt idx="2">
                  <c:v>2015
</c:v>
                </c:pt>
                <c:pt idx="3">
                  <c:v>2016
</c:v>
                </c:pt>
                <c:pt idx="4">
                  <c:v>2017
</c:v>
                </c:pt>
                <c:pt idx="5">
                  <c:v>2018
 </c:v>
                </c:pt>
                <c:pt idx="6">
                  <c:v>2019
</c:v>
                </c:pt>
                <c:pt idx="7">
                  <c:v>2020
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E-4B3C-4AF5-98E3-E64394C3E7D4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Индекс физического объема ВРП в Тверской области, % (2 вариант)</c:v>
                </c:pt>
              </c:strCache>
            </c:strRef>
          </c:tx>
          <c:spPr>
            <a:ln w="15419" cap="sq" cmpd="sng">
              <a:solidFill>
                <a:schemeClr val="accent3">
                  <a:lumMod val="50000"/>
                </a:schemeClr>
              </a:solidFill>
              <a:prstDash val="dash"/>
            </a:ln>
          </c:spPr>
          <c:marker>
            <c:symbol val="circle"/>
            <c:size val="2"/>
            <c:spPr>
              <a:solidFill>
                <a:srgbClr val="FFFF00"/>
              </a:solidFill>
              <a:ln w="13219" cmpd="sng">
                <a:solidFill>
                  <a:schemeClr val="tx2"/>
                </a:solidFill>
              </a:ln>
            </c:spPr>
          </c:marker>
          <c:dLbls>
            <c:dLbl>
              <c:idx val="4"/>
              <c:tx>
                <c:rich>
                  <a:bodyPr/>
                  <a:lstStyle/>
                  <a:p>
                    <a:pPr>
                      <a:defRPr sz="1267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67" b="1" dirty="0" smtClean="0">
                        <a:solidFill>
                          <a:schemeClr val="tx1"/>
                        </a:solidFill>
                      </a:rPr>
                      <a:t>103,7</a:t>
                    </a:r>
                    <a:endParaRPr lang="en-US" sz="1600" b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B3C-4AF5-98E3-E64394C3E7D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267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67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270">
                <a:noFill/>
              </a:ln>
            </c:spPr>
            <c:txPr>
              <a:bodyPr/>
              <a:lstStyle/>
              <a:p>
                <a:pPr>
                  <a:defRPr sz="1267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2013
</c:v>
                </c:pt>
                <c:pt idx="1">
                  <c:v>2014
</c:v>
                </c:pt>
                <c:pt idx="2">
                  <c:v>2015
</c:v>
                </c:pt>
                <c:pt idx="3">
                  <c:v>2016
</c:v>
                </c:pt>
                <c:pt idx="4">
                  <c:v>2017
</c:v>
                </c:pt>
                <c:pt idx="5">
                  <c:v>2018
 </c:v>
                </c:pt>
                <c:pt idx="6">
                  <c:v>2019
</c:v>
                </c:pt>
                <c:pt idx="7">
                  <c:v>2020
</c:v>
                </c:pt>
              </c:strCache>
            </c:strRef>
          </c:cat>
          <c:val>
            <c:numRef>
              <c:f>Sheet1!$B$3:$I$3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4B3C-4AF5-98E3-E64394C3E7D4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5591496"/>
        <c:axId val="305587184"/>
      </c:lineChart>
      <c:catAx>
        <c:axId val="3055914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8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05587184"/>
        <c:crosses val="autoZero"/>
        <c:auto val="0"/>
        <c:lblAlgn val="ctr"/>
        <c:lblOffset val="100"/>
        <c:noMultiLvlLbl val="0"/>
      </c:catAx>
      <c:valAx>
        <c:axId val="305587184"/>
        <c:scaling>
          <c:orientation val="minMax"/>
          <c:max val="105"/>
          <c:min val="9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05591496"/>
        <c:crosses val="autoZero"/>
        <c:crossBetween val="between"/>
        <c:majorUnit val="5"/>
        <c:minorUnit val="5"/>
      </c:valAx>
      <c:spPr>
        <a:noFill/>
        <a:ln w="337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sz="14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3E98F-A532-4204-A611-15F893282D1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D12A99-3B93-4633-BF5A-119FCF1EE174}">
      <dgm:prSet phldrT="[Текст]"/>
      <dgm:spPr>
        <a:solidFill>
          <a:schemeClr val="bg1"/>
        </a:solidFill>
        <a:ln>
          <a:solidFill>
            <a:srgbClr val="C00000"/>
          </a:solidFill>
          <a:prstDash val="dash"/>
        </a:ln>
      </dgm:spPr>
      <dgm:t>
        <a:bodyPr/>
        <a:lstStyle/>
        <a:p>
          <a:r>
            <a:rPr lang="ru-RU" altLang="ru-RU" b="1" dirty="0" smtClean="0">
              <a:solidFill>
                <a:srgbClr val="C00000"/>
              </a:solidFill>
              <a:latin typeface="Times New Roman" panose="02020603050405020304" pitchFamily="18" charset="0"/>
            </a:rPr>
            <a:t>Государственная программа Тверской области «Эффективное развитие экономики, инвестиционной и предпринимательской среды Тверской области» на 2020 – 2025 годы»</a:t>
          </a:r>
          <a:endParaRPr lang="ru-RU" dirty="0">
            <a:solidFill>
              <a:srgbClr val="C00000"/>
            </a:solidFill>
          </a:endParaRPr>
        </a:p>
      </dgm:t>
    </dgm:pt>
    <dgm:pt modelId="{7993AD1A-EF4D-49CE-8196-FF0BF0EAD0B7}" type="parTrans" cxnId="{72D345F5-288B-472D-A754-7966CF74FCEC}">
      <dgm:prSet/>
      <dgm:spPr/>
      <dgm:t>
        <a:bodyPr/>
        <a:lstStyle/>
        <a:p>
          <a:endParaRPr lang="ru-RU"/>
        </a:p>
      </dgm:t>
    </dgm:pt>
    <dgm:pt modelId="{B7FC3FF3-4036-46D6-91BF-08FDCEF6A07C}" type="sibTrans" cxnId="{72D345F5-288B-472D-A754-7966CF74FCEC}">
      <dgm:prSet/>
      <dgm:spPr/>
      <dgm:t>
        <a:bodyPr/>
        <a:lstStyle/>
        <a:p>
          <a:endParaRPr lang="ru-RU"/>
        </a:p>
      </dgm:t>
    </dgm:pt>
    <dgm:pt modelId="{AEA38774-0D02-421A-A1F5-EDEDCD6A950C}">
      <dgm:prSet phldrT="[Текст]"/>
      <dgm:spPr>
        <a:noFill/>
        <a:ln w="15875">
          <a:solidFill>
            <a:schemeClr val="accent1"/>
          </a:solidFill>
          <a:prstDash val="dash"/>
        </a:ln>
      </dgm:spPr>
      <dgm:t>
        <a:bodyPr/>
        <a:lstStyle/>
        <a:p>
          <a:r>
            <a:rPr lang="ru-RU" alt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rPr>
            <a:t>Социально-экономическое прогнозирование и планирование</a:t>
          </a:r>
          <a:endParaRPr lang="ru-RU" dirty="0">
            <a:solidFill>
              <a:schemeClr val="tx1"/>
            </a:solidFill>
          </a:endParaRPr>
        </a:p>
      </dgm:t>
    </dgm:pt>
    <dgm:pt modelId="{6ECA15A1-432D-463A-B375-8CAD92EB7E68}" type="sibTrans" cxnId="{A8A8AA79-242E-4EB3-8E6C-B1FB500F7D72}">
      <dgm:prSet/>
      <dgm:spPr/>
      <dgm:t>
        <a:bodyPr/>
        <a:lstStyle/>
        <a:p>
          <a:endParaRPr lang="ru-RU"/>
        </a:p>
      </dgm:t>
    </dgm:pt>
    <dgm:pt modelId="{4CF901BC-11D5-44A9-9E99-814A69638C04}" type="parTrans" cxnId="{A8A8AA79-242E-4EB3-8E6C-B1FB500F7D72}">
      <dgm:prSet/>
      <dgm:spPr/>
      <dgm:t>
        <a:bodyPr/>
        <a:lstStyle/>
        <a:p>
          <a:endParaRPr lang="ru-RU"/>
        </a:p>
      </dgm:t>
    </dgm:pt>
    <dgm:pt modelId="{A03355FF-053F-4A86-9D7B-EB6B686907E6}">
      <dgm:prSet phldrT="[Текст]"/>
      <dgm:spPr>
        <a:noFill/>
        <a:ln w="15875">
          <a:solidFill>
            <a:schemeClr val="accent1"/>
          </a:solidFill>
          <a:prstDash val="dash"/>
        </a:ln>
      </dgm:spPr>
      <dgm:t>
        <a:bodyPr/>
        <a:lstStyle/>
        <a:p>
          <a:r>
            <a:rPr lang="ru-RU" alt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rPr>
            <a:t>Эффективное государственное управление</a:t>
          </a:r>
          <a:endParaRPr lang="ru-RU" dirty="0">
            <a:solidFill>
              <a:schemeClr val="tx1"/>
            </a:solidFill>
          </a:endParaRPr>
        </a:p>
      </dgm:t>
    </dgm:pt>
    <dgm:pt modelId="{DE3A0F6B-B508-4FE2-B159-1B148FC20387}" type="sibTrans" cxnId="{8754278B-194F-4703-8280-A232263B8456}">
      <dgm:prSet/>
      <dgm:spPr/>
      <dgm:t>
        <a:bodyPr/>
        <a:lstStyle/>
        <a:p>
          <a:endParaRPr lang="ru-RU"/>
        </a:p>
      </dgm:t>
    </dgm:pt>
    <dgm:pt modelId="{CAFE121E-3065-4201-8CD1-FBBE96186AB5}" type="parTrans" cxnId="{8754278B-194F-4703-8280-A232263B8456}">
      <dgm:prSet/>
      <dgm:spPr/>
      <dgm:t>
        <a:bodyPr/>
        <a:lstStyle/>
        <a:p>
          <a:endParaRPr lang="ru-RU"/>
        </a:p>
      </dgm:t>
    </dgm:pt>
    <dgm:pt modelId="{947616F8-7640-493A-BA0F-C3021EE9B4CA}">
      <dgm:prSet phldrT="[Текст]"/>
      <dgm:spPr>
        <a:noFill/>
        <a:ln w="15875">
          <a:solidFill>
            <a:schemeClr val="accent1"/>
          </a:solidFill>
          <a:prstDash val="dash"/>
        </a:ln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53F8567-59E9-4DCE-83AA-0133BFC05DCA}" type="sibTrans" cxnId="{BFC7DFA8-3B5B-4613-9459-4C737C5440A7}">
      <dgm:prSet/>
      <dgm:spPr/>
      <dgm:t>
        <a:bodyPr/>
        <a:lstStyle/>
        <a:p>
          <a:endParaRPr lang="ru-RU"/>
        </a:p>
      </dgm:t>
    </dgm:pt>
    <dgm:pt modelId="{6561764C-B9A9-4FE6-B496-2979E8C83A54}" type="parTrans" cxnId="{BFC7DFA8-3B5B-4613-9459-4C737C5440A7}">
      <dgm:prSet/>
      <dgm:spPr/>
      <dgm:t>
        <a:bodyPr/>
        <a:lstStyle/>
        <a:p>
          <a:endParaRPr lang="ru-RU"/>
        </a:p>
      </dgm:t>
    </dgm:pt>
    <dgm:pt modelId="{F4604FD9-A7BE-425A-BEB0-9AD501735916}">
      <dgm:prSet phldrT="[Текст]"/>
      <dgm:spPr>
        <a:noFill/>
        <a:ln w="15875">
          <a:solidFill>
            <a:schemeClr val="accent1"/>
          </a:solidFill>
          <a:prstDash val="dash"/>
        </a:ln>
      </dgm:spPr>
      <dgm:t>
        <a:bodyPr/>
        <a:lstStyle/>
        <a:p>
          <a:endParaRPr lang="ru-RU" altLang="ru-RU" b="1" dirty="0" smtClean="0">
            <a:solidFill>
              <a:schemeClr val="tx1"/>
            </a:solidFill>
            <a:latin typeface="Times New Roman" panose="02020603050405020304" pitchFamily="18" charset="0"/>
          </a:endParaRPr>
        </a:p>
      </dgm:t>
    </dgm:pt>
    <dgm:pt modelId="{4842689F-9EA5-4D51-9B80-45A037128404}" type="sibTrans" cxnId="{1CD5C512-1107-44DB-8F9F-42B6089019BB}">
      <dgm:prSet/>
      <dgm:spPr/>
      <dgm:t>
        <a:bodyPr/>
        <a:lstStyle/>
        <a:p>
          <a:endParaRPr lang="ru-RU"/>
        </a:p>
      </dgm:t>
    </dgm:pt>
    <dgm:pt modelId="{5453BC4F-3ECE-40B4-A9C9-562031999BBC}" type="parTrans" cxnId="{1CD5C512-1107-44DB-8F9F-42B6089019BB}">
      <dgm:prSet/>
      <dgm:spPr/>
      <dgm:t>
        <a:bodyPr/>
        <a:lstStyle/>
        <a:p>
          <a:endParaRPr lang="ru-RU"/>
        </a:p>
      </dgm:t>
    </dgm:pt>
    <dgm:pt modelId="{5701C7BE-933F-427B-85E0-B7E76F9B4BE4}" type="pres">
      <dgm:prSet presAssocID="{52D3E98F-A532-4204-A611-15F893282D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C4EB7B-CD6F-46E3-ACF6-5BC11B4C3BEA}" type="pres">
      <dgm:prSet presAssocID="{52D3E98F-A532-4204-A611-15F893282D1B}" presName="matrix" presStyleCnt="0"/>
      <dgm:spPr/>
    </dgm:pt>
    <dgm:pt modelId="{67C91D7E-1C3F-4272-8B68-751C362FECCB}" type="pres">
      <dgm:prSet presAssocID="{52D3E98F-A532-4204-A611-15F893282D1B}" presName="tile1" presStyleLbl="node1" presStyleIdx="0" presStyleCnt="4"/>
      <dgm:spPr/>
      <dgm:t>
        <a:bodyPr/>
        <a:lstStyle/>
        <a:p>
          <a:endParaRPr lang="ru-RU"/>
        </a:p>
      </dgm:t>
    </dgm:pt>
    <dgm:pt modelId="{ED8BEA7A-D29D-4485-9D72-2415254AF9FA}" type="pres">
      <dgm:prSet presAssocID="{52D3E98F-A532-4204-A611-15F893282D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8AE42-721A-4C36-A231-F0A863DF3563}" type="pres">
      <dgm:prSet presAssocID="{52D3E98F-A532-4204-A611-15F893282D1B}" presName="tile2" presStyleLbl="node1" presStyleIdx="1" presStyleCnt="4"/>
      <dgm:spPr/>
      <dgm:t>
        <a:bodyPr/>
        <a:lstStyle/>
        <a:p>
          <a:endParaRPr lang="ru-RU"/>
        </a:p>
      </dgm:t>
    </dgm:pt>
    <dgm:pt modelId="{B9C0F407-279B-4C03-8432-45CE07253B6F}" type="pres">
      <dgm:prSet presAssocID="{52D3E98F-A532-4204-A611-15F893282D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3D520-0309-47B5-9EE5-FAC4FF1B4F08}" type="pres">
      <dgm:prSet presAssocID="{52D3E98F-A532-4204-A611-15F893282D1B}" presName="tile3" presStyleLbl="node1" presStyleIdx="2" presStyleCnt="4" custLinFactNeighborX="-20643" custLinFactNeighborY="3197"/>
      <dgm:spPr/>
      <dgm:t>
        <a:bodyPr/>
        <a:lstStyle/>
        <a:p>
          <a:endParaRPr lang="ru-RU"/>
        </a:p>
      </dgm:t>
    </dgm:pt>
    <dgm:pt modelId="{779810D4-B407-4732-B977-429464811D84}" type="pres">
      <dgm:prSet presAssocID="{52D3E98F-A532-4204-A611-15F893282D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061AA-A9E4-456A-B4FF-1CEEEE6C4857}" type="pres">
      <dgm:prSet presAssocID="{52D3E98F-A532-4204-A611-15F893282D1B}" presName="tile4" presStyleLbl="node1" presStyleIdx="3" presStyleCnt="4"/>
      <dgm:spPr/>
      <dgm:t>
        <a:bodyPr/>
        <a:lstStyle/>
        <a:p>
          <a:endParaRPr lang="ru-RU"/>
        </a:p>
      </dgm:t>
    </dgm:pt>
    <dgm:pt modelId="{67F5C79A-90D4-4614-A4FF-426B5A0513CE}" type="pres">
      <dgm:prSet presAssocID="{52D3E98F-A532-4204-A611-15F893282D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8D225-67D6-47A9-91CC-4AF7DF4F9737}" type="pres">
      <dgm:prSet presAssocID="{52D3E98F-A532-4204-A611-15F893282D1B}" presName="centerTile" presStyleLbl="fgShp" presStyleIdx="0" presStyleCnt="1" custScaleX="221032" custScaleY="15060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0E37635-BE95-4516-9C2A-B5654F2AB82F}" type="presOf" srcId="{AEA38774-0D02-421A-A1F5-EDEDCD6A950C}" destId="{ED8BEA7A-D29D-4485-9D72-2415254AF9FA}" srcOrd="1" destOrd="0" presId="urn:microsoft.com/office/officeart/2005/8/layout/matrix1"/>
    <dgm:cxn modelId="{1DE490A7-228B-4B5D-8024-2E34A8C66B13}" type="presOf" srcId="{F4604FD9-A7BE-425A-BEB0-9AD501735916}" destId="{A0C3D520-0309-47B5-9EE5-FAC4FF1B4F08}" srcOrd="0" destOrd="0" presId="urn:microsoft.com/office/officeart/2005/8/layout/matrix1"/>
    <dgm:cxn modelId="{30EC5351-E5EA-4CC8-B1EE-053A93157A36}" type="presOf" srcId="{A03355FF-053F-4A86-9D7B-EB6B686907E6}" destId="{B9C0F407-279B-4C03-8432-45CE07253B6F}" srcOrd="1" destOrd="0" presId="urn:microsoft.com/office/officeart/2005/8/layout/matrix1"/>
    <dgm:cxn modelId="{C326DC82-FA48-4BD1-875D-4E0607BF64D8}" type="presOf" srcId="{52D3E98F-A532-4204-A611-15F893282D1B}" destId="{5701C7BE-933F-427B-85E0-B7E76F9B4BE4}" srcOrd="0" destOrd="0" presId="urn:microsoft.com/office/officeart/2005/8/layout/matrix1"/>
    <dgm:cxn modelId="{8AF6E395-935A-4BD5-907E-33506D589BFF}" type="presOf" srcId="{9BD12A99-3B93-4633-BF5A-119FCF1EE174}" destId="{D9D8D225-67D6-47A9-91CC-4AF7DF4F9737}" srcOrd="0" destOrd="0" presId="urn:microsoft.com/office/officeart/2005/8/layout/matrix1"/>
    <dgm:cxn modelId="{8754278B-194F-4703-8280-A232263B8456}" srcId="{9BD12A99-3B93-4633-BF5A-119FCF1EE174}" destId="{A03355FF-053F-4A86-9D7B-EB6B686907E6}" srcOrd="1" destOrd="0" parTransId="{CAFE121E-3065-4201-8CD1-FBBE96186AB5}" sibTransId="{DE3A0F6B-B508-4FE2-B159-1B148FC20387}"/>
    <dgm:cxn modelId="{C5C4EA19-E170-443C-AA0E-163913AC97F1}" type="presOf" srcId="{A03355FF-053F-4A86-9D7B-EB6B686907E6}" destId="{8128AE42-721A-4C36-A231-F0A863DF3563}" srcOrd="0" destOrd="0" presId="urn:microsoft.com/office/officeart/2005/8/layout/matrix1"/>
    <dgm:cxn modelId="{A8A8AA79-242E-4EB3-8E6C-B1FB500F7D72}" srcId="{9BD12A99-3B93-4633-BF5A-119FCF1EE174}" destId="{AEA38774-0D02-421A-A1F5-EDEDCD6A950C}" srcOrd="0" destOrd="0" parTransId="{4CF901BC-11D5-44A9-9E99-814A69638C04}" sibTransId="{6ECA15A1-432D-463A-B375-8CAD92EB7E68}"/>
    <dgm:cxn modelId="{91341F01-D927-48FE-B5E8-1594069CDC89}" type="presOf" srcId="{AEA38774-0D02-421A-A1F5-EDEDCD6A950C}" destId="{67C91D7E-1C3F-4272-8B68-751C362FECCB}" srcOrd="0" destOrd="0" presId="urn:microsoft.com/office/officeart/2005/8/layout/matrix1"/>
    <dgm:cxn modelId="{B6DD2394-B4B3-4B50-B034-C9D02010540F}" type="presOf" srcId="{947616F8-7640-493A-BA0F-C3021EE9B4CA}" destId="{312061AA-A9E4-456A-B4FF-1CEEEE6C4857}" srcOrd="0" destOrd="0" presId="urn:microsoft.com/office/officeart/2005/8/layout/matrix1"/>
    <dgm:cxn modelId="{BFC7DFA8-3B5B-4613-9459-4C737C5440A7}" srcId="{9BD12A99-3B93-4633-BF5A-119FCF1EE174}" destId="{947616F8-7640-493A-BA0F-C3021EE9B4CA}" srcOrd="3" destOrd="0" parTransId="{6561764C-B9A9-4FE6-B496-2979E8C83A54}" sibTransId="{253F8567-59E9-4DCE-83AA-0133BFC05DCA}"/>
    <dgm:cxn modelId="{2FB065A1-EFB8-47FB-802E-B1B99E6DE239}" type="presOf" srcId="{947616F8-7640-493A-BA0F-C3021EE9B4CA}" destId="{67F5C79A-90D4-4614-A4FF-426B5A0513CE}" srcOrd="1" destOrd="0" presId="urn:microsoft.com/office/officeart/2005/8/layout/matrix1"/>
    <dgm:cxn modelId="{F087D0F0-D814-4E1A-9729-E81EAC9021E0}" type="presOf" srcId="{F4604FD9-A7BE-425A-BEB0-9AD501735916}" destId="{779810D4-B407-4732-B977-429464811D84}" srcOrd="1" destOrd="0" presId="urn:microsoft.com/office/officeart/2005/8/layout/matrix1"/>
    <dgm:cxn modelId="{1CD5C512-1107-44DB-8F9F-42B6089019BB}" srcId="{9BD12A99-3B93-4633-BF5A-119FCF1EE174}" destId="{F4604FD9-A7BE-425A-BEB0-9AD501735916}" srcOrd="2" destOrd="0" parTransId="{5453BC4F-3ECE-40B4-A9C9-562031999BBC}" sibTransId="{4842689F-9EA5-4D51-9B80-45A037128404}"/>
    <dgm:cxn modelId="{72D345F5-288B-472D-A754-7966CF74FCEC}" srcId="{52D3E98F-A532-4204-A611-15F893282D1B}" destId="{9BD12A99-3B93-4633-BF5A-119FCF1EE174}" srcOrd="0" destOrd="0" parTransId="{7993AD1A-EF4D-49CE-8196-FF0BF0EAD0B7}" sibTransId="{B7FC3FF3-4036-46D6-91BF-08FDCEF6A07C}"/>
    <dgm:cxn modelId="{79182E5A-743A-4A9A-B7CA-C8BC2018CC2A}" type="presParOf" srcId="{5701C7BE-933F-427B-85E0-B7E76F9B4BE4}" destId="{EBC4EB7B-CD6F-46E3-ACF6-5BC11B4C3BEA}" srcOrd="0" destOrd="0" presId="urn:microsoft.com/office/officeart/2005/8/layout/matrix1"/>
    <dgm:cxn modelId="{03BAAE3B-EC19-4A55-A764-940ED009B777}" type="presParOf" srcId="{EBC4EB7B-CD6F-46E3-ACF6-5BC11B4C3BEA}" destId="{67C91D7E-1C3F-4272-8B68-751C362FECCB}" srcOrd="0" destOrd="0" presId="urn:microsoft.com/office/officeart/2005/8/layout/matrix1"/>
    <dgm:cxn modelId="{7607B889-3D98-4A59-86E8-405C26412D57}" type="presParOf" srcId="{EBC4EB7B-CD6F-46E3-ACF6-5BC11B4C3BEA}" destId="{ED8BEA7A-D29D-4485-9D72-2415254AF9FA}" srcOrd="1" destOrd="0" presId="urn:microsoft.com/office/officeart/2005/8/layout/matrix1"/>
    <dgm:cxn modelId="{53AEB141-B943-4BF0-9A1E-142E81C6F38C}" type="presParOf" srcId="{EBC4EB7B-CD6F-46E3-ACF6-5BC11B4C3BEA}" destId="{8128AE42-721A-4C36-A231-F0A863DF3563}" srcOrd="2" destOrd="0" presId="urn:microsoft.com/office/officeart/2005/8/layout/matrix1"/>
    <dgm:cxn modelId="{DD218FB6-72CE-4460-A9F1-C3AE7EC6D0EB}" type="presParOf" srcId="{EBC4EB7B-CD6F-46E3-ACF6-5BC11B4C3BEA}" destId="{B9C0F407-279B-4C03-8432-45CE07253B6F}" srcOrd="3" destOrd="0" presId="urn:microsoft.com/office/officeart/2005/8/layout/matrix1"/>
    <dgm:cxn modelId="{0CE6F2C6-71CA-49F4-938F-C54D5543CD88}" type="presParOf" srcId="{EBC4EB7B-CD6F-46E3-ACF6-5BC11B4C3BEA}" destId="{A0C3D520-0309-47B5-9EE5-FAC4FF1B4F08}" srcOrd="4" destOrd="0" presId="urn:microsoft.com/office/officeart/2005/8/layout/matrix1"/>
    <dgm:cxn modelId="{AE388589-4248-47EA-8077-01AEF3C56CF5}" type="presParOf" srcId="{EBC4EB7B-CD6F-46E3-ACF6-5BC11B4C3BEA}" destId="{779810D4-B407-4732-B977-429464811D84}" srcOrd="5" destOrd="0" presId="urn:microsoft.com/office/officeart/2005/8/layout/matrix1"/>
    <dgm:cxn modelId="{9CEFFED5-5774-4AF7-9A4E-3C8918330197}" type="presParOf" srcId="{EBC4EB7B-CD6F-46E3-ACF6-5BC11B4C3BEA}" destId="{312061AA-A9E4-456A-B4FF-1CEEEE6C4857}" srcOrd="6" destOrd="0" presId="urn:microsoft.com/office/officeart/2005/8/layout/matrix1"/>
    <dgm:cxn modelId="{645470F1-C41B-4CA8-BE59-904D4E5F54F9}" type="presParOf" srcId="{EBC4EB7B-CD6F-46E3-ACF6-5BC11B4C3BEA}" destId="{67F5C79A-90D4-4614-A4FF-426B5A0513CE}" srcOrd="7" destOrd="0" presId="urn:microsoft.com/office/officeart/2005/8/layout/matrix1"/>
    <dgm:cxn modelId="{858AF868-0FB0-46A5-9824-3215D7AAA6BB}" type="presParOf" srcId="{5701C7BE-933F-427B-85E0-B7E76F9B4BE4}" destId="{D9D8D225-67D6-47A9-91CC-4AF7DF4F973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3E98F-A532-4204-A611-15F893282D1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3355FF-053F-4A86-9D7B-EB6B686907E6}">
      <dgm:prSet phldrT="[Текст]" custT="1"/>
      <dgm:spPr>
        <a:noFill/>
        <a:ln w="15875">
          <a:solidFill>
            <a:schemeClr val="accent1"/>
          </a:solidFill>
          <a:prstDash val="dash"/>
        </a:ln>
      </dgm:spPr>
      <dgm:t>
        <a:bodyPr/>
        <a:lstStyle/>
        <a:p>
          <a:r>
            <a:rPr lang="ru-RU" altLang="ru-RU" sz="28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Анализ и предупреждение рисков</a:t>
          </a:r>
          <a:endParaRPr lang="ru-RU" sz="2800" dirty="0">
            <a:solidFill>
              <a:schemeClr val="tx1"/>
            </a:solidFill>
          </a:endParaRPr>
        </a:p>
      </dgm:t>
    </dgm:pt>
    <dgm:pt modelId="{DE3A0F6B-B508-4FE2-B159-1B148FC20387}" type="sibTrans" cxnId="{8754278B-194F-4703-8280-A232263B8456}">
      <dgm:prSet/>
      <dgm:spPr/>
      <dgm:t>
        <a:bodyPr/>
        <a:lstStyle/>
        <a:p>
          <a:endParaRPr lang="ru-RU"/>
        </a:p>
      </dgm:t>
    </dgm:pt>
    <dgm:pt modelId="{CAFE121E-3065-4201-8CD1-FBBE96186AB5}" type="parTrans" cxnId="{8754278B-194F-4703-8280-A232263B8456}">
      <dgm:prSet/>
      <dgm:spPr/>
      <dgm:t>
        <a:bodyPr/>
        <a:lstStyle/>
        <a:p>
          <a:endParaRPr lang="ru-RU"/>
        </a:p>
      </dgm:t>
    </dgm:pt>
    <dgm:pt modelId="{947616F8-7640-493A-BA0F-C3021EE9B4CA}">
      <dgm:prSet phldrT="[Текст]" custT="1"/>
      <dgm:spPr>
        <a:noFill/>
        <a:ln w="15875">
          <a:solidFill>
            <a:schemeClr val="accent1"/>
          </a:solidFill>
          <a:prstDash val="dash"/>
        </a:ln>
      </dgm:spPr>
      <dgm:t>
        <a:bodyPr/>
        <a:lstStyle/>
        <a:p>
          <a:r>
            <a:rPr lang="ru-RU" altLang="ru-RU" sz="28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Мониторинг и анализ реализации государственных программ Тверской области</a:t>
          </a:r>
          <a:endParaRPr lang="ru-RU" sz="2800" dirty="0">
            <a:solidFill>
              <a:schemeClr val="tx1"/>
            </a:solidFill>
          </a:endParaRPr>
        </a:p>
      </dgm:t>
    </dgm:pt>
    <dgm:pt modelId="{253F8567-59E9-4DCE-83AA-0133BFC05DCA}" type="sibTrans" cxnId="{BFC7DFA8-3B5B-4613-9459-4C737C5440A7}">
      <dgm:prSet/>
      <dgm:spPr/>
      <dgm:t>
        <a:bodyPr/>
        <a:lstStyle/>
        <a:p>
          <a:endParaRPr lang="ru-RU"/>
        </a:p>
      </dgm:t>
    </dgm:pt>
    <dgm:pt modelId="{6561764C-B9A9-4FE6-B496-2979E8C83A54}" type="parTrans" cxnId="{BFC7DFA8-3B5B-4613-9459-4C737C5440A7}">
      <dgm:prSet/>
      <dgm:spPr/>
      <dgm:t>
        <a:bodyPr/>
        <a:lstStyle/>
        <a:p>
          <a:endParaRPr lang="ru-RU"/>
        </a:p>
      </dgm:t>
    </dgm:pt>
    <dgm:pt modelId="{F4604FD9-A7BE-425A-BEB0-9AD501735916}">
      <dgm:prSet phldrT="[Текст]" custT="1"/>
      <dgm:spPr>
        <a:noFill/>
        <a:ln w="15875">
          <a:solidFill>
            <a:schemeClr val="accent1"/>
          </a:solidFill>
          <a:prstDash val="dash"/>
        </a:ln>
      </dgm:spPr>
      <dgm:t>
        <a:bodyPr/>
        <a:lstStyle/>
        <a:p>
          <a:r>
            <a:rPr lang="ru-RU" altLang="ru-RU" sz="28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Разработка прогноза социально-экономического развития Тверской области</a:t>
          </a:r>
          <a:endParaRPr lang="ru-RU" sz="2800" dirty="0">
            <a:solidFill>
              <a:schemeClr val="tx1"/>
            </a:solidFill>
          </a:endParaRPr>
        </a:p>
      </dgm:t>
    </dgm:pt>
    <dgm:pt modelId="{4842689F-9EA5-4D51-9B80-45A037128404}" type="sibTrans" cxnId="{1CD5C512-1107-44DB-8F9F-42B6089019BB}">
      <dgm:prSet/>
      <dgm:spPr/>
      <dgm:t>
        <a:bodyPr/>
        <a:lstStyle/>
        <a:p>
          <a:endParaRPr lang="ru-RU"/>
        </a:p>
      </dgm:t>
    </dgm:pt>
    <dgm:pt modelId="{5453BC4F-3ECE-40B4-A9C9-562031999BBC}" type="parTrans" cxnId="{1CD5C512-1107-44DB-8F9F-42B6089019BB}">
      <dgm:prSet/>
      <dgm:spPr/>
      <dgm:t>
        <a:bodyPr/>
        <a:lstStyle/>
        <a:p>
          <a:endParaRPr lang="ru-RU"/>
        </a:p>
      </dgm:t>
    </dgm:pt>
    <dgm:pt modelId="{AEA38774-0D02-421A-A1F5-EDEDCD6A950C}">
      <dgm:prSet phldrT="[Текст]" custT="1"/>
      <dgm:spPr>
        <a:noFill/>
        <a:ln w="15875">
          <a:solidFill>
            <a:schemeClr val="accent1"/>
          </a:solidFill>
          <a:prstDash val="dash"/>
        </a:ln>
      </dgm:spPr>
      <dgm:t>
        <a:bodyPr/>
        <a:lstStyle/>
        <a:p>
          <a:r>
            <a:rPr lang="ru-RU" altLang="ru-RU" sz="28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Стратегическое планирование </a:t>
          </a:r>
          <a:endParaRPr lang="ru-RU" sz="2800" dirty="0">
            <a:solidFill>
              <a:schemeClr val="tx1"/>
            </a:solidFill>
          </a:endParaRPr>
        </a:p>
      </dgm:t>
    </dgm:pt>
    <dgm:pt modelId="{6ECA15A1-432D-463A-B375-8CAD92EB7E68}" type="sibTrans" cxnId="{A8A8AA79-242E-4EB3-8E6C-B1FB500F7D72}">
      <dgm:prSet/>
      <dgm:spPr/>
      <dgm:t>
        <a:bodyPr/>
        <a:lstStyle/>
        <a:p>
          <a:endParaRPr lang="ru-RU"/>
        </a:p>
      </dgm:t>
    </dgm:pt>
    <dgm:pt modelId="{4CF901BC-11D5-44A9-9E99-814A69638C04}" type="parTrans" cxnId="{A8A8AA79-242E-4EB3-8E6C-B1FB500F7D72}">
      <dgm:prSet/>
      <dgm:spPr/>
      <dgm:t>
        <a:bodyPr/>
        <a:lstStyle/>
        <a:p>
          <a:endParaRPr lang="ru-RU"/>
        </a:p>
      </dgm:t>
    </dgm:pt>
    <dgm:pt modelId="{9BD12A99-3B93-4633-BF5A-119FCF1EE174}">
      <dgm:prSet phldrT="[Текст]"/>
      <dgm:spPr>
        <a:solidFill>
          <a:schemeClr val="bg1"/>
        </a:solidFill>
        <a:ln>
          <a:solidFill>
            <a:srgbClr val="C00000"/>
          </a:solidFill>
          <a:prstDash val="dash"/>
        </a:ln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Социально-экономическое прогнозирование и планирование в рамках государственной программы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C3FF3-4036-46D6-91BF-08FDCEF6A07C}" type="sibTrans" cxnId="{72D345F5-288B-472D-A754-7966CF74FCEC}">
      <dgm:prSet/>
      <dgm:spPr/>
      <dgm:t>
        <a:bodyPr/>
        <a:lstStyle/>
        <a:p>
          <a:endParaRPr lang="ru-RU"/>
        </a:p>
      </dgm:t>
    </dgm:pt>
    <dgm:pt modelId="{7993AD1A-EF4D-49CE-8196-FF0BF0EAD0B7}" type="parTrans" cxnId="{72D345F5-288B-472D-A754-7966CF74FCEC}">
      <dgm:prSet/>
      <dgm:spPr/>
      <dgm:t>
        <a:bodyPr/>
        <a:lstStyle/>
        <a:p>
          <a:endParaRPr lang="ru-RU"/>
        </a:p>
      </dgm:t>
    </dgm:pt>
    <dgm:pt modelId="{5701C7BE-933F-427B-85E0-B7E76F9B4BE4}" type="pres">
      <dgm:prSet presAssocID="{52D3E98F-A532-4204-A611-15F893282D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C4EB7B-CD6F-46E3-ACF6-5BC11B4C3BEA}" type="pres">
      <dgm:prSet presAssocID="{52D3E98F-A532-4204-A611-15F893282D1B}" presName="matrix" presStyleCnt="0"/>
      <dgm:spPr/>
    </dgm:pt>
    <dgm:pt modelId="{67C91D7E-1C3F-4272-8B68-751C362FECCB}" type="pres">
      <dgm:prSet presAssocID="{52D3E98F-A532-4204-A611-15F893282D1B}" presName="tile1" presStyleLbl="node1" presStyleIdx="0" presStyleCnt="4"/>
      <dgm:spPr/>
      <dgm:t>
        <a:bodyPr/>
        <a:lstStyle/>
        <a:p>
          <a:endParaRPr lang="ru-RU"/>
        </a:p>
      </dgm:t>
    </dgm:pt>
    <dgm:pt modelId="{ED8BEA7A-D29D-4485-9D72-2415254AF9FA}" type="pres">
      <dgm:prSet presAssocID="{52D3E98F-A532-4204-A611-15F893282D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8AE42-721A-4C36-A231-F0A863DF3563}" type="pres">
      <dgm:prSet presAssocID="{52D3E98F-A532-4204-A611-15F893282D1B}" presName="tile2" presStyleLbl="node1" presStyleIdx="1" presStyleCnt="4"/>
      <dgm:spPr/>
      <dgm:t>
        <a:bodyPr/>
        <a:lstStyle/>
        <a:p>
          <a:endParaRPr lang="ru-RU"/>
        </a:p>
      </dgm:t>
    </dgm:pt>
    <dgm:pt modelId="{B9C0F407-279B-4C03-8432-45CE07253B6F}" type="pres">
      <dgm:prSet presAssocID="{52D3E98F-A532-4204-A611-15F893282D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3D520-0309-47B5-9EE5-FAC4FF1B4F08}" type="pres">
      <dgm:prSet presAssocID="{52D3E98F-A532-4204-A611-15F893282D1B}" presName="tile3" presStyleLbl="node1" presStyleIdx="2" presStyleCnt="4" custLinFactNeighborX="-20643" custLinFactNeighborY="3197"/>
      <dgm:spPr/>
      <dgm:t>
        <a:bodyPr/>
        <a:lstStyle/>
        <a:p>
          <a:endParaRPr lang="ru-RU"/>
        </a:p>
      </dgm:t>
    </dgm:pt>
    <dgm:pt modelId="{779810D4-B407-4732-B977-429464811D84}" type="pres">
      <dgm:prSet presAssocID="{52D3E98F-A532-4204-A611-15F893282D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061AA-A9E4-456A-B4FF-1CEEEE6C4857}" type="pres">
      <dgm:prSet presAssocID="{52D3E98F-A532-4204-A611-15F893282D1B}" presName="tile4" presStyleLbl="node1" presStyleIdx="3" presStyleCnt="4"/>
      <dgm:spPr/>
      <dgm:t>
        <a:bodyPr/>
        <a:lstStyle/>
        <a:p>
          <a:endParaRPr lang="ru-RU"/>
        </a:p>
      </dgm:t>
    </dgm:pt>
    <dgm:pt modelId="{67F5C79A-90D4-4614-A4FF-426B5A0513CE}" type="pres">
      <dgm:prSet presAssocID="{52D3E98F-A532-4204-A611-15F893282D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8D225-67D6-47A9-91CC-4AF7DF4F9737}" type="pres">
      <dgm:prSet presAssocID="{52D3E98F-A532-4204-A611-15F893282D1B}" presName="centerTile" presStyleLbl="fgShp" presStyleIdx="0" presStyleCnt="1" custScaleX="185834" custScaleY="11342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754278B-194F-4703-8280-A232263B8456}" srcId="{9BD12A99-3B93-4633-BF5A-119FCF1EE174}" destId="{A03355FF-053F-4A86-9D7B-EB6B686907E6}" srcOrd="1" destOrd="0" parTransId="{CAFE121E-3065-4201-8CD1-FBBE96186AB5}" sibTransId="{DE3A0F6B-B508-4FE2-B159-1B148FC20387}"/>
    <dgm:cxn modelId="{529D8888-4BEC-4596-9BCE-2059BCEAAF9D}" type="presOf" srcId="{A03355FF-053F-4A86-9D7B-EB6B686907E6}" destId="{8128AE42-721A-4C36-A231-F0A863DF3563}" srcOrd="0" destOrd="0" presId="urn:microsoft.com/office/officeart/2005/8/layout/matrix1"/>
    <dgm:cxn modelId="{9804C45F-7F47-45E1-B389-84356AE6C5B6}" type="presOf" srcId="{9BD12A99-3B93-4633-BF5A-119FCF1EE174}" destId="{D9D8D225-67D6-47A9-91CC-4AF7DF4F9737}" srcOrd="0" destOrd="0" presId="urn:microsoft.com/office/officeart/2005/8/layout/matrix1"/>
    <dgm:cxn modelId="{A8A8AA79-242E-4EB3-8E6C-B1FB500F7D72}" srcId="{9BD12A99-3B93-4633-BF5A-119FCF1EE174}" destId="{AEA38774-0D02-421A-A1F5-EDEDCD6A950C}" srcOrd="0" destOrd="0" parTransId="{4CF901BC-11D5-44A9-9E99-814A69638C04}" sibTransId="{6ECA15A1-432D-463A-B375-8CAD92EB7E68}"/>
    <dgm:cxn modelId="{23C128F7-8761-4221-86E4-CD66E9397FBA}" type="presOf" srcId="{52D3E98F-A532-4204-A611-15F893282D1B}" destId="{5701C7BE-933F-427B-85E0-B7E76F9B4BE4}" srcOrd="0" destOrd="0" presId="urn:microsoft.com/office/officeart/2005/8/layout/matrix1"/>
    <dgm:cxn modelId="{8A2E83A5-3B0E-42CC-B914-11D80B52614D}" type="presOf" srcId="{AEA38774-0D02-421A-A1F5-EDEDCD6A950C}" destId="{ED8BEA7A-D29D-4485-9D72-2415254AF9FA}" srcOrd="1" destOrd="0" presId="urn:microsoft.com/office/officeart/2005/8/layout/matrix1"/>
    <dgm:cxn modelId="{99CF834B-D9B4-457F-AAA7-4EF13D0DE9B8}" type="presOf" srcId="{AEA38774-0D02-421A-A1F5-EDEDCD6A950C}" destId="{67C91D7E-1C3F-4272-8B68-751C362FECCB}" srcOrd="0" destOrd="0" presId="urn:microsoft.com/office/officeart/2005/8/layout/matrix1"/>
    <dgm:cxn modelId="{0EC46267-EC21-48C0-8844-EDA9F14A9A82}" type="presOf" srcId="{947616F8-7640-493A-BA0F-C3021EE9B4CA}" destId="{67F5C79A-90D4-4614-A4FF-426B5A0513CE}" srcOrd="1" destOrd="0" presId="urn:microsoft.com/office/officeart/2005/8/layout/matrix1"/>
    <dgm:cxn modelId="{95020ECA-9AE0-48E0-9A77-65286B4FEA23}" type="presOf" srcId="{A03355FF-053F-4A86-9D7B-EB6B686907E6}" destId="{B9C0F407-279B-4C03-8432-45CE07253B6F}" srcOrd="1" destOrd="0" presId="urn:microsoft.com/office/officeart/2005/8/layout/matrix1"/>
    <dgm:cxn modelId="{BFC7DFA8-3B5B-4613-9459-4C737C5440A7}" srcId="{9BD12A99-3B93-4633-BF5A-119FCF1EE174}" destId="{947616F8-7640-493A-BA0F-C3021EE9B4CA}" srcOrd="3" destOrd="0" parTransId="{6561764C-B9A9-4FE6-B496-2979E8C83A54}" sibTransId="{253F8567-59E9-4DCE-83AA-0133BFC05DCA}"/>
    <dgm:cxn modelId="{89DF9C20-F27C-4686-A061-FC47A2402C92}" type="presOf" srcId="{F4604FD9-A7BE-425A-BEB0-9AD501735916}" destId="{A0C3D520-0309-47B5-9EE5-FAC4FF1B4F08}" srcOrd="0" destOrd="0" presId="urn:microsoft.com/office/officeart/2005/8/layout/matrix1"/>
    <dgm:cxn modelId="{D6FBA682-60E1-4DD4-83A6-FF6A52091CD2}" type="presOf" srcId="{F4604FD9-A7BE-425A-BEB0-9AD501735916}" destId="{779810D4-B407-4732-B977-429464811D84}" srcOrd="1" destOrd="0" presId="urn:microsoft.com/office/officeart/2005/8/layout/matrix1"/>
    <dgm:cxn modelId="{1CD5C512-1107-44DB-8F9F-42B6089019BB}" srcId="{9BD12A99-3B93-4633-BF5A-119FCF1EE174}" destId="{F4604FD9-A7BE-425A-BEB0-9AD501735916}" srcOrd="2" destOrd="0" parTransId="{5453BC4F-3ECE-40B4-A9C9-562031999BBC}" sibTransId="{4842689F-9EA5-4D51-9B80-45A037128404}"/>
    <dgm:cxn modelId="{72D345F5-288B-472D-A754-7966CF74FCEC}" srcId="{52D3E98F-A532-4204-A611-15F893282D1B}" destId="{9BD12A99-3B93-4633-BF5A-119FCF1EE174}" srcOrd="0" destOrd="0" parTransId="{7993AD1A-EF4D-49CE-8196-FF0BF0EAD0B7}" sibTransId="{B7FC3FF3-4036-46D6-91BF-08FDCEF6A07C}"/>
    <dgm:cxn modelId="{9EC1E252-2D0F-4290-A5F5-B5115ED07CF0}" type="presOf" srcId="{947616F8-7640-493A-BA0F-C3021EE9B4CA}" destId="{312061AA-A9E4-456A-B4FF-1CEEEE6C4857}" srcOrd="0" destOrd="0" presId="urn:microsoft.com/office/officeart/2005/8/layout/matrix1"/>
    <dgm:cxn modelId="{51D4ABA6-97E5-4FC9-BE99-8AF193ECC17B}" type="presParOf" srcId="{5701C7BE-933F-427B-85E0-B7E76F9B4BE4}" destId="{EBC4EB7B-CD6F-46E3-ACF6-5BC11B4C3BEA}" srcOrd="0" destOrd="0" presId="urn:microsoft.com/office/officeart/2005/8/layout/matrix1"/>
    <dgm:cxn modelId="{9CEB8FF9-20E8-4DA4-AEB7-0FB9FE7E4D75}" type="presParOf" srcId="{EBC4EB7B-CD6F-46E3-ACF6-5BC11B4C3BEA}" destId="{67C91D7E-1C3F-4272-8B68-751C362FECCB}" srcOrd="0" destOrd="0" presId="urn:microsoft.com/office/officeart/2005/8/layout/matrix1"/>
    <dgm:cxn modelId="{D92BBBE5-B589-487C-B745-88E6EF4CDCFA}" type="presParOf" srcId="{EBC4EB7B-CD6F-46E3-ACF6-5BC11B4C3BEA}" destId="{ED8BEA7A-D29D-4485-9D72-2415254AF9FA}" srcOrd="1" destOrd="0" presId="urn:microsoft.com/office/officeart/2005/8/layout/matrix1"/>
    <dgm:cxn modelId="{D2D4C716-BCF5-4EFD-B653-53E9AEC8F246}" type="presParOf" srcId="{EBC4EB7B-CD6F-46E3-ACF6-5BC11B4C3BEA}" destId="{8128AE42-721A-4C36-A231-F0A863DF3563}" srcOrd="2" destOrd="0" presId="urn:microsoft.com/office/officeart/2005/8/layout/matrix1"/>
    <dgm:cxn modelId="{D43A1CBF-C379-4DBF-8114-109AD0817B14}" type="presParOf" srcId="{EBC4EB7B-CD6F-46E3-ACF6-5BC11B4C3BEA}" destId="{B9C0F407-279B-4C03-8432-45CE07253B6F}" srcOrd="3" destOrd="0" presId="urn:microsoft.com/office/officeart/2005/8/layout/matrix1"/>
    <dgm:cxn modelId="{B6ACADDC-B696-4C2D-B0D3-E6CED6B32F07}" type="presParOf" srcId="{EBC4EB7B-CD6F-46E3-ACF6-5BC11B4C3BEA}" destId="{A0C3D520-0309-47B5-9EE5-FAC4FF1B4F08}" srcOrd="4" destOrd="0" presId="urn:microsoft.com/office/officeart/2005/8/layout/matrix1"/>
    <dgm:cxn modelId="{982F4764-C050-4007-8DC2-C64E8BAA6623}" type="presParOf" srcId="{EBC4EB7B-CD6F-46E3-ACF6-5BC11B4C3BEA}" destId="{779810D4-B407-4732-B977-429464811D84}" srcOrd="5" destOrd="0" presId="urn:microsoft.com/office/officeart/2005/8/layout/matrix1"/>
    <dgm:cxn modelId="{AA577E8F-B0B2-450E-B059-15ADF5AAA648}" type="presParOf" srcId="{EBC4EB7B-CD6F-46E3-ACF6-5BC11B4C3BEA}" destId="{312061AA-A9E4-456A-B4FF-1CEEEE6C4857}" srcOrd="6" destOrd="0" presId="urn:microsoft.com/office/officeart/2005/8/layout/matrix1"/>
    <dgm:cxn modelId="{7B586C00-53B0-4C83-AA4E-1079E8CC772A}" type="presParOf" srcId="{EBC4EB7B-CD6F-46E3-ACF6-5BC11B4C3BEA}" destId="{67F5C79A-90D4-4614-A4FF-426B5A0513CE}" srcOrd="7" destOrd="0" presId="urn:microsoft.com/office/officeart/2005/8/layout/matrix1"/>
    <dgm:cxn modelId="{AF4CFF47-FC37-4FFE-BA74-DEAD149970D9}" type="presParOf" srcId="{5701C7BE-933F-427B-85E0-B7E76F9B4BE4}" destId="{D9D8D225-67D6-47A9-91CC-4AF7DF4F973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6A9211-72B5-4744-954A-D400BF60F23A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80BDB09-76A9-4EF2-9F1D-FD5F2D319D7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(муниципальные) услуги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DD8B1-F26F-47EE-A80A-5F1B1547FE6A}" type="parTrans" cxnId="{142C814F-4272-4D21-8899-B00C94855358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54716-3C06-4476-AEAC-B184CC9B9A57}" type="sibTrans" cxnId="{142C814F-4272-4D21-8899-B00C94855358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5753A-F8DB-4313-9A25-F05C40EC413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Проектное управление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E874E-6292-4752-9DD7-665B3ADF1A2B}" type="parTrans" cxnId="{CB75766A-2DB3-4143-BFC1-D283A2985C0B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DEF45-C7F9-41BB-8FF1-7AFA348DC3C5}" type="sibTrans" cxnId="{CB75766A-2DB3-4143-BFC1-D283A2985C0B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C626E-16F4-4526-8B94-9C09F0D9005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Кадровое обеспечение экономического роста региона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C5673-30BA-47E1-B006-447B2A53AD24}" type="parTrans" cxnId="{678B1F84-E1A0-411B-8E77-33670471779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129E4-9DC9-495D-9E0A-430B3F67F5FC}" type="sibTrans" cxnId="{678B1F84-E1A0-411B-8E77-33670471779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FEFC93-C441-4807-A1FE-978B21457783}">
      <dgm:prSet phldrT="[Текст]" phldr="1"/>
      <dgm:spPr/>
      <dgm:t>
        <a:bodyPr/>
        <a:lstStyle/>
        <a:p>
          <a:endParaRPr lang="ru-RU"/>
        </a:p>
      </dgm:t>
    </dgm:pt>
    <dgm:pt modelId="{AD6FCC7B-68BC-488D-BE1E-D60FC63BDA89}" type="parTrans" cxnId="{5DD1D062-82AF-40C3-9C63-FAEAC39B7BCB}">
      <dgm:prSet/>
      <dgm:spPr/>
      <dgm:t>
        <a:bodyPr/>
        <a:lstStyle/>
        <a:p>
          <a:endParaRPr lang="ru-RU"/>
        </a:p>
      </dgm:t>
    </dgm:pt>
    <dgm:pt modelId="{25A40006-9DF2-42D2-8F87-353161A1D1CD}" type="sibTrans" cxnId="{5DD1D062-82AF-40C3-9C63-FAEAC39B7BCB}">
      <dgm:prSet/>
      <dgm:spPr/>
      <dgm:t>
        <a:bodyPr/>
        <a:lstStyle/>
        <a:p>
          <a:endParaRPr lang="ru-RU"/>
        </a:p>
      </dgm:t>
    </dgm:pt>
    <dgm:pt modelId="{544404F5-E22B-47C2-BC9E-B26C0DAB60DE}">
      <dgm:prSet custScaleX="116021" custScaleY="114343" custLinFactNeighborX="33238" custLinFactNeighborY="-21618"/>
      <dgm:spPr/>
      <dgm:t>
        <a:bodyPr/>
        <a:lstStyle/>
        <a:p>
          <a:endParaRPr lang="ru-RU"/>
        </a:p>
      </dgm:t>
    </dgm:pt>
    <dgm:pt modelId="{A5870834-10E9-4F1C-8C1F-FE665DAF44BC}" type="parTrans" cxnId="{626F7006-2594-44C9-9CAD-B6C2A14C2E56}">
      <dgm:prSet/>
      <dgm:spPr/>
      <dgm:t>
        <a:bodyPr/>
        <a:lstStyle/>
        <a:p>
          <a:endParaRPr lang="ru-RU"/>
        </a:p>
      </dgm:t>
    </dgm:pt>
    <dgm:pt modelId="{CB37C7F8-7C60-4EA8-B7BC-2357C949E37B}" type="sibTrans" cxnId="{626F7006-2594-44C9-9CAD-B6C2A14C2E56}">
      <dgm:prSet custAng="9131880" custLinFactNeighborX="57376" custLinFactNeighborY="-73795"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8500A-F61E-4EF0-8489-5C1B451AC208}" type="pres">
      <dgm:prSet presAssocID="{516A9211-72B5-4744-954A-D400BF60F23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91D9F-F827-4D18-9513-43D094101692}" type="pres">
      <dgm:prSet presAssocID="{880BDB09-76A9-4EF2-9F1D-FD5F2D319D75}" presName="gear1" presStyleLbl="node1" presStyleIdx="0" presStyleCnt="3" custAng="21084720" custScaleX="125500" custScaleY="115874" custLinFactNeighborX="33238" custLinFactNeighborY="-216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4CA0C-7F41-4CEB-AD47-3D237C122FD2}" type="pres">
      <dgm:prSet presAssocID="{880BDB09-76A9-4EF2-9F1D-FD5F2D319D75}" presName="gear1srcNode" presStyleLbl="node1" presStyleIdx="0" presStyleCnt="3"/>
      <dgm:spPr/>
      <dgm:t>
        <a:bodyPr/>
        <a:lstStyle/>
        <a:p>
          <a:endParaRPr lang="ru-RU"/>
        </a:p>
      </dgm:t>
    </dgm:pt>
    <dgm:pt modelId="{59C7DDED-DF5B-48F8-BFBF-7002FB6D54CE}" type="pres">
      <dgm:prSet presAssocID="{880BDB09-76A9-4EF2-9F1D-FD5F2D319D75}" presName="gear1dstNode" presStyleLbl="node1" presStyleIdx="0" presStyleCnt="3"/>
      <dgm:spPr/>
      <dgm:t>
        <a:bodyPr/>
        <a:lstStyle/>
        <a:p>
          <a:endParaRPr lang="ru-RU"/>
        </a:p>
      </dgm:t>
    </dgm:pt>
    <dgm:pt modelId="{26EACE3C-ECDE-4ED9-B139-99FFB82654C1}" type="pres">
      <dgm:prSet presAssocID="{9835753A-F8DB-4313-9A25-F05C40EC4130}" presName="gear2" presStyleLbl="node1" presStyleIdx="1" presStyleCnt="3" custAng="21284709" custScaleX="162572" custScaleY="152879" custLinFactX="-12783" custLinFactNeighborX="-100000" custLinFactNeighborY="-98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F3DC4-DFA1-4902-A7EE-C6270809552E}" type="pres">
      <dgm:prSet presAssocID="{9835753A-F8DB-4313-9A25-F05C40EC4130}" presName="gear2srcNode" presStyleLbl="node1" presStyleIdx="1" presStyleCnt="3"/>
      <dgm:spPr/>
      <dgm:t>
        <a:bodyPr/>
        <a:lstStyle/>
        <a:p>
          <a:endParaRPr lang="ru-RU"/>
        </a:p>
      </dgm:t>
    </dgm:pt>
    <dgm:pt modelId="{4A96C11E-CA77-4332-A2C6-EBDAA08397CA}" type="pres">
      <dgm:prSet presAssocID="{9835753A-F8DB-4313-9A25-F05C40EC4130}" presName="gear2dstNode" presStyleLbl="node1" presStyleIdx="1" presStyleCnt="3"/>
      <dgm:spPr/>
      <dgm:t>
        <a:bodyPr/>
        <a:lstStyle/>
        <a:p>
          <a:endParaRPr lang="ru-RU"/>
        </a:p>
      </dgm:t>
    </dgm:pt>
    <dgm:pt modelId="{D00B1CB0-7375-41FE-AB34-F22408264B3D}" type="pres">
      <dgm:prSet presAssocID="{D17C626E-16F4-4526-8B94-9C09F0D9005B}" presName="gear3" presStyleLbl="node1" presStyleIdx="2" presStyleCnt="3" custAng="36102" custScaleX="181180" custScaleY="175140" custLinFactNeighborX="-27795" custLinFactNeighborY="1257"/>
      <dgm:spPr/>
      <dgm:t>
        <a:bodyPr/>
        <a:lstStyle/>
        <a:p>
          <a:endParaRPr lang="ru-RU"/>
        </a:p>
      </dgm:t>
    </dgm:pt>
    <dgm:pt modelId="{CDDAB4BD-22CB-4DC1-94E4-38F1D34F43F7}" type="pres">
      <dgm:prSet presAssocID="{D17C626E-16F4-4526-8B94-9C09F0D9005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FDA46-C07C-4F39-A373-BBA79C885E06}" type="pres">
      <dgm:prSet presAssocID="{D17C626E-16F4-4526-8B94-9C09F0D9005B}" presName="gear3srcNode" presStyleLbl="node1" presStyleIdx="2" presStyleCnt="3"/>
      <dgm:spPr/>
      <dgm:t>
        <a:bodyPr/>
        <a:lstStyle/>
        <a:p>
          <a:endParaRPr lang="ru-RU"/>
        </a:p>
      </dgm:t>
    </dgm:pt>
    <dgm:pt modelId="{D63829D6-71B5-4DF8-BDE4-B23A1237E09D}" type="pres">
      <dgm:prSet presAssocID="{D17C626E-16F4-4526-8B94-9C09F0D9005B}" presName="gear3dstNode" presStyleLbl="node1" presStyleIdx="2" presStyleCnt="3"/>
      <dgm:spPr/>
      <dgm:t>
        <a:bodyPr/>
        <a:lstStyle/>
        <a:p>
          <a:endParaRPr lang="ru-RU"/>
        </a:p>
      </dgm:t>
    </dgm:pt>
    <dgm:pt modelId="{1D15DC12-1D57-4E07-8BAD-1E639502B4D1}" type="pres">
      <dgm:prSet presAssocID="{FC854716-3C06-4476-AEAC-B184CC9B9A57}" presName="connector1" presStyleLbl="sibTrans2D1" presStyleIdx="0" presStyleCnt="3" custAng="2833832" custFlipVert="1" custScaleY="97254" custLinFactNeighborX="34940" custLinFactNeighborY="-19128"/>
      <dgm:spPr/>
      <dgm:t>
        <a:bodyPr/>
        <a:lstStyle/>
        <a:p>
          <a:endParaRPr lang="ru-RU"/>
        </a:p>
      </dgm:t>
    </dgm:pt>
    <dgm:pt modelId="{AE338428-CA55-4ABA-B56C-73B3AA85C584}" type="pres">
      <dgm:prSet presAssocID="{022DEF45-C7F9-41BB-8FF1-7AFA348DC3C5}" presName="connector2" presStyleLbl="sibTrans2D1" presStyleIdx="1" presStyleCnt="3" custLinFactX="-6910" custLinFactNeighborX="-100000" custLinFactNeighborY="-9028"/>
      <dgm:spPr/>
      <dgm:t>
        <a:bodyPr/>
        <a:lstStyle/>
        <a:p>
          <a:endParaRPr lang="ru-RU"/>
        </a:p>
      </dgm:t>
    </dgm:pt>
    <dgm:pt modelId="{E578ED6D-EA33-4DB8-BC00-7E76DD058261}" type="pres">
      <dgm:prSet presAssocID="{998129E4-9DC9-495D-9E0A-430B3F67F5FC}" presName="connector3" presStyleLbl="sibTrans2D1" presStyleIdx="2" presStyleCnt="3" custAng="1200879" custLinFactNeighborX="-48944" custLinFactNeighborY="-4342"/>
      <dgm:spPr/>
      <dgm:t>
        <a:bodyPr/>
        <a:lstStyle/>
        <a:p>
          <a:endParaRPr lang="ru-RU"/>
        </a:p>
      </dgm:t>
    </dgm:pt>
  </dgm:ptLst>
  <dgm:cxnLst>
    <dgm:cxn modelId="{626F7006-2594-44C9-9CAD-B6C2A14C2E56}" srcId="{516A9211-72B5-4744-954A-D400BF60F23A}" destId="{544404F5-E22B-47C2-BC9E-B26C0DAB60DE}" srcOrd="4" destOrd="0" parTransId="{A5870834-10E9-4F1C-8C1F-FE665DAF44BC}" sibTransId="{CB37C7F8-7C60-4EA8-B7BC-2357C949E37B}"/>
    <dgm:cxn modelId="{5D821969-901A-4B9F-8BF6-2ED95DF0181E}" type="presOf" srcId="{9835753A-F8DB-4313-9A25-F05C40EC4130}" destId="{4A96C11E-CA77-4332-A2C6-EBDAA08397CA}" srcOrd="2" destOrd="0" presId="urn:microsoft.com/office/officeart/2005/8/layout/gear1"/>
    <dgm:cxn modelId="{CB75766A-2DB3-4143-BFC1-D283A2985C0B}" srcId="{516A9211-72B5-4744-954A-D400BF60F23A}" destId="{9835753A-F8DB-4313-9A25-F05C40EC4130}" srcOrd="1" destOrd="0" parTransId="{02FE874E-6292-4752-9DD7-665B3ADF1A2B}" sibTransId="{022DEF45-C7F9-41BB-8FF1-7AFA348DC3C5}"/>
    <dgm:cxn modelId="{25B3C20F-9A20-45F8-8FF1-263F3F153542}" type="presOf" srcId="{FC854716-3C06-4476-AEAC-B184CC9B9A57}" destId="{1D15DC12-1D57-4E07-8BAD-1E639502B4D1}" srcOrd="0" destOrd="0" presId="urn:microsoft.com/office/officeart/2005/8/layout/gear1"/>
    <dgm:cxn modelId="{5F771D2D-E418-42B2-828B-EFD090FA3686}" type="presOf" srcId="{D17C626E-16F4-4526-8B94-9C09F0D9005B}" destId="{D00B1CB0-7375-41FE-AB34-F22408264B3D}" srcOrd="0" destOrd="0" presId="urn:microsoft.com/office/officeart/2005/8/layout/gear1"/>
    <dgm:cxn modelId="{142C814F-4272-4D21-8899-B00C94855358}" srcId="{516A9211-72B5-4744-954A-D400BF60F23A}" destId="{880BDB09-76A9-4EF2-9F1D-FD5F2D319D75}" srcOrd="0" destOrd="0" parTransId="{051DD8B1-F26F-47EE-A80A-5F1B1547FE6A}" sibTransId="{FC854716-3C06-4476-AEAC-B184CC9B9A57}"/>
    <dgm:cxn modelId="{F72C7543-AF9D-40BE-A3DC-D9451B29BA6C}" type="presOf" srcId="{022DEF45-C7F9-41BB-8FF1-7AFA348DC3C5}" destId="{AE338428-CA55-4ABA-B56C-73B3AA85C584}" srcOrd="0" destOrd="0" presId="urn:microsoft.com/office/officeart/2005/8/layout/gear1"/>
    <dgm:cxn modelId="{5B1591AB-3AF0-46D5-B0B5-80FDED6D6BC8}" type="presOf" srcId="{880BDB09-76A9-4EF2-9F1D-FD5F2D319D75}" destId="{DD191D9F-F827-4D18-9513-43D094101692}" srcOrd="0" destOrd="0" presId="urn:microsoft.com/office/officeart/2005/8/layout/gear1"/>
    <dgm:cxn modelId="{4C5075BF-4EF2-43E5-BA76-5DB967E3402F}" type="presOf" srcId="{880BDB09-76A9-4EF2-9F1D-FD5F2D319D75}" destId="{59C7DDED-DF5B-48F8-BFBF-7002FB6D54CE}" srcOrd="2" destOrd="0" presId="urn:microsoft.com/office/officeart/2005/8/layout/gear1"/>
    <dgm:cxn modelId="{7934E8A4-9DF0-4EA5-B08B-97FC74508760}" type="presOf" srcId="{516A9211-72B5-4744-954A-D400BF60F23A}" destId="{F898500A-F61E-4EF0-8489-5C1B451AC208}" srcOrd="0" destOrd="0" presId="urn:microsoft.com/office/officeart/2005/8/layout/gear1"/>
    <dgm:cxn modelId="{678B1F84-E1A0-411B-8E77-336704717795}" srcId="{516A9211-72B5-4744-954A-D400BF60F23A}" destId="{D17C626E-16F4-4526-8B94-9C09F0D9005B}" srcOrd="2" destOrd="0" parTransId="{F66C5673-30BA-47E1-B006-447B2A53AD24}" sibTransId="{998129E4-9DC9-495D-9E0A-430B3F67F5FC}"/>
    <dgm:cxn modelId="{5E2DAC1F-A3C4-4D1B-A08B-6C8F6521FD56}" type="presOf" srcId="{D17C626E-16F4-4526-8B94-9C09F0D9005B}" destId="{CDDAB4BD-22CB-4DC1-94E4-38F1D34F43F7}" srcOrd="1" destOrd="0" presId="urn:microsoft.com/office/officeart/2005/8/layout/gear1"/>
    <dgm:cxn modelId="{F802464F-6A85-4ADB-9C4E-81F0DFE70E9A}" type="presOf" srcId="{9835753A-F8DB-4313-9A25-F05C40EC4130}" destId="{26EACE3C-ECDE-4ED9-B139-99FFB82654C1}" srcOrd="0" destOrd="0" presId="urn:microsoft.com/office/officeart/2005/8/layout/gear1"/>
    <dgm:cxn modelId="{6F69CB03-5C6E-4273-8227-CC1C7D1ADC89}" type="presOf" srcId="{D17C626E-16F4-4526-8B94-9C09F0D9005B}" destId="{D63829D6-71B5-4DF8-BDE4-B23A1237E09D}" srcOrd="3" destOrd="0" presId="urn:microsoft.com/office/officeart/2005/8/layout/gear1"/>
    <dgm:cxn modelId="{5DD1D062-82AF-40C3-9C63-FAEAC39B7BCB}" srcId="{516A9211-72B5-4744-954A-D400BF60F23A}" destId="{F0FEFC93-C441-4807-A1FE-978B21457783}" srcOrd="3" destOrd="0" parTransId="{AD6FCC7B-68BC-488D-BE1E-D60FC63BDA89}" sibTransId="{25A40006-9DF2-42D2-8F87-353161A1D1CD}"/>
    <dgm:cxn modelId="{6ABE2D29-D88F-406F-8D4A-EBF4BB9D7453}" type="presOf" srcId="{D17C626E-16F4-4526-8B94-9C09F0D9005B}" destId="{862FDA46-C07C-4F39-A373-BBA79C885E06}" srcOrd="2" destOrd="0" presId="urn:microsoft.com/office/officeart/2005/8/layout/gear1"/>
    <dgm:cxn modelId="{FDCB0663-1FF6-4A53-BE8E-92EE5D4CDAA5}" type="presOf" srcId="{9835753A-F8DB-4313-9A25-F05C40EC4130}" destId="{416F3DC4-DFA1-4902-A7EE-C6270809552E}" srcOrd="1" destOrd="0" presId="urn:microsoft.com/office/officeart/2005/8/layout/gear1"/>
    <dgm:cxn modelId="{704D2BC5-0F12-447F-81BD-3B7692F54029}" type="presOf" srcId="{880BDB09-76A9-4EF2-9F1D-FD5F2D319D75}" destId="{8924CA0C-7F41-4CEB-AD47-3D237C122FD2}" srcOrd="1" destOrd="0" presId="urn:microsoft.com/office/officeart/2005/8/layout/gear1"/>
    <dgm:cxn modelId="{85D75013-7856-4941-BCEF-562EC90C9B40}" type="presOf" srcId="{998129E4-9DC9-495D-9E0A-430B3F67F5FC}" destId="{E578ED6D-EA33-4DB8-BC00-7E76DD058261}" srcOrd="0" destOrd="0" presId="urn:microsoft.com/office/officeart/2005/8/layout/gear1"/>
    <dgm:cxn modelId="{1FD0FCBB-44B7-4B94-B14B-BB8D326A222D}" type="presParOf" srcId="{F898500A-F61E-4EF0-8489-5C1B451AC208}" destId="{DD191D9F-F827-4D18-9513-43D094101692}" srcOrd="0" destOrd="0" presId="urn:microsoft.com/office/officeart/2005/8/layout/gear1"/>
    <dgm:cxn modelId="{33853DFD-D112-46E6-9FA0-60486C7E4499}" type="presParOf" srcId="{F898500A-F61E-4EF0-8489-5C1B451AC208}" destId="{8924CA0C-7F41-4CEB-AD47-3D237C122FD2}" srcOrd="1" destOrd="0" presId="urn:microsoft.com/office/officeart/2005/8/layout/gear1"/>
    <dgm:cxn modelId="{C2D58A53-BB91-4210-AFC5-6FFB7493BFBB}" type="presParOf" srcId="{F898500A-F61E-4EF0-8489-5C1B451AC208}" destId="{59C7DDED-DF5B-48F8-BFBF-7002FB6D54CE}" srcOrd="2" destOrd="0" presId="urn:microsoft.com/office/officeart/2005/8/layout/gear1"/>
    <dgm:cxn modelId="{416EC902-30D3-4124-8E03-392FAD005BFF}" type="presParOf" srcId="{F898500A-F61E-4EF0-8489-5C1B451AC208}" destId="{26EACE3C-ECDE-4ED9-B139-99FFB82654C1}" srcOrd="3" destOrd="0" presId="urn:microsoft.com/office/officeart/2005/8/layout/gear1"/>
    <dgm:cxn modelId="{ED7697B4-CF0C-42E7-8A69-F7FD7C3ED0EB}" type="presParOf" srcId="{F898500A-F61E-4EF0-8489-5C1B451AC208}" destId="{416F3DC4-DFA1-4902-A7EE-C6270809552E}" srcOrd="4" destOrd="0" presId="urn:microsoft.com/office/officeart/2005/8/layout/gear1"/>
    <dgm:cxn modelId="{A954F225-CCEC-44E5-9C0D-5C38368418D9}" type="presParOf" srcId="{F898500A-F61E-4EF0-8489-5C1B451AC208}" destId="{4A96C11E-CA77-4332-A2C6-EBDAA08397CA}" srcOrd="5" destOrd="0" presId="urn:microsoft.com/office/officeart/2005/8/layout/gear1"/>
    <dgm:cxn modelId="{297B9845-551B-4D0E-9F80-0C06D1AA6A50}" type="presParOf" srcId="{F898500A-F61E-4EF0-8489-5C1B451AC208}" destId="{D00B1CB0-7375-41FE-AB34-F22408264B3D}" srcOrd="6" destOrd="0" presId="urn:microsoft.com/office/officeart/2005/8/layout/gear1"/>
    <dgm:cxn modelId="{856881AF-71BF-4DD4-8016-696B191730FD}" type="presParOf" srcId="{F898500A-F61E-4EF0-8489-5C1B451AC208}" destId="{CDDAB4BD-22CB-4DC1-94E4-38F1D34F43F7}" srcOrd="7" destOrd="0" presId="urn:microsoft.com/office/officeart/2005/8/layout/gear1"/>
    <dgm:cxn modelId="{02ACDFA8-CF70-4D4C-82B6-A4CD78268A44}" type="presParOf" srcId="{F898500A-F61E-4EF0-8489-5C1B451AC208}" destId="{862FDA46-C07C-4F39-A373-BBA79C885E06}" srcOrd="8" destOrd="0" presId="urn:microsoft.com/office/officeart/2005/8/layout/gear1"/>
    <dgm:cxn modelId="{27BE33DC-837C-4280-98D2-08A5DD56D423}" type="presParOf" srcId="{F898500A-F61E-4EF0-8489-5C1B451AC208}" destId="{D63829D6-71B5-4DF8-BDE4-B23A1237E09D}" srcOrd="9" destOrd="0" presId="urn:microsoft.com/office/officeart/2005/8/layout/gear1"/>
    <dgm:cxn modelId="{80072AF2-7E31-406E-8ED0-F928394D0005}" type="presParOf" srcId="{F898500A-F61E-4EF0-8489-5C1B451AC208}" destId="{1D15DC12-1D57-4E07-8BAD-1E639502B4D1}" srcOrd="10" destOrd="0" presId="urn:microsoft.com/office/officeart/2005/8/layout/gear1"/>
    <dgm:cxn modelId="{0EEACF73-D870-4446-829B-D057B09E8688}" type="presParOf" srcId="{F898500A-F61E-4EF0-8489-5C1B451AC208}" destId="{AE338428-CA55-4ABA-B56C-73B3AA85C584}" srcOrd="11" destOrd="0" presId="urn:microsoft.com/office/officeart/2005/8/layout/gear1"/>
    <dgm:cxn modelId="{7E721539-8356-4612-9050-07B554124EA9}" type="presParOf" srcId="{F898500A-F61E-4EF0-8489-5C1B451AC208}" destId="{E578ED6D-EA33-4DB8-BC00-7E76DD05826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72E30-C9F1-4022-AF54-FD6B490478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101C6B-F699-405A-95D9-F0036199887B}">
      <dgm:prSet phldrT="[Текст]"/>
      <dgm:spPr/>
      <dgm:t>
        <a:bodyPr/>
        <a:lstStyle/>
        <a:p>
          <a:pPr algn="l"/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и развитие системы управления проектной деятельностью</a:t>
          </a:r>
          <a:endParaRPr lang="ru-RU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417491-716D-4887-85D4-A706820E36C1}" type="parTrans" cxnId="{6F1D67E4-D724-4A3C-BFA5-610CB0C516E6}">
      <dgm:prSet/>
      <dgm:spPr/>
      <dgm:t>
        <a:bodyPr/>
        <a:lstStyle/>
        <a:p>
          <a:endParaRPr lang="ru-RU"/>
        </a:p>
      </dgm:t>
    </dgm:pt>
    <dgm:pt modelId="{5CED8423-7E88-4118-B75D-BF0EA944239B}" type="sibTrans" cxnId="{6F1D67E4-D724-4A3C-BFA5-610CB0C516E6}">
      <dgm:prSet/>
      <dgm:spPr/>
      <dgm:t>
        <a:bodyPr/>
        <a:lstStyle/>
        <a:p>
          <a:endParaRPr lang="ru-RU"/>
        </a:p>
      </dgm:t>
    </dgm:pt>
    <dgm:pt modelId="{84E79EA9-F08D-4FB9-A5D5-65AE82AF4D0B}">
      <dgm:prSet phldrT="[Текст]" custT="1"/>
      <dgm:spPr/>
      <dgm:t>
        <a:bodyPr/>
        <a:lstStyle/>
        <a:p>
          <a:r>
            <a:rPr lang="ru-RU" sz="1800" b="1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целей</a:t>
          </a:r>
          <a:r>
            <a:rPr lang="ru-RU" sz="1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реализуемых проектов целям и </a:t>
          </a:r>
          <a:r>
            <a:rPr lang="ru-RU" sz="1800" b="1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направлениям стратегического развития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29B52-6B7D-475A-88C7-4151510C5124}" type="parTrans" cxnId="{C284BEAF-CEE7-4681-B011-CC124517FB8B}">
      <dgm:prSet/>
      <dgm:spPr/>
      <dgm:t>
        <a:bodyPr/>
        <a:lstStyle/>
        <a:p>
          <a:endParaRPr lang="ru-RU"/>
        </a:p>
      </dgm:t>
    </dgm:pt>
    <dgm:pt modelId="{91378516-1155-4FEA-B4EE-3773C072AE25}" type="sibTrans" cxnId="{C284BEAF-CEE7-4681-B011-CC124517FB8B}">
      <dgm:prSet/>
      <dgm:spPr/>
      <dgm:t>
        <a:bodyPr/>
        <a:lstStyle/>
        <a:p>
          <a:endParaRPr lang="ru-RU"/>
        </a:p>
      </dgm:t>
    </dgm:pt>
    <dgm:pt modelId="{5EB91AA5-69E2-4615-9D42-1CAB2F8FCC2F}">
      <dgm:prSet phldrT="[Текст]" custT="1"/>
      <dgm:spPr/>
      <dgm:t>
        <a:bodyPr/>
        <a:lstStyle/>
        <a:p>
          <a:r>
            <a:rPr lang="ru-RU" sz="1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условий для </a:t>
          </a:r>
          <a:r>
            <a:rPr lang="ru-RU" sz="1800" b="1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достижения утвержденных целей </a:t>
          </a:r>
          <a:r>
            <a:rPr lang="ru-RU" sz="1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проектов </a:t>
          </a:r>
          <a:r>
            <a:rPr lang="ru-RU" sz="1800" b="1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установленные сроки</a:t>
          </a:r>
          <a:r>
            <a:rPr lang="ru-RU" sz="1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 требуемым качеством и существующими ресурсными ограничениями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4BCDC-4B34-4E91-B27D-F494263CD2DB}" type="parTrans" cxnId="{0C2DE344-61EC-4A14-A9B6-A4BBE0DE29AA}">
      <dgm:prSet/>
      <dgm:spPr/>
      <dgm:t>
        <a:bodyPr/>
        <a:lstStyle/>
        <a:p>
          <a:endParaRPr lang="ru-RU"/>
        </a:p>
      </dgm:t>
    </dgm:pt>
    <dgm:pt modelId="{B12753D3-4BD1-46C5-9F98-57074AA66A13}" type="sibTrans" cxnId="{0C2DE344-61EC-4A14-A9B6-A4BBE0DE29AA}">
      <dgm:prSet/>
      <dgm:spPr/>
      <dgm:t>
        <a:bodyPr/>
        <a:lstStyle/>
        <a:p>
          <a:endParaRPr lang="ru-RU"/>
        </a:p>
      </dgm:t>
    </dgm:pt>
    <dgm:pt modelId="{C402C578-7FCA-4F03-8C38-224948E64FCC}">
      <dgm:prSet phldrT="[Текст]" custT="1"/>
      <dgm:spPr/>
      <dgm:t>
        <a:bodyPr/>
        <a:lstStyle/>
        <a:p>
          <a:r>
            <a:rPr lang="ru-RU" sz="1800" b="1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Прозрачность, обоснованность и своевременность</a:t>
          </a:r>
          <a:r>
            <a:rPr lang="ru-RU" sz="1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принимаемых решений на всех уровнях управления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0FC22-29BC-4F0B-9F6E-F5BA2137DA4C}" type="parTrans" cxnId="{27991018-F0BD-4586-916D-575FD065FF00}">
      <dgm:prSet/>
      <dgm:spPr/>
      <dgm:t>
        <a:bodyPr/>
        <a:lstStyle/>
        <a:p>
          <a:endParaRPr lang="ru-RU"/>
        </a:p>
      </dgm:t>
    </dgm:pt>
    <dgm:pt modelId="{D25F208A-AFE2-4FCC-9998-EC5BABC5679B}" type="sibTrans" cxnId="{27991018-F0BD-4586-916D-575FD065FF00}">
      <dgm:prSet/>
      <dgm:spPr/>
      <dgm:t>
        <a:bodyPr/>
        <a:lstStyle/>
        <a:p>
          <a:endParaRPr lang="ru-RU"/>
        </a:p>
      </dgm:t>
    </dgm:pt>
    <dgm:pt modelId="{C1B0EB34-2C4E-452E-A0DE-A2466C6DDA32}">
      <dgm:prSet phldrT="[Текст]" custT="1"/>
      <dgm:spPr/>
      <dgm:t>
        <a:bodyPr/>
        <a:lstStyle/>
        <a:p>
          <a:r>
            <a:rPr lang="ru-RU" sz="1800" b="0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1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боснование и эффективное использование ресурсов, в том числе инвестиционных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A2826-16E0-48FC-B734-72C50BA14523}" type="parTrans" cxnId="{27BB7734-7A5A-45BE-8D81-ECFAA464286F}">
      <dgm:prSet/>
      <dgm:spPr/>
      <dgm:t>
        <a:bodyPr/>
        <a:lstStyle/>
        <a:p>
          <a:endParaRPr lang="ru-RU"/>
        </a:p>
      </dgm:t>
    </dgm:pt>
    <dgm:pt modelId="{A5989452-827F-4CE0-806E-01AD1E2D7CF6}" type="sibTrans" cxnId="{27BB7734-7A5A-45BE-8D81-ECFAA464286F}">
      <dgm:prSet/>
      <dgm:spPr/>
      <dgm:t>
        <a:bodyPr/>
        <a:lstStyle/>
        <a:p>
          <a:endParaRPr lang="ru-RU"/>
        </a:p>
      </dgm:t>
    </dgm:pt>
    <dgm:pt modelId="{515D1997-EDB5-490D-8E76-9ACDFC00EE63}">
      <dgm:prSet phldrT="[Текст]" custT="1"/>
      <dgm:spPr/>
      <dgm:t>
        <a:bodyPr/>
        <a:lstStyle/>
        <a:p>
          <a:r>
            <a:rPr lang="ru-RU" sz="1800" b="1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Эффективная координация деятельности </a:t>
          </a:r>
          <a:r>
            <a:rPr lang="ru-RU" sz="1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органов власти, участников проектов с учетом приоритетов текущих задач подразделений и задач проектной деятельности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E4A891-2AA2-4B01-86B1-B009E82D0C46}" type="parTrans" cxnId="{1C980DF3-90BA-4ECB-9D98-BD3617C0E412}">
      <dgm:prSet/>
      <dgm:spPr/>
      <dgm:t>
        <a:bodyPr/>
        <a:lstStyle/>
        <a:p>
          <a:endParaRPr lang="ru-RU"/>
        </a:p>
      </dgm:t>
    </dgm:pt>
    <dgm:pt modelId="{DD3D626C-48BA-4C02-B391-046B6124DFAD}" type="sibTrans" cxnId="{1C980DF3-90BA-4ECB-9D98-BD3617C0E412}">
      <dgm:prSet/>
      <dgm:spPr/>
      <dgm:t>
        <a:bodyPr/>
        <a:lstStyle/>
        <a:p>
          <a:endParaRPr lang="ru-RU"/>
        </a:p>
      </dgm:t>
    </dgm:pt>
    <dgm:pt modelId="{8F1CF222-6C71-4C5B-BFBF-186BDF063ADF}" type="pres">
      <dgm:prSet presAssocID="{99872E30-C9F1-4022-AF54-FD6B490478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42E7B2D-F7A6-450A-97FA-C881268190C4}" type="pres">
      <dgm:prSet presAssocID="{60101C6B-F699-405A-95D9-F0036199887B}" presName="thickLine" presStyleLbl="alignNode1" presStyleIdx="0" presStyleCnt="1"/>
      <dgm:spPr/>
    </dgm:pt>
    <dgm:pt modelId="{DB4B0B4A-3CAF-4D07-818C-6C9161ACED76}" type="pres">
      <dgm:prSet presAssocID="{60101C6B-F699-405A-95D9-F0036199887B}" presName="horz1" presStyleCnt="0"/>
      <dgm:spPr/>
    </dgm:pt>
    <dgm:pt modelId="{233F5959-6CE5-41FC-9B5A-C0FA6AA2E075}" type="pres">
      <dgm:prSet presAssocID="{60101C6B-F699-405A-95D9-F0036199887B}" presName="tx1" presStyleLbl="revTx" presStyleIdx="0" presStyleCnt="6"/>
      <dgm:spPr/>
      <dgm:t>
        <a:bodyPr/>
        <a:lstStyle/>
        <a:p>
          <a:endParaRPr lang="ru-RU"/>
        </a:p>
      </dgm:t>
    </dgm:pt>
    <dgm:pt modelId="{8E50B28B-33C5-4FD4-AF05-6F7C29A5215D}" type="pres">
      <dgm:prSet presAssocID="{60101C6B-F699-405A-95D9-F0036199887B}" presName="vert1" presStyleCnt="0"/>
      <dgm:spPr/>
    </dgm:pt>
    <dgm:pt modelId="{B8DBB382-D463-4FBE-A3C5-4BBCC5B2B246}" type="pres">
      <dgm:prSet presAssocID="{84E79EA9-F08D-4FB9-A5D5-65AE82AF4D0B}" presName="vertSpace2a" presStyleCnt="0"/>
      <dgm:spPr/>
    </dgm:pt>
    <dgm:pt modelId="{484EC0DA-1192-49DF-8322-4A0A3F8D87EE}" type="pres">
      <dgm:prSet presAssocID="{84E79EA9-F08D-4FB9-A5D5-65AE82AF4D0B}" presName="horz2" presStyleCnt="0"/>
      <dgm:spPr/>
    </dgm:pt>
    <dgm:pt modelId="{445F0AEA-B590-4ADF-A935-B3CFF6990A9F}" type="pres">
      <dgm:prSet presAssocID="{84E79EA9-F08D-4FB9-A5D5-65AE82AF4D0B}" presName="horzSpace2" presStyleCnt="0"/>
      <dgm:spPr/>
    </dgm:pt>
    <dgm:pt modelId="{AFB20B4B-1052-4310-9F0F-B617E2476444}" type="pres">
      <dgm:prSet presAssocID="{84E79EA9-F08D-4FB9-A5D5-65AE82AF4D0B}" presName="tx2" presStyleLbl="revTx" presStyleIdx="1" presStyleCnt="6"/>
      <dgm:spPr/>
      <dgm:t>
        <a:bodyPr/>
        <a:lstStyle/>
        <a:p>
          <a:endParaRPr lang="ru-RU"/>
        </a:p>
      </dgm:t>
    </dgm:pt>
    <dgm:pt modelId="{0CB484B2-3F6E-4998-8342-72F5E746BAB2}" type="pres">
      <dgm:prSet presAssocID="{84E79EA9-F08D-4FB9-A5D5-65AE82AF4D0B}" presName="vert2" presStyleCnt="0"/>
      <dgm:spPr/>
    </dgm:pt>
    <dgm:pt modelId="{8592062B-3961-46F4-AE30-416087E67250}" type="pres">
      <dgm:prSet presAssocID="{84E79EA9-F08D-4FB9-A5D5-65AE82AF4D0B}" presName="thinLine2b" presStyleLbl="callout" presStyleIdx="0" presStyleCnt="5" custLinFactY="-100000" custLinFactNeighborY="-157963"/>
      <dgm:spPr/>
    </dgm:pt>
    <dgm:pt modelId="{6D1DE172-4D8A-4222-BC95-B2868F17A261}" type="pres">
      <dgm:prSet presAssocID="{84E79EA9-F08D-4FB9-A5D5-65AE82AF4D0B}" presName="vertSpace2b" presStyleCnt="0"/>
      <dgm:spPr/>
    </dgm:pt>
    <dgm:pt modelId="{BB64B90C-6B5E-4D48-B5E6-6E4422E0A017}" type="pres">
      <dgm:prSet presAssocID="{5EB91AA5-69E2-4615-9D42-1CAB2F8FCC2F}" presName="horz2" presStyleCnt="0"/>
      <dgm:spPr/>
    </dgm:pt>
    <dgm:pt modelId="{9654FB54-D107-4717-8537-D115BD8FC28A}" type="pres">
      <dgm:prSet presAssocID="{5EB91AA5-69E2-4615-9D42-1CAB2F8FCC2F}" presName="horzSpace2" presStyleCnt="0"/>
      <dgm:spPr/>
    </dgm:pt>
    <dgm:pt modelId="{F2C059F4-EA49-402C-95D0-49371842A638}" type="pres">
      <dgm:prSet presAssocID="{5EB91AA5-69E2-4615-9D42-1CAB2F8FCC2F}" presName="tx2" presStyleLbl="revTx" presStyleIdx="2" presStyleCnt="6" custLinFactNeighborX="-106" custLinFactNeighborY="-21082"/>
      <dgm:spPr/>
      <dgm:t>
        <a:bodyPr/>
        <a:lstStyle/>
        <a:p>
          <a:endParaRPr lang="ru-RU"/>
        </a:p>
      </dgm:t>
    </dgm:pt>
    <dgm:pt modelId="{F7D7F5A7-B281-41ED-973E-D9700F75E2D3}" type="pres">
      <dgm:prSet presAssocID="{5EB91AA5-69E2-4615-9D42-1CAB2F8FCC2F}" presName="vert2" presStyleCnt="0"/>
      <dgm:spPr/>
    </dgm:pt>
    <dgm:pt modelId="{611943E4-4EB0-4315-B128-E5B3346B83E8}" type="pres">
      <dgm:prSet presAssocID="{5EB91AA5-69E2-4615-9D42-1CAB2F8FCC2F}" presName="thinLine2b" presStyleLbl="callout" presStyleIdx="1" presStyleCnt="5" custLinFactY="-166109" custLinFactNeighborX="312" custLinFactNeighborY="-200000"/>
      <dgm:spPr/>
    </dgm:pt>
    <dgm:pt modelId="{F2430020-A672-42BE-9EFF-717CEC8CBFAF}" type="pres">
      <dgm:prSet presAssocID="{5EB91AA5-69E2-4615-9D42-1CAB2F8FCC2F}" presName="vertSpace2b" presStyleCnt="0"/>
      <dgm:spPr/>
    </dgm:pt>
    <dgm:pt modelId="{86E2698E-839F-42E1-AF22-06970AF4E2DB}" type="pres">
      <dgm:prSet presAssocID="{C402C578-7FCA-4F03-8C38-224948E64FCC}" presName="horz2" presStyleCnt="0"/>
      <dgm:spPr/>
    </dgm:pt>
    <dgm:pt modelId="{CACF17DB-3DD5-4173-B426-86E96CB7F5A4}" type="pres">
      <dgm:prSet presAssocID="{C402C578-7FCA-4F03-8C38-224948E64FCC}" presName="horzSpace2" presStyleCnt="0"/>
      <dgm:spPr/>
    </dgm:pt>
    <dgm:pt modelId="{5B456A80-2670-4B20-8475-44CB10550395}" type="pres">
      <dgm:prSet presAssocID="{C402C578-7FCA-4F03-8C38-224948E64FCC}" presName="tx2" presStyleLbl="revTx" presStyleIdx="3" presStyleCnt="6" custScaleY="80687" custLinFactNeighborY="-8250"/>
      <dgm:spPr/>
      <dgm:t>
        <a:bodyPr/>
        <a:lstStyle/>
        <a:p>
          <a:endParaRPr lang="ru-RU"/>
        </a:p>
      </dgm:t>
    </dgm:pt>
    <dgm:pt modelId="{5A4DF597-519E-4B61-8C61-127B38F4592D}" type="pres">
      <dgm:prSet presAssocID="{C402C578-7FCA-4F03-8C38-224948E64FCC}" presName="vert2" presStyleCnt="0"/>
      <dgm:spPr/>
    </dgm:pt>
    <dgm:pt modelId="{C7F7F015-5EE3-42A1-BFE1-9153A75C9DEB}" type="pres">
      <dgm:prSet presAssocID="{C402C578-7FCA-4F03-8C38-224948E64FCC}" presName="thinLine2b" presStyleLbl="callout" presStyleIdx="2" presStyleCnt="5" custLinFactY="-46510" custLinFactNeighborX="104" custLinFactNeighborY="-100000"/>
      <dgm:spPr/>
    </dgm:pt>
    <dgm:pt modelId="{F74CD5C0-C7A1-4B3B-89E5-8D54B6CDEB81}" type="pres">
      <dgm:prSet presAssocID="{C402C578-7FCA-4F03-8C38-224948E64FCC}" presName="vertSpace2b" presStyleCnt="0"/>
      <dgm:spPr/>
    </dgm:pt>
    <dgm:pt modelId="{BF15D31F-0C2F-4D51-A42A-734AB26050F0}" type="pres">
      <dgm:prSet presAssocID="{C1B0EB34-2C4E-452E-A0DE-A2466C6DDA32}" presName="horz2" presStyleCnt="0"/>
      <dgm:spPr/>
    </dgm:pt>
    <dgm:pt modelId="{2342D282-4BC6-40A9-985D-CCCD1EA98224}" type="pres">
      <dgm:prSet presAssocID="{C1B0EB34-2C4E-452E-A0DE-A2466C6DDA32}" presName="horzSpace2" presStyleCnt="0"/>
      <dgm:spPr/>
    </dgm:pt>
    <dgm:pt modelId="{6A4A4FAE-B7C4-4BA3-AF24-6E9E462ADAE7}" type="pres">
      <dgm:prSet presAssocID="{C1B0EB34-2C4E-452E-A0DE-A2466C6DDA32}" presName="tx2" presStyleLbl="revTx" presStyleIdx="4" presStyleCnt="6" custScaleY="79227" custLinFactNeighborY="-5500"/>
      <dgm:spPr/>
      <dgm:t>
        <a:bodyPr/>
        <a:lstStyle/>
        <a:p>
          <a:endParaRPr lang="ru-RU"/>
        </a:p>
      </dgm:t>
    </dgm:pt>
    <dgm:pt modelId="{B9BAF0BE-9D49-4FB7-A85E-1896B23A55A1}" type="pres">
      <dgm:prSet presAssocID="{C1B0EB34-2C4E-452E-A0DE-A2466C6DDA32}" presName="vert2" presStyleCnt="0"/>
      <dgm:spPr/>
    </dgm:pt>
    <dgm:pt modelId="{EB215F1E-E4E1-48A4-A791-43F8F771FD18}" type="pres">
      <dgm:prSet presAssocID="{C1B0EB34-2C4E-452E-A0DE-A2466C6DDA32}" presName="thinLine2b" presStyleLbl="callout" presStyleIdx="3" presStyleCnt="5"/>
      <dgm:spPr/>
    </dgm:pt>
    <dgm:pt modelId="{DD6B6D7A-5051-4096-93C4-0F959A544EC1}" type="pres">
      <dgm:prSet presAssocID="{C1B0EB34-2C4E-452E-A0DE-A2466C6DDA32}" presName="vertSpace2b" presStyleCnt="0"/>
      <dgm:spPr/>
    </dgm:pt>
    <dgm:pt modelId="{53F46ECD-15E0-413C-B5AF-1FA6A97744EF}" type="pres">
      <dgm:prSet presAssocID="{515D1997-EDB5-490D-8E76-9ACDFC00EE63}" presName="horz2" presStyleCnt="0"/>
      <dgm:spPr/>
    </dgm:pt>
    <dgm:pt modelId="{9C9E72A1-61B2-4CAF-9ED0-0EBC439662F5}" type="pres">
      <dgm:prSet presAssocID="{515D1997-EDB5-490D-8E76-9ACDFC00EE63}" presName="horzSpace2" presStyleCnt="0"/>
      <dgm:spPr/>
    </dgm:pt>
    <dgm:pt modelId="{FA8657A4-1D73-4A73-9FBC-983AD67E20F9}" type="pres">
      <dgm:prSet presAssocID="{515D1997-EDB5-490D-8E76-9ACDFC00EE63}" presName="tx2" presStyleLbl="revTx" presStyleIdx="5" presStyleCnt="6"/>
      <dgm:spPr/>
      <dgm:t>
        <a:bodyPr/>
        <a:lstStyle/>
        <a:p>
          <a:endParaRPr lang="ru-RU"/>
        </a:p>
      </dgm:t>
    </dgm:pt>
    <dgm:pt modelId="{33B75ACC-12A3-4470-B54A-FA907F27C251}" type="pres">
      <dgm:prSet presAssocID="{515D1997-EDB5-490D-8E76-9ACDFC00EE63}" presName="vert2" presStyleCnt="0"/>
      <dgm:spPr/>
    </dgm:pt>
    <dgm:pt modelId="{3A6ECEDD-F6FB-4BCF-A065-D3DACE83A7BE}" type="pres">
      <dgm:prSet presAssocID="{515D1997-EDB5-490D-8E76-9ACDFC00EE63}" presName="thinLine2b" presStyleLbl="callout" presStyleIdx="4" presStyleCnt="5"/>
      <dgm:spPr/>
    </dgm:pt>
    <dgm:pt modelId="{24BAC471-0F3E-4A72-A326-BA8F7CB6B94A}" type="pres">
      <dgm:prSet presAssocID="{515D1997-EDB5-490D-8E76-9ACDFC00EE63}" presName="vertSpace2b" presStyleCnt="0"/>
      <dgm:spPr/>
    </dgm:pt>
  </dgm:ptLst>
  <dgm:cxnLst>
    <dgm:cxn modelId="{DDE22266-A334-4FFE-BE3B-A5BB8C6D13F6}" type="presOf" srcId="{C402C578-7FCA-4F03-8C38-224948E64FCC}" destId="{5B456A80-2670-4B20-8475-44CB10550395}" srcOrd="0" destOrd="0" presId="urn:microsoft.com/office/officeart/2008/layout/LinedList"/>
    <dgm:cxn modelId="{0C2DE344-61EC-4A14-A9B6-A4BBE0DE29AA}" srcId="{60101C6B-F699-405A-95D9-F0036199887B}" destId="{5EB91AA5-69E2-4615-9D42-1CAB2F8FCC2F}" srcOrd="1" destOrd="0" parTransId="{BC44BCDC-4B34-4E91-B27D-F494263CD2DB}" sibTransId="{B12753D3-4BD1-46C5-9F98-57074AA66A13}"/>
    <dgm:cxn modelId="{BFBC2352-A9C6-4D5F-A420-828AFECA05BB}" type="presOf" srcId="{84E79EA9-F08D-4FB9-A5D5-65AE82AF4D0B}" destId="{AFB20B4B-1052-4310-9F0F-B617E2476444}" srcOrd="0" destOrd="0" presId="urn:microsoft.com/office/officeart/2008/layout/LinedList"/>
    <dgm:cxn modelId="{450923F1-2FD7-413E-BFA0-05AA28EBD032}" type="presOf" srcId="{60101C6B-F699-405A-95D9-F0036199887B}" destId="{233F5959-6CE5-41FC-9B5A-C0FA6AA2E075}" srcOrd="0" destOrd="0" presId="urn:microsoft.com/office/officeart/2008/layout/LinedList"/>
    <dgm:cxn modelId="{27991018-F0BD-4586-916D-575FD065FF00}" srcId="{60101C6B-F699-405A-95D9-F0036199887B}" destId="{C402C578-7FCA-4F03-8C38-224948E64FCC}" srcOrd="2" destOrd="0" parTransId="{22B0FC22-29BC-4F0B-9F6E-F5BA2137DA4C}" sibTransId="{D25F208A-AFE2-4FCC-9998-EC5BABC5679B}"/>
    <dgm:cxn modelId="{880F8241-D827-4FCB-BDF1-52CC58A4EA74}" type="presOf" srcId="{5EB91AA5-69E2-4615-9D42-1CAB2F8FCC2F}" destId="{F2C059F4-EA49-402C-95D0-49371842A638}" srcOrd="0" destOrd="0" presId="urn:microsoft.com/office/officeart/2008/layout/LinedList"/>
    <dgm:cxn modelId="{6F1D67E4-D724-4A3C-BFA5-610CB0C516E6}" srcId="{99872E30-C9F1-4022-AF54-FD6B4904781C}" destId="{60101C6B-F699-405A-95D9-F0036199887B}" srcOrd="0" destOrd="0" parTransId="{18417491-716D-4887-85D4-A706820E36C1}" sibTransId="{5CED8423-7E88-4118-B75D-BF0EA944239B}"/>
    <dgm:cxn modelId="{88D00D37-9DB2-448A-BE6F-C3BC2C566F94}" type="presOf" srcId="{C1B0EB34-2C4E-452E-A0DE-A2466C6DDA32}" destId="{6A4A4FAE-B7C4-4BA3-AF24-6E9E462ADAE7}" srcOrd="0" destOrd="0" presId="urn:microsoft.com/office/officeart/2008/layout/LinedList"/>
    <dgm:cxn modelId="{27BB7734-7A5A-45BE-8D81-ECFAA464286F}" srcId="{60101C6B-F699-405A-95D9-F0036199887B}" destId="{C1B0EB34-2C4E-452E-A0DE-A2466C6DDA32}" srcOrd="3" destOrd="0" parTransId="{4A9A2826-16E0-48FC-B734-72C50BA14523}" sibTransId="{A5989452-827F-4CE0-806E-01AD1E2D7CF6}"/>
    <dgm:cxn modelId="{C284BEAF-CEE7-4681-B011-CC124517FB8B}" srcId="{60101C6B-F699-405A-95D9-F0036199887B}" destId="{84E79EA9-F08D-4FB9-A5D5-65AE82AF4D0B}" srcOrd="0" destOrd="0" parTransId="{0AE29B52-6B7D-475A-88C7-4151510C5124}" sibTransId="{91378516-1155-4FEA-B4EE-3773C072AE25}"/>
    <dgm:cxn modelId="{1C980DF3-90BA-4ECB-9D98-BD3617C0E412}" srcId="{60101C6B-F699-405A-95D9-F0036199887B}" destId="{515D1997-EDB5-490D-8E76-9ACDFC00EE63}" srcOrd="4" destOrd="0" parTransId="{BEE4A891-2AA2-4B01-86B1-B009E82D0C46}" sibTransId="{DD3D626C-48BA-4C02-B391-046B6124DFAD}"/>
    <dgm:cxn modelId="{0245F3D4-2D52-4190-A4DC-0A39BB19199A}" type="presOf" srcId="{515D1997-EDB5-490D-8E76-9ACDFC00EE63}" destId="{FA8657A4-1D73-4A73-9FBC-983AD67E20F9}" srcOrd="0" destOrd="0" presId="urn:microsoft.com/office/officeart/2008/layout/LinedList"/>
    <dgm:cxn modelId="{1E5930B9-E73C-41D1-A020-603505EEE103}" type="presOf" srcId="{99872E30-C9F1-4022-AF54-FD6B4904781C}" destId="{8F1CF222-6C71-4C5B-BFBF-186BDF063ADF}" srcOrd="0" destOrd="0" presId="urn:microsoft.com/office/officeart/2008/layout/LinedList"/>
    <dgm:cxn modelId="{04A3C9EE-3275-428D-BF92-FCBAC1D4DBC6}" type="presParOf" srcId="{8F1CF222-6C71-4C5B-BFBF-186BDF063ADF}" destId="{C42E7B2D-F7A6-450A-97FA-C881268190C4}" srcOrd="0" destOrd="0" presId="urn:microsoft.com/office/officeart/2008/layout/LinedList"/>
    <dgm:cxn modelId="{F892172C-8D81-4CE2-8D68-1D9DB11DEF91}" type="presParOf" srcId="{8F1CF222-6C71-4C5B-BFBF-186BDF063ADF}" destId="{DB4B0B4A-3CAF-4D07-818C-6C9161ACED76}" srcOrd="1" destOrd="0" presId="urn:microsoft.com/office/officeart/2008/layout/LinedList"/>
    <dgm:cxn modelId="{D588EE00-2109-4DF9-ADC5-A2D827C7997F}" type="presParOf" srcId="{DB4B0B4A-3CAF-4D07-818C-6C9161ACED76}" destId="{233F5959-6CE5-41FC-9B5A-C0FA6AA2E075}" srcOrd="0" destOrd="0" presId="urn:microsoft.com/office/officeart/2008/layout/LinedList"/>
    <dgm:cxn modelId="{AA8E07BC-0D32-487B-94ED-D2F810A76BEF}" type="presParOf" srcId="{DB4B0B4A-3CAF-4D07-818C-6C9161ACED76}" destId="{8E50B28B-33C5-4FD4-AF05-6F7C29A5215D}" srcOrd="1" destOrd="0" presId="urn:microsoft.com/office/officeart/2008/layout/LinedList"/>
    <dgm:cxn modelId="{A5E36920-D6EC-4D66-8632-88945024CF5D}" type="presParOf" srcId="{8E50B28B-33C5-4FD4-AF05-6F7C29A5215D}" destId="{B8DBB382-D463-4FBE-A3C5-4BBCC5B2B246}" srcOrd="0" destOrd="0" presId="urn:microsoft.com/office/officeart/2008/layout/LinedList"/>
    <dgm:cxn modelId="{E429EA32-FA9F-462A-9E69-C9642B72FFD5}" type="presParOf" srcId="{8E50B28B-33C5-4FD4-AF05-6F7C29A5215D}" destId="{484EC0DA-1192-49DF-8322-4A0A3F8D87EE}" srcOrd="1" destOrd="0" presId="urn:microsoft.com/office/officeart/2008/layout/LinedList"/>
    <dgm:cxn modelId="{6B43B756-139F-4DCF-AF66-F582DB9EF5E1}" type="presParOf" srcId="{484EC0DA-1192-49DF-8322-4A0A3F8D87EE}" destId="{445F0AEA-B590-4ADF-A935-B3CFF6990A9F}" srcOrd="0" destOrd="0" presId="urn:microsoft.com/office/officeart/2008/layout/LinedList"/>
    <dgm:cxn modelId="{F4B71748-40CC-4610-AB63-CB3A296F955A}" type="presParOf" srcId="{484EC0DA-1192-49DF-8322-4A0A3F8D87EE}" destId="{AFB20B4B-1052-4310-9F0F-B617E2476444}" srcOrd="1" destOrd="0" presId="urn:microsoft.com/office/officeart/2008/layout/LinedList"/>
    <dgm:cxn modelId="{B2ABB78A-69AA-4E18-A779-9C4B5D86F60B}" type="presParOf" srcId="{484EC0DA-1192-49DF-8322-4A0A3F8D87EE}" destId="{0CB484B2-3F6E-4998-8342-72F5E746BAB2}" srcOrd="2" destOrd="0" presId="urn:microsoft.com/office/officeart/2008/layout/LinedList"/>
    <dgm:cxn modelId="{90F3A302-0331-4357-9B57-E53CED788AB3}" type="presParOf" srcId="{8E50B28B-33C5-4FD4-AF05-6F7C29A5215D}" destId="{8592062B-3961-46F4-AE30-416087E67250}" srcOrd="2" destOrd="0" presId="urn:microsoft.com/office/officeart/2008/layout/LinedList"/>
    <dgm:cxn modelId="{916D311C-F6C3-4CB8-B7F9-487CDFFD50F3}" type="presParOf" srcId="{8E50B28B-33C5-4FD4-AF05-6F7C29A5215D}" destId="{6D1DE172-4D8A-4222-BC95-B2868F17A261}" srcOrd="3" destOrd="0" presId="urn:microsoft.com/office/officeart/2008/layout/LinedList"/>
    <dgm:cxn modelId="{D8D13F62-444C-4B88-B0F7-7C5C7EBA42B2}" type="presParOf" srcId="{8E50B28B-33C5-4FD4-AF05-6F7C29A5215D}" destId="{BB64B90C-6B5E-4D48-B5E6-6E4422E0A017}" srcOrd="4" destOrd="0" presId="urn:microsoft.com/office/officeart/2008/layout/LinedList"/>
    <dgm:cxn modelId="{6F94FA90-52E7-476B-9FB0-4FEF4D2EC639}" type="presParOf" srcId="{BB64B90C-6B5E-4D48-B5E6-6E4422E0A017}" destId="{9654FB54-D107-4717-8537-D115BD8FC28A}" srcOrd="0" destOrd="0" presId="urn:microsoft.com/office/officeart/2008/layout/LinedList"/>
    <dgm:cxn modelId="{1884BF38-CF18-45CA-98ED-FA2E09BF0488}" type="presParOf" srcId="{BB64B90C-6B5E-4D48-B5E6-6E4422E0A017}" destId="{F2C059F4-EA49-402C-95D0-49371842A638}" srcOrd="1" destOrd="0" presId="urn:microsoft.com/office/officeart/2008/layout/LinedList"/>
    <dgm:cxn modelId="{8BABCCAF-5CA3-4668-9D19-D847082D21C5}" type="presParOf" srcId="{BB64B90C-6B5E-4D48-B5E6-6E4422E0A017}" destId="{F7D7F5A7-B281-41ED-973E-D9700F75E2D3}" srcOrd="2" destOrd="0" presId="urn:microsoft.com/office/officeart/2008/layout/LinedList"/>
    <dgm:cxn modelId="{273FF3D7-3DE8-439C-A0A3-22CF852EB921}" type="presParOf" srcId="{8E50B28B-33C5-4FD4-AF05-6F7C29A5215D}" destId="{611943E4-4EB0-4315-B128-E5B3346B83E8}" srcOrd="5" destOrd="0" presId="urn:microsoft.com/office/officeart/2008/layout/LinedList"/>
    <dgm:cxn modelId="{D1B23BB3-4948-44C9-A6A2-518CB88409FF}" type="presParOf" srcId="{8E50B28B-33C5-4FD4-AF05-6F7C29A5215D}" destId="{F2430020-A672-42BE-9EFF-717CEC8CBFAF}" srcOrd="6" destOrd="0" presId="urn:microsoft.com/office/officeart/2008/layout/LinedList"/>
    <dgm:cxn modelId="{769BD9C9-A52F-4C8C-AF98-7E88F8FFEE4E}" type="presParOf" srcId="{8E50B28B-33C5-4FD4-AF05-6F7C29A5215D}" destId="{86E2698E-839F-42E1-AF22-06970AF4E2DB}" srcOrd="7" destOrd="0" presId="urn:microsoft.com/office/officeart/2008/layout/LinedList"/>
    <dgm:cxn modelId="{9D22D696-03DA-4FEC-A0C2-9AFFF4DACF85}" type="presParOf" srcId="{86E2698E-839F-42E1-AF22-06970AF4E2DB}" destId="{CACF17DB-3DD5-4173-B426-86E96CB7F5A4}" srcOrd="0" destOrd="0" presId="urn:microsoft.com/office/officeart/2008/layout/LinedList"/>
    <dgm:cxn modelId="{11AB2675-71F4-4ADB-A142-9EB3661CF5A3}" type="presParOf" srcId="{86E2698E-839F-42E1-AF22-06970AF4E2DB}" destId="{5B456A80-2670-4B20-8475-44CB10550395}" srcOrd="1" destOrd="0" presId="urn:microsoft.com/office/officeart/2008/layout/LinedList"/>
    <dgm:cxn modelId="{D679D812-58E4-4BC4-AA5A-217CC1B77C86}" type="presParOf" srcId="{86E2698E-839F-42E1-AF22-06970AF4E2DB}" destId="{5A4DF597-519E-4B61-8C61-127B38F4592D}" srcOrd="2" destOrd="0" presId="urn:microsoft.com/office/officeart/2008/layout/LinedList"/>
    <dgm:cxn modelId="{FC95E699-4DB0-4D39-8DA3-828DE424DD5E}" type="presParOf" srcId="{8E50B28B-33C5-4FD4-AF05-6F7C29A5215D}" destId="{C7F7F015-5EE3-42A1-BFE1-9153A75C9DEB}" srcOrd="8" destOrd="0" presId="urn:microsoft.com/office/officeart/2008/layout/LinedList"/>
    <dgm:cxn modelId="{56298315-FD37-4A08-A17A-5281304ADD06}" type="presParOf" srcId="{8E50B28B-33C5-4FD4-AF05-6F7C29A5215D}" destId="{F74CD5C0-C7A1-4B3B-89E5-8D54B6CDEB81}" srcOrd="9" destOrd="0" presId="urn:microsoft.com/office/officeart/2008/layout/LinedList"/>
    <dgm:cxn modelId="{047CE0F0-F1F1-4A89-B761-D860BC195EC6}" type="presParOf" srcId="{8E50B28B-33C5-4FD4-AF05-6F7C29A5215D}" destId="{BF15D31F-0C2F-4D51-A42A-734AB26050F0}" srcOrd="10" destOrd="0" presId="urn:microsoft.com/office/officeart/2008/layout/LinedList"/>
    <dgm:cxn modelId="{527A91AF-F012-46E9-B37E-7AEBA0B50CA3}" type="presParOf" srcId="{BF15D31F-0C2F-4D51-A42A-734AB26050F0}" destId="{2342D282-4BC6-40A9-985D-CCCD1EA98224}" srcOrd="0" destOrd="0" presId="urn:microsoft.com/office/officeart/2008/layout/LinedList"/>
    <dgm:cxn modelId="{0FBDB785-6511-49CE-A8F6-C708651A3EEA}" type="presParOf" srcId="{BF15D31F-0C2F-4D51-A42A-734AB26050F0}" destId="{6A4A4FAE-B7C4-4BA3-AF24-6E9E462ADAE7}" srcOrd="1" destOrd="0" presId="urn:microsoft.com/office/officeart/2008/layout/LinedList"/>
    <dgm:cxn modelId="{55B6077A-B883-45AC-B659-102D8002743A}" type="presParOf" srcId="{BF15D31F-0C2F-4D51-A42A-734AB26050F0}" destId="{B9BAF0BE-9D49-4FB7-A85E-1896B23A55A1}" srcOrd="2" destOrd="0" presId="urn:microsoft.com/office/officeart/2008/layout/LinedList"/>
    <dgm:cxn modelId="{F1F16404-B9D8-4E07-9693-A97A4FA10C7D}" type="presParOf" srcId="{8E50B28B-33C5-4FD4-AF05-6F7C29A5215D}" destId="{EB215F1E-E4E1-48A4-A791-43F8F771FD18}" srcOrd="11" destOrd="0" presId="urn:microsoft.com/office/officeart/2008/layout/LinedList"/>
    <dgm:cxn modelId="{D73AD936-C0E3-429C-B4E9-71B8916EFBEE}" type="presParOf" srcId="{8E50B28B-33C5-4FD4-AF05-6F7C29A5215D}" destId="{DD6B6D7A-5051-4096-93C4-0F959A544EC1}" srcOrd="12" destOrd="0" presId="urn:microsoft.com/office/officeart/2008/layout/LinedList"/>
    <dgm:cxn modelId="{7877A5D8-29A1-4951-B929-FF7D3200899E}" type="presParOf" srcId="{8E50B28B-33C5-4FD4-AF05-6F7C29A5215D}" destId="{53F46ECD-15E0-413C-B5AF-1FA6A97744EF}" srcOrd="13" destOrd="0" presId="urn:microsoft.com/office/officeart/2008/layout/LinedList"/>
    <dgm:cxn modelId="{B02BD85D-52F6-4C57-BB05-B779C0BCDB91}" type="presParOf" srcId="{53F46ECD-15E0-413C-B5AF-1FA6A97744EF}" destId="{9C9E72A1-61B2-4CAF-9ED0-0EBC439662F5}" srcOrd="0" destOrd="0" presId="urn:microsoft.com/office/officeart/2008/layout/LinedList"/>
    <dgm:cxn modelId="{5049D311-FF92-4939-9E0C-DB80AF2607F5}" type="presParOf" srcId="{53F46ECD-15E0-413C-B5AF-1FA6A97744EF}" destId="{FA8657A4-1D73-4A73-9FBC-983AD67E20F9}" srcOrd="1" destOrd="0" presId="urn:microsoft.com/office/officeart/2008/layout/LinedList"/>
    <dgm:cxn modelId="{2C794F85-2BEB-472A-9688-9A771C41EDDF}" type="presParOf" srcId="{53F46ECD-15E0-413C-B5AF-1FA6A97744EF}" destId="{33B75ACC-12A3-4470-B54A-FA907F27C251}" srcOrd="2" destOrd="0" presId="urn:microsoft.com/office/officeart/2008/layout/LinedList"/>
    <dgm:cxn modelId="{7F8495A1-3711-4291-A514-47D5F2274049}" type="presParOf" srcId="{8E50B28B-33C5-4FD4-AF05-6F7C29A5215D}" destId="{3A6ECEDD-F6FB-4BCF-A065-D3DACE83A7BE}" srcOrd="14" destOrd="0" presId="urn:microsoft.com/office/officeart/2008/layout/LinedList"/>
    <dgm:cxn modelId="{2EA73995-065C-4F70-B94E-E4DF568E9C2C}" type="presParOf" srcId="{8E50B28B-33C5-4FD4-AF05-6F7C29A5215D}" destId="{24BAC471-0F3E-4A72-A326-BA8F7CB6B94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0.52659</cdr:x>
      <cdr:y>0.68854</cdr:y>
    </cdr:from>
    <cdr:to>
      <cdr:x>0.62716</cdr:x>
      <cdr:y>0.78157</cdr:y>
    </cdr:to>
    <cdr:sp macro="" textlink="">
      <cdr:nvSpPr>
        <cdr:cNvPr id="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41863" y="2391593"/>
          <a:ext cx="771960" cy="323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altLang="ru-RU" sz="15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805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81EDF3F0-E84E-41B1-B2F3-A9F55B4079AB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805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03E2B7C5-154D-4CC3-ACD1-A83467347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2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50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0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0652" y="9427697"/>
            <a:ext cx="2945450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26C0AF5-638A-4054-8FF0-7F4CFAE79DE9}" type="slidenum">
              <a:rPr 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5119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50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1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0" tIns="46150" rIns="92300" bIns="4615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EA169FF-27FC-42C0-B388-D30B78A40884}" type="slidenum">
              <a:rPr lang="ru-RU" altLang="ru-RU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 sz="12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4FC6-539A-4F85-9F40-6081711CF2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5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071893" y="9427699"/>
            <a:ext cx="3114682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26C0AF5-638A-4054-8FF0-7F4CFAE79DE9}" type="slidenum">
              <a:rPr 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163" y="742950"/>
            <a:ext cx="6619875" cy="37242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52293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071893" y="9427699"/>
            <a:ext cx="3114682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26C0AF5-638A-4054-8FF0-7F4CFAE79DE9}" type="slidenum">
              <a:rPr 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163" y="742950"/>
            <a:ext cx="6619875" cy="37242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97740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0652" y="9427697"/>
            <a:ext cx="2945450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26C0AF5-638A-4054-8FF0-7F4CFAE79DE9}" type="slidenum">
              <a:rPr 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199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400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0652" y="9427697"/>
            <a:ext cx="2945450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26C0AF5-638A-4054-8FF0-7F4CFAE79DE9}" type="slidenum">
              <a:rPr 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749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BC3B5-C022-4F73-98A6-2C916E1AE71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B939-3F45-49AC-8E76-7D85931D35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15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4ED8-A733-4173-9255-89139A65D67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F802-8A6A-4DE2-A6D8-CC1C52987F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1107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3532800" cy="189696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520" y="1604640"/>
            <a:ext cx="3532800" cy="189696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440" y="1604640"/>
            <a:ext cx="3532800" cy="189696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600" y="3682560"/>
            <a:ext cx="3532800" cy="189696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520" y="3682560"/>
            <a:ext cx="3532800" cy="189696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440" y="3682560"/>
            <a:ext cx="3532800" cy="189696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626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493" indent="0" algn="ctr">
              <a:buNone/>
              <a:defRPr/>
            </a:lvl2pPr>
            <a:lvl3pPr marL="1218987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  <a:lvl6pPr marL="3047467" indent="0" algn="ctr">
              <a:buNone/>
              <a:defRPr/>
            </a:lvl6pPr>
            <a:lvl7pPr marL="3656960" indent="0" algn="ctr">
              <a:buNone/>
              <a:defRPr/>
            </a:lvl7pPr>
            <a:lvl8pPr marL="4266453" indent="0" algn="ctr">
              <a:buNone/>
              <a:defRPr/>
            </a:lvl8pPr>
            <a:lvl9pPr marL="4875947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1" y="6245225"/>
            <a:ext cx="2844801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6B54-3F61-4CF3-851F-45A4696CD825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1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E0FAC-DFF5-4C37-8971-F1A2400B7D1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08911"/>
      </p:ext>
    </p:extLst>
  </p:cSld>
  <p:clrMapOvr>
    <a:masterClrMapping/>
  </p:clrMapOvr>
  <p:transition>
    <p:comb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7B8B-1EF4-41C4-A0AF-D7B70B2D7BD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89E6-4647-4E5A-8210-91B88CC40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7023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008F-B7B1-4B0A-9D0E-826CE639955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028A-0A80-47FC-9171-94E820FF9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4379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8C3B-EC6E-4DBA-96A8-F7295257CA2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6F97-E40A-44F7-BC83-ACF394DA13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29423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7C3B-5EE4-47DC-A181-0D3EB58005A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3A38-208D-40A2-8660-01B24160CE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7869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F549-B604-4883-BA7F-43EAC1135CD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39AA-BE4D-4F66-BB1C-C31575C809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76063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0489-4558-422C-9A53-E2DF5356F8C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2421-AF3A-4E89-90CB-AE27B21A94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14576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9AF7A-3CDE-4FB4-A1EF-94E0BCCF89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38C6-248F-45A5-BB67-938C0704E5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3898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1D955-2E36-4BFC-B742-67922DBAE6A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8DF9-D2AE-4881-96A9-62F30EA9F0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731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DA81-1585-4449-AA98-85C3AFB752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E7D9-0CBC-4C58-AA21-D952CDB788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778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8EC5-5BC8-4B46-88DE-9B37416969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32D4-6DBB-4979-B4A4-AEA3FCEF58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5069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91FB-EF6D-426A-91B7-A46E52EF55D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7597-9B67-4310-8006-0282A4A50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5013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61F7-1896-4B6A-BD70-ED2677F1CC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3A10-FF94-4550-A426-46BC1A587F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77394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3648-C878-4E85-851C-FDA9C672868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AF31-7D92-4998-A2C8-E78EFEAB40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578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2503-DB55-41C9-AE95-56F27B3F1C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DB8B-53F0-4496-AD87-C51E6AE0D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1532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A3B5-89DB-44EC-8E01-2A483009E27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F144-C1FB-4477-951E-8D82B71F6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32382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3276-37D6-4247-9A46-35089016A8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F67C-5CC4-4CF3-85FA-2E7D86920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0240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7DE3-9CE2-4F6E-9132-579A954454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6A16-60D2-4A49-8C34-536469982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8134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85BE-4726-4CBA-878C-8F67AD55CB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CF06-A6EF-4CC7-BB4D-164A0A7C2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3713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F9DB-3D16-420F-9DFD-B48ABEEDC3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EFB3-B153-4526-91B6-197DBF9F8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20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BC3B5-C022-4F73-98A6-2C916E1AE71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B939-3F45-49AC-8E76-7D85931D35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7817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B524-FC28-4B38-B1E7-A1152A2B6F6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7ABB-A674-4C19-8DEF-B8574BA18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7578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FCBB-FF1D-4D2C-9B77-A2BF54A7D46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0CF7-B64C-4484-BB54-FBA42AA558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0561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7EA5-9BF0-490D-BE40-87CB957895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B2D0-635D-404D-84D7-4E8EBE7DA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7428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F1A8-D347-439F-B9B7-3C191C83C5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7C59-3225-4947-8E8E-A28300720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38905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3648-C878-4E85-851C-FDA9C672868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AF31-7D92-4998-A2C8-E78EFEAB40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3176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2503-DB55-41C9-AE95-56F27B3F1C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DB8B-53F0-4496-AD87-C51E6AE0D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08385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A3B5-89DB-44EC-8E01-2A483009E27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F144-C1FB-4477-951E-8D82B71F6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5053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3276-37D6-4247-9A46-35089016A8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F67C-5CC4-4CF3-85FA-2E7D86920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9553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7DE3-9CE2-4F6E-9132-579A954454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6A16-60D2-4A49-8C34-536469982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3132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85BE-4726-4CBA-878C-8F67AD55CB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CF06-A6EF-4CC7-BB4D-164A0A7C2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258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87E5-1DF8-4193-BD45-9A995A4C0E5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7E87-A84D-416D-B83D-6C70AD7735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68345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F9DB-3D16-420F-9DFD-B48ABEEDC3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EFB3-B153-4526-91B6-197DBF9F8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0541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B524-FC28-4B38-B1E7-A1152A2B6F6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7ABB-A674-4C19-8DEF-B8574BA18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7179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FCBB-FF1D-4D2C-9B77-A2BF54A7D46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0CF7-B64C-4484-BB54-FBA42AA558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49139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7EA5-9BF0-490D-BE40-87CB957895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B2D0-635D-404D-84D7-4E8EBE7DA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1701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F1A8-D347-439F-B9B7-3C191C83C5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7C59-3225-4947-8E8E-A28300720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2907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3648-C878-4E85-851C-FDA9C672868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AF31-7D92-4998-A2C8-E78EFEAB40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5342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2503-DB55-41C9-AE95-56F27B3F1C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DB8B-53F0-4496-AD87-C51E6AE0D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3376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A3B5-89DB-44EC-8E01-2A483009E27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F144-C1FB-4477-951E-8D82B71F6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1567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3276-37D6-4247-9A46-35089016A8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F67C-5CC4-4CF3-85FA-2E7D86920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7235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7DE3-9CE2-4F6E-9132-579A954454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6A16-60D2-4A49-8C34-536469982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47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4088-DB2A-4A31-83A7-D4DADB68E60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6F8A-E8F1-4DC9-A17F-0E433826A1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7879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85BE-4726-4CBA-878C-8F67AD55CB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CF06-A6EF-4CC7-BB4D-164A0A7C2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8182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F9DB-3D16-420F-9DFD-B48ABEEDC3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EFB3-B153-4526-91B6-197DBF9F8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8263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B524-FC28-4B38-B1E7-A1152A2B6F6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7ABB-A674-4C19-8DEF-B8574BA18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8925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FCBB-FF1D-4D2C-9B77-A2BF54A7D46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0CF7-B64C-4484-BB54-FBA42AA558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9325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7EA5-9BF0-490D-BE40-87CB957895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B2D0-635D-404D-84D7-4E8EBE7DA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8739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F1A8-D347-439F-B9B7-3C191C83C5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7C59-3225-4947-8E8E-A28300720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1497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3648-C878-4E85-851C-FDA9C672868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AF31-7D92-4998-A2C8-E78EFEAB40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8213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2503-DB55-41C9-AE95-56F27B3F1C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DB8B-53F0-4496-AD87-C51E6AE0D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9480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A3B5-89DB-44EC-8E01-2A483009E27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F144-C1FB-4477-951E-8D82B71F6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468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3276-37D6-4247-9A46-35089016A8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F67C-5CC4-4CF3-85FA-2E7D86920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27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AE97-9F18-4697-888F-CF13D6C31C3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005E-0444-4DF7-B30C-994ED0184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5720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7DE3-9CE2-4F6E-9132-579A954454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6A16-60D2-4A49-8C34-536469982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2913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85BE-4726-4CBA-878C-8F67AD55CB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CF06-A6EF-4CC7-BB4D-164A0A7C2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4365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F9DB-3D16-420F-9DFD-B48ABEEDC3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EFB3-B153-4526-91B6-197DBF9F8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6224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B524-FC28-4B38-B1E7-A1152A2B6F6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7ABB-A674-4C19-8DEF-B8574BA18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4784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FCBB-FF1D-4D2C-9B77-A2BF54A7D46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0CF7-B64C-4484-BB54-FBA42AA558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0550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7EA5-9BF0-490D-BE40-87CB957895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B2D0-635D-404D-84D7-4E8EBE7DA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7258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F1A8-D347-439F-B9B7-3C191C83C5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7C59-3225-4947-8E8E-A28300720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8935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3648-C878-4E85-851C-FDA9C672868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AF31-7D92-4998-A2C8-E78EFEAB40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1434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2503-DB55-41C9-AE95-56F27B3F1C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DB8B-53F0-4496-AD87-C51E6AE0D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3778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A3B5-89DB-44EC-8E01-2A483009E27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F144-C1FB-4477-951E-8D82B71F6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054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CC733-1C4D-465F-9D15-53BE76AFEC1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7AB2-050F-4ED6-9EBC-25F9C0B416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5338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3276-37D6-4247-9A46-35089016A8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F67C-5CC4-4CF3-85FA-2E7D86920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275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7DE3-9CE2-4F6E-9132-579A954454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6A16-60D2-4A49-8C34-536469982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5270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85BE-4726-4CBA-878C-8F67AD55CB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CF06-A6EF-4CC7-BB4D-164A0A7C2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2140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F9DB-3D16-420F-9DFD-B48ABEEDC3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EFB3-B153-4526-91B6-197DBF9F8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9846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B524-FC28-4B38-B1E7-A1152A2B6F6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7ABB-A674-4C19-8DEF-B8574BA18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38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FCBB-FF1D-4D2C-9B77-A2BF54A7D46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0CF7-B64C-4484-BB54-FBA42AA558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2740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7EA5-9BF0-490D-BE40-87CB957895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B2D0-635D-404D-84D7-4E8EBE7DA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021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F1A8-D347-439F-B9B7-3C191C83C5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7C59-3225-4947-8E8E-A28300720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8433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3648-C878-4E85-851C-FDA9C672868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AF31-7D92-4998-A2C8-E78EFEAB40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4747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2503-DB55-41C9-AE95-56F27B3F1C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DB8B-53F0-4496-AD87-C51E6AE0D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51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C442-2F1E-4D42-8A9F-A2A18DC17C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4477-A668-45D0-AEF6-1403392DBE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5005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A3B5-89DB-44EC-8E01-2A483009E27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F144-C1FB-4477-951E-8D82B71F6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847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3276-37D6-4247-9A46-35089016A8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F67C-5CC4-4CF3-85FA-2E7D86920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2948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7DE3-9CE2-4F6E-9132-579A954454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6A16-60D2-4A49-8C34-536469982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84874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85BE-4726-4CBA-878C-8F67AD55CB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CF06-A6EF-4CC7-BB4D-164A0A7C2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6951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F9DB-3D16-420F-9DFD-B48ABEEDC3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EFB3-B153-4526-91B6-197DBF9F8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9362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B524-FC28-4B38-B1E7-A1152A2B6F6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7ABB-A674-4C19-8DEF-B8574BA18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32297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FCBB-FF1D-4D2C-9B77-A2BF54A7D46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0CF7-B64C-4484-BB54-FBA42AA558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48500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7EA5-9BF0-490D-BE40-87CB957895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B2D0-635D-404D-84D7-4E8EBE7DA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1255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F1A8-D347-439F-B9B7-3C191C83C5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7C59-3225-4947-8E8E-A28300720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2067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377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2F0D-1549-4C9C-9ECA-323AB78C8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7CA1-C37E-412B-B828-B12C6F425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36416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8959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8302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5141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4733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8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9048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6577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9571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53016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76976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608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A9D3-72AE-4268-A6AC-2DFDC76270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1A14-7CB7-4417-9FFF-074A10900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10931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3532800" cy="189696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520" y="1604640"/>
            <a:ext cx="3532800" cy="189696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440" y="1604640"/>
            <a:ext cx="3532800" cy="189696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600" y="3682560"/>
            <a:ext cx="3532800" cy="189696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520" y="3682560"/>
            <a:ext cx="3532800" cy="189696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440" y="3682560"/>
            <a:ext cx="3532800" cy="189696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39592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493" indent="0" algn="ctr">
              <a:buNone/>
              <a:defRPr/>
            </a:lvl2pPr>
            <a:lvl3pPr marL="1218987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  <a:lvl6pPr marL="3047467" indent="0" algn="ctr">
              <a:buNone/>
              <a:defRPr/>
            </a:lvl6pPr>
            <a:lvl7pPr marL="3656960" indent="0" algn="ctr">
              <a:buNone/>
              <a:defRPr/>
            </a:lvl7pPr>
            <a:lvl8pPr marL="4266453" indent="0" algn="ctr">
              <a:buNone/>
              <a:defRPr/>
            </a:lvl8pPr>
            <a:lvl9pPr marL="4875947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1" y="6245225"/>
            <a:ext cx="2844801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6B54-3F61-4CF3-851F-45A4696CD825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1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E0FAC-DFF5-4C37-8971-F1A2400B7D1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84828"/>
      </p:ext>
    </p:extLst>
  </p:cSld>
  <p:clrMapOvr>
    <a:masterClrMapping/>
  </p:clrMapOvr>
  <p:transition>
    <p:comb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493" indent="0" algn="ctr">
              <a:buNone/>
              <a:defRPr/>
            </a:lvl2pPr>
            <a:lvl3pPr marL="1218987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  <a:lvl6pPr marL="3047467" indent="0" algn="ctr">
              <a:buNone/>
              <a:defRPr/>
            </a:lvl6pPr>
            <a:lvl7pPr marL="3656960" indent="0" algn="ctr">
              <a:buNone/>
              <a:defRPr/>
            </a:lvl7pPr>
            <a:lvl8pPr marL="4266453" indent="0" algn="ctr">
              <a:buNone/>
              <a:defRPr/>
            </a:lvl8pPr>
            <a:lvl9pPr marL="4875947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6B54-3F61-4CF3-851F-45A4696CD825}" type="datetime1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0FAC-DFF5-4C37-8971-F1A2400B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91390"/>
      </p:ext>
    </p:extLst>
  </p:cSld>
  <p:clrMapOvr>
    <a:masterClrMapping/>
  </p:clrMapOvr>
  <p:transition>
    <p:comb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1E4B-0F5F-4665-A0CC-E8EC9D05916C}" type="datetime1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497B2-772D-4023-84D7-D473E8386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91469"/>
      </p:ext>
    </p:extLst>
  </p:cSld>
  <p:clrMapOvr>
    <a:masterClrMapping/>
  </p:clrMapOvr>
  <p:transition>
    <p:comb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/>
            </a:lvl1pPr>
            <a:lvl2pPr marL="609493" indent="0">
              <a:buNone/>
              <a:defRPr sz="2400"/>
            </a:lvl2pPr>
            <a:lvl3pPr marL="1218987" indent="0">
              <a:buNone/>
              <a:defRPr sz="2133"/>
            </a:lvl3pPr>
            <a:lvl4pPr marL="1828480" indent="0">
              <a:buNone/>
              <a:defRPr sz="1866"/>
            </a:lvl4pPr>
            <a:lvl5pPr marL="2437973" indent="0">
              <a:buNone/>
              <a:defRPr sz="1866"/>
            </a:lvl5pPr>
            <a:lvl6pPr marL="3047467" indent="0">
              <a:buNone/>
              <a:defRPr sz="1866"/>
            </a:lvl6pPr>
            <a:lvl7pPr marL="3656960" indent="0">
              <a:buNone/>
              <a:defRPr sz="1866"/>
            </a:lvl7pPr>
            <a:lvl8pPr marL="4266453" indent="0">
              <a:buNone/>
              <a:defRPr sz="1866"/>
            </a:lvl8pPr>
            <a:lvl9pPr marL="4875947" indent="0">
              <a:buNone/>
              <a:defRPr sz="18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2FBE-A342-4B9F-ACD7-8E623D3FF5C9}" type="datetime1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FC00-40E4-458D-AD05-801E70F20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7675"/>
      </p:ext>
    </p:extLst>
  </p:cSld>
  <p:clrMapOvr>
    <a:masterClrMapping/>
  </p:clrMapOvr>
  <p:transition>
    <p:comb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199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199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F471-62BB-4333-B0E0-2BD9E107D6BC}" type="datetime1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6127-1D2B-4715-AF84-0F5BAC701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90535"/>
      </p:ext>
    </p:extLst>
  </p:cSld>
  <p:clrMapOvr>
    <a:masterClrMapping/>
  </p:clrMapOvr>
  <p:transition>
    <p:comb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3" indent="0">
              <a:buNone/>
              <a:defRPr sz="2666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33" b="1"/>
            </a:lvl4pPr>
            <a:lvl5pPr marL="2437973" indent="0">
              <a:buNone/>
              <a:defRPr sz="2133" b="1"/>
            </a:lvl5pPr>
            <a:lvl6pPr marL="3047467" indent="0">
              <a:buNone/>
              <a:defRPr sz="2133" b="1"/>
            </a:lvl6pPr>
            <a:lvl7pPr marL="3656960" indent="0">
              <a:buNone/>
              <a:defRPr sz="2133" b="1"/>
            </a:lvl7pPr>
            <a:lvl8pPr marL="4266453" indent="0">
              <a:buNone/>
              <a:defRPr sz="2133" b="1"/>
            </a:lvl8pPr>
            <a:lvl9pPr marL="487594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3" indent="0">
              <a:buNone/>
              <a:defRPr sz="2666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33" b="1"/>
            </a:lvl4pPr>
            <a:lvl5pPr marL="2437973" indent="0">
              <a:buNone/>
              <a:defRPr sz="2133" b="1"/>
            </a:lvl5pPr>
            <a:lvl6pPr marL="3047467" indent="0">
              <a:buNone/>
              <a:defRPr sz="2133" b="1"/>
            </a:lvl6pPr>
            <a:lvl7pPr marL="3656960" indent="0">
              <a:buNone/>
              <a:defRPr sz="2133" b="1"/>
            </a:lvl7pPr>
            <a:lvl8pPr marL="4266453" indent="0">
              <a:buNone/>
              <a:defRPr sz="2133" b="1"/>
            </a:lvl8pPr>
            <a:lvl9pPr marL="487594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74CBE-5DE3-4F2F-91A8-94E4C7AD8D73}" type="datetime1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40FB-3978-453C-9EA6-4B4D26F0F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31061"/>
      </p:ext>
    </p:extLst>
  </p:cSld>
  <p:clrMapOvr>
    <a:masterClrMapping/>
  </p:clrMapOvr>
  <p:transition>
    <p:comb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3CD52-05CB-456F-8882-BE4010A6FA65}" type="datetime1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9682F-536C-4E12-9DD5-23251CA59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60741"/>
      </p:ext>
    </p:extLst>
  </p:cSld>
  <p:clrMapOvr>
    <a:masterClrMapping/>
  </p:clrMapOvr>
  <p:transition>
    <p:comb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3355C-F6E7-4FD8-9A2F-6DD7C60ED9C3}" type="datetime1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2EF4-1242-4F83-8B32-EDCAE45C0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75003"/>
      </p:ext>
    </p:extLst>
  </p:cSld>
  <p:clrMapOvr>
    <a:masterClrMapping/>
  </p:clrMapOvr>
  <p:transition>
    <p:comb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5" cy="1162050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5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93" indent="0">
              <a:buNone/>
              <a:defRPr sz="1600"/>
            </a:lvl2pPr>
            <a:lvl3pPr marL="1218987" indent="0">
              <a:buNone/>
              <a:defRPr sz="1333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B6BB-AB87-41B3-B427-1796E0875374}" type="datetime1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09878-4BB2-48FB-B231-050E9C9DA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43661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87E5-1DF8-4193-BD45-9A995A4C0E5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7E87-A84D-416D-B83D-6C70AD7735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407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4E6F-336D-4161-A4D4-8CF8210447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7AA2-5872-4E1F-B37D-9F2A03A651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60425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93" indent="0">
              <a:buNone/>
              <a:defRPr sz="3733"/>
            </a:lvl2pPr>
            <a:lvl3pPr marL="1218987" indent="0">
              <a:buNone/>
              <a:defRPr sz="3199"/>
            </a:lvl3pPr>
            <a:lvl4pPr marL="1828480" indent="0">
              <a:buNone/>
              <a:defRPr sz="2666"/>
            </a:lvl4pPr>
            <a:lvl5pPr marL="2437973" indent="0">
              <a:buNone/>
              <a:defRPr sz="2666"/>
            </a:lvl5pPr>
            <a:lvl6pPr marL="3047467" indent="0">
              <a:buNone/>
              <a:defRPr sz="2666"/>
            </a:lvl6pPr>
            <a:lvl7pPr marL="3656960" indent="0">
              <a:buNone/>
              <a:defRPr sz="2666"/>
            </a:lvl7pPr>
            <a:lvl8pPr marL="4266453" indent="0">
              <a:buNone/>
              <a:defRPr sz="2666"/>
            </a:lvl8pPr>
            <a:lvl9pPr marL="4875947" indent="0">
              <a:buNone/>
              <a:defRPr sz="266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93" indent="0">
              <a:buNone/>
              <a:defRPr sz="1600"/>
            </a:lvl2pPr>
            <a:lvl3pPr marL="1218987" indent="0">
              <a:buNone/>
              <a:defRPr sz="1333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4F345-9577-456B-B059-CE763D107B2B}" type="datetime1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ABC3-BC3D-4BE2-9729-44701FC2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87537"/>
      </p:ext>
    </p:extLst>
  </p:cSld>
  <p:clrMapOvr>
    <a:masterClrMapping/>
  </p:clrMapOvr>
  <p:transition>
    <p:comb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351A-F371-47AF-9785-0FCCB56D184F}" type="datetime1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69C5-DC48-45D0-BF9B-9208117BA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86498"/>
      </p:ext>
    </p:extLst>
  </p:cSld>
  <p:clrMapOvr>
    <a:masterClrMapping/>
  </p:clrMapOvr>
  <p:transition>
    <p:comb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43"/>
            <a:ext cx="802639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3EB4-3364-4EDC-98A3-D102395BB048}" type="datetime1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E421-0DE1-44FF-A035-9D13A2B7E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26898"/>
      </p:ext>
    </p:extLst>
  </p:cSld>
  <p:clrMapOvr>
    <a:masterClrMapping/>
  </p:clrMapOvr>
  <p:transition>
    <p:comb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8ACC-C6A0-49BD-8097-4BBF68579F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3589-99C3-4D83-8816-2B552E64FD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6763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C18F-A850-4F41-A92B-03BF59D2E0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D2A5-DF79-4C51-945B-64EF92D80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373916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0335-6DD1-455E-B5D2-9B61371498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DA0-235A-4C3C-864F-FDED0417C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36680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84F2-7970-43B4-9E73-7AFD7E314A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04F1-2082-4C2F-8174-C0B397D744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93298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E9CC-87D7-42FC-8ECF-90A4B5A1B3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2C26-8631-43A8-A734-9BC7F8EF16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534598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1871-8C04-48C0-87F0-C279DCBCA4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6F78-E120-445E-B4A6-5AC9DB772E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39913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FA72-F49B-45AD-A12A-997566E99C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27B6-1392-4A1B-BD4E-622C5025A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456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4ED8-A733-4173-9255-89139A65D67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F802-8A6A-4DE2-A6D8-CC1C52987F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8547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2AE51-8622-44AB-9AF0-21A4D06AD4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2404-5718-48CB-8C5E-0402FCE39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35127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C40D-733A-4FA2-9B97-5E653994D7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2A14-32A9-46F2-B2C9-A82FFEB6B9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26571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7B37-5E63-4652-918A-1243F6C314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8E3D-5496-4E6A-9D99-99B978997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6997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D373-1679-4C71-BACC-10639AD415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3029-97D1-4128-8B93-092FE33B3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70841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8ACC-C6A0-49BD-8097-4BBF68579F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3589-99C3-4D83-8816-2B552E64FD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92329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C18F-A850-4F41-A92B-03BF59D2E0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D2A5-DF79-4C51-945B-64EF92D80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60671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0335-6DD1-455E-B5D2-9B61371498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DA0-235A-4C3C-864F-FDED0417C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06764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84F2-7970-43B4-9E73-7AFD7E314A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04F1-2082-4C2F-8174-C0B397D744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66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E9CC-87D7-42FC-8ECF-90A4B5A1B3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2C26-8631-43A8-A734-9BC7F8EF16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181216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1871-8C04-48C0-87F0-C279DCBCA4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6F78-E120-445E-B4A6-5AC9DB772E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978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DA81-1585-4449-AA98-85C3AFB752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E7D9-0CBC-4C58-AA21-D952CDB788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28647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FA72-F49B-45AD-A12A-997566E99C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27B6-1392-4A1B-BD4E-622C5025A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3016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2AE51-8622-44AB-9AF0-21A4D06AD4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2404-5718-48CB-8C5E-0402FCE39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95224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C40D-733A-4FA2-9B97-5E653994D7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2A14-32A9-46F2-B2C9-A82FFEB6B9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43788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7B37-5E63-4652-918A-1243F6C314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8E3D-5496-4E6A-9D99-99B978997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8083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D373-1679-4C71-BACC-10639AD415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3029-97D1-4128-8B93-092FE33B3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29216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8ACC-C6A0-49BD-8097-4BBF68579F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3589-99C3-4D83-8816-2B552E64FD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176843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C18F-A850-4F41-A92B-03BF59D2E0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D2A5-DF79-4C51-945B-64EF92D80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86266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0335-6DD1-455E-B5D2-9B61371498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DA0-235A-4C3C-864F-FDED0417C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45645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84F2-7970-43B4-9E73-7AFD7E314A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04F1-2082-4C2F-8174-C0B397D744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0240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E9CC-87D7-42FC-8ECF-90A4B5A1B3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2C26-8631-43A8-A734-9BC7F8EF16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434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6640-BE38-4581-BFD9-F7AE8A9C6D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077E-E168-475E-AE00-8DD6BF67EB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01001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1871-8C04-48C0-87F0-C279DCBCA4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6F78-E120-445E-B4A6-5AC9DB772E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28243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FA72-F49B-45AD-A12A-997566E99C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27B6-1392-4A1B-BD4E-622C5025A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16802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2AE51-8622-44AB-9AF0-21A4D06AD4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2404-5718-48CB-8C5E-0402FCE39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92051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C40D-733A-4FA2-9B97-5E653994D7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2A14-32A9-46F2-B2C9-A82FFEB6B9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23296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7B37-5E63-4652-918A-1243F6C314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8E3D-5496-4E6A-9D99-99B978997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3390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D373-1679-4C71-BACC-10639AD415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3029-97D1-4128-8B93-092FE33B3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7241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8ACC-C6A0-49BD-8097-4BBF68579F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3589-99C3-4D83-8816-2B552E64FD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226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C18F-A850-4F41-A92B-03BF59D2E0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D2A5-DF79-4C51-945B-64EF92D80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7527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0335-6DD1-455E-B5D2-9B61371498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DA0-235A-4C3C-864F-FDED0417C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93165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84F2-7970-43B4-9E73-7AFD7E314A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04F1-2082-4C2F-8174-C0B397D744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512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605FE-4199-4680-A3DD-A703EA85BD8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D827-9B98-481E-9DE5-B085CF67F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6410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E9CC-87D7-42FC-8ECF-90A4B5A1B3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2C26-8631-43A8-A734-9BC7F8EF16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71045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1871-8C04-48C0-87F0-C279DCBCA4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6F78-E120-445E-B4A6-5AC9DB772E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61704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FA72-F49B-45AD-A12A-997566E99C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27B6-1392-4A1B-BD4E-622C5025A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19867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2AE51-8622-44AB-9AF0-21A4D06AD4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2404-5718-48CB-8C5E-0402FCE39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12204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C40D-733A-4FA2-9B97-5E653994D7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2A14-32A9-46F2-B2C9-A82FFEB6B9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38616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7B37-5E63-4652-918A-1243F6C314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8E3D-5496-4E6A-9D99-99B978997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17916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D373-1679-4C71-BACC-10639AD415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3029-97D1-4128-8B93-092FE33B3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993280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8ACC-C6A0-49BD-8097-4BBF68579F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3589-99C3-4D83-8816-2B552E64FD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705363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C18F-A850-4F41-A92B-03BF59D2E0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D2A5-DF79-4C51-945B-64EF92D80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12669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0335-6DD1-455E-B5D2-9B61371498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DA0-235A-4C3C-864F-FDED0417C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852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C414-F357-42F7-A7F7-077E2F62D5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015E-8DAF-49A6-8095-B50692648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77862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84F2-7970-43B4-9E73-7AFD7E314A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04F1-2082-4C2F-8174-C0B397D744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301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E9CC-87D7-42FC-8ECF-90A4B5A1B3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2C26-8631-43A8-A734-9BC7F8EF16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96149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1871-8C04-48C0-87F0-C279DCBCA4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6F78-E120-445E-B4A6-5AC9DB772E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43087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FA72-F49B-45AD-A12A-997566E99C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27B6-1392-4A1B-BD4E-622C5025A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034854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2AE51-8622-44AB-9AF0-21A4D06AD4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2404-5718-48CB-8C5E-0402FCE39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1697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C40D-733A-4FA2-9B97-5E653994D7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2A14-32A9-46F2-B2C9-A82FFEB6B9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1962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7B37-5E63-4652-918A-1243F6C314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8E3D-5496-4E6A-9D99-99B978997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48183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D373-1679-4C71-BACC-10639AD415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3029-97D1-4128-8B93-092FE33B3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6412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8ACC-C6A0-49BD-8097-4BBF68579F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3589-99C3-4D83-8816-2B552E64FD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09638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C18F-A850-4F41-A92B-03BF59D2E0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D2A5-DF79-4C51-945B-64EF92D80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6827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8DC0-376A-4EE3-9A39-D4CCB622BE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6F04-12FD-423E-A711-B2300A3F9B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80146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0335-6DD1-455E-B5D2-9B61371498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DA0-235A-4C3C-864F-FDED0417C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731850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84F2-7970-43B4-9E73-7AFD7E314A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04F1-2082-4C2F-8174-C0B397D744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03694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E9CC-87D7-42FC-8ECF-90A4B5A1B3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2C26-8631-43A8-A734-9BC7F8EF16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32496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1871-8C04-48C0-87F0-C279DCBCA4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6F78-E120-445E-B4A6-5AC9DB772E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52974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FA72-F49B-45AD-A12A-997566E99C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27B6-1392-4A1B-BD4E-622C5025A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36284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2AE51-8622-44AB-9AF0-21A4D06AD4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2404-5718-48CB-8C5E-0402FCE39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20766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C40D-733A-4FA2-9B97-5E653994D7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2A14-32A9-46F2-B2C9-A82FFEB6B9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08928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7B37-5E63-4652-918A-1243F6C314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8E3D-5496-4E6A-9D99-99B978997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81193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D373-1679-4C71-BACC-10639AD415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3029-97D1-4128-8B93-092FE33B3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75793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5E00-E69A-473C-9AF0-3349247A8B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193-33DC-4E18-A782-C08BE13DF3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788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B24F-431F-429E-B588-A33EB07AB66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F9AA-E36D-4D57-B7AC-9394C206C9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216120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43FA-3DBA-4742-8E0E-0CA0EC159E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36FB-A299-4013-B05A-846E9ED32C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19606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DBC9-3F9F-4EDD-845E-D6FBA00BC8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DBA5-8362-43D0-AA04-33B64DE486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30679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D794-9BD7-44B2-9B00-EE13F00F3A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1289-DE53-4488-B0EE-702C68F99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8939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4C19-F4B7-4709-AE3F-687F4472EC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80CA-FBE0-483D-89DC-6A5688785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18069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0673-98F2-4E7B-9634-A534557ED6B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4612-3E23-4801-AD93-7865540CC7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14846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792E-921F-4C88-A248-7E9E97670DD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9CD62-C4D2-4E10-B181-AF22A3A494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82839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64787-B96D-49B8-81C4-0C7AE08D95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4420-321C-4280-9C1B-2B1595B245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11878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F52C-79B0-46F8-ACD6-3014950828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890D-BEDF-47CD-852A-7916342B7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84310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EAD2-E66A-473A-A8C8-B004C138FB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0525E-218B-454E-8E94-E114F911CC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90333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59F8-877E-482E-9537-5971BE5E1A3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9536-A83F-4C74-91DB-4909C3134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221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CF74-7DC6-49A1-8237-6B22A4C435E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1EFBA-191E-4159-BB3C-E5D4AB9231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65881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D38468-0434-4652-9F91-0835A045E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C495C90-BC11-4760-B212-154571A8C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E483D8-ABEC-40B8-98ED-8F3EFE9F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4CE-A804-4E5A-801A-81E6A63F94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23CCDE-2D95-4EA2-ADEA-AE9589BF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FE1A8C-E55F-4699-9A88-0561D673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97E8-1C8C-4419-A6B0-3787FB91F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4031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2FEA3-E419-4DED-BEDE-19674C3F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D57102-7E47-4E1D-92E7-77786D64F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E983BF-BE4D-454B-9F48-EF12D2A6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86A-8D48-44B8-B4A1-C0716967F3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DEA7DE-639B-4BA6-A9E8-ECFBDC4B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BC28D5-34AA-4AAC-906E-3F1289F6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97E8-1C8C-4419-A6B0-3787FB91F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9650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61074A-5106-4EA3-91B3-50437202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16173F-1693-4B82-87B9-E0A9F0C4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CC114F-EB46-4CC6-886C-D2FFF46C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3219-5A00-40F5-8BB3-9997AF7922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4724A4-5362-4F33-8C87-292F7193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7B1C4-7BFE-42E5-9216-90333A38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97E8-1C8C-4419-A6B0-3787FB91F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0617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5F4DD8-FA7A-4A5A-B5C7-1F148AE4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DD7127-17DE-4391-9642-8F5ED28F0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0CEA3BD-9A3A-4940-81AB-05B461B86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321670-6AF0-4A10-BB3B-4940956D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E993-164D-4491-946F-05C07F7EBC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1C9601-E967-4CF8-9C8C-329C424E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7C0C93-5AE7-4A49-9D58-2453CED8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97E8-1C8C-4419-A6B0-3787FB91F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0529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016810-84E5-48E4-A26E-6E2DF28A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826149-8C74-45BC-9A34-D61B4307F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DD4021-EB02-4833-9B70-FB186A75E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2930A54-B319-41DF-A48C-88251901D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E07A9EC-265B-4B74-980F-B57E2AEA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26CDA50-465A-4059-A21C-D25A2B6F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C62C-CB76-4102-B691-40334C9C1A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3368269-C5C8-4203-8270-1BBB057B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E657F7E-83FF-406F-BA08-4E6051E2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97E8-1C8C-4419-A6B0-3787FB91F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2968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30DF65-E60F-4DBD-8860-509F1109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6C6394-E8DA-4A4D-96CC-7206FAF0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C47F-8186-49FE-A5BE-26E16BA731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1615254-06EB-4D1F-B76A-93EF9DAB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0EC696-5CA4-4B3E-8480-F0084F3E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97E8-1C8C-4419-A6B0-3787FB91F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9247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CFC036C-3B17-4B0B-9F0F-3F8A64A8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39B-872E-4CDC-85E1-9E55AD01FA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A2169F1-1424-40C5-8530-27F6C840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6CF2B4-4B7E-46B3-966C-9BEC9966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97E8-1C8C-4419-A6B0-3787FB91F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1932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B2ACDE-40BE-4FAB-BDBD-2B4215C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5D7705-4BC9-4221-9E7C-001162A86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F90A88-844D-4024-A3E0-3E6BCCB19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310E08-2A70-4313-9A8B-64BF124A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7E78-6246-468A-84D7-C910562B56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019F11-5CE8-46C5-A91C-01C90309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121D23-E96B-49B9-9771-9E98B2BB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97E8-1C8C-4419-A6B0-3787FB91F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5775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C0CC38-6ABD-478B-8651-BF03712D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B77CFAD-178F-438A-AA1E-A2974375A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269C15-DF13-451F-AAB1-A65972788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EDCFA0-DC28-4E59-8912-17C8040D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5F3B-AD2C-41EA-8358-3B09C4C22A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58ACE0-5EE8-41B4-84E7-AED1800C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937D74-D089-4722-997F-EAE1DA37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97E8-1C8C-4419-A6B0-3787FB91F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5430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6F9AA3-A61C-41D4-BAE3-A339C566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6AF2CA-EED4-4479-A114-D4ECF30CF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2F8C41-4552-42FD-8410-37F627BD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AFE4-F83C-41AD-8472-BA830FEF6E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0FD2E3-9B68-4405-A551-9C66CB03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C86238-D712-492C-9DE1-1A3E1A20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97E8-1C8C-4419-A6B0-3787FB91F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92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7FED-C6EC-4F14-9934-CEECAAF2149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17D0-4658-4140-AB4B-114A03004C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33019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6887934-6736-455D-AEFE-AC1DBE2BF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6EDE83-5A3D-4A32-92C9-DB68357CE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19E70F-D7C7-46B5-922E-8D3C2B65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91B8-9BAF-4C03-BAD9-BD56A24C08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56369F-B2BF-422A-8C6D-07A2242A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EC552E-F063-4781-ABD2-3473C70C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97E8-1C8C-4419-A6B0-3787FB91F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1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4088-DB2A-4A31-83A7-D4DADB68E60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6F8A-E8F1-4DC9-A17F-0E433826A1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2730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A195-EFC3-481E-9A3A-2F18B3ED49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8C8C-61F6-48F5-A8FA-243BBAB4EF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440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8F25-018F-4867-AA96-2B0351942CD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F839-7EFC-4981-AAF8-8DF4426A79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440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F771-B0FB-4367-AADD-8FDCAAEA6B7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EFED-B983-4485-8C3E-21DD403C6E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111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96CC-4D66-4ECA-8BC8-17F402E0620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9012-2231-4C61-95AA-093707ECC9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3528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D969-E59F-40C8-9A31-4C77DBD778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0673-28E5-48F7-8808-6A5F3BCCA1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240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FA8C-E1A4-42C8-A6B5-70DBA892D3E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4969-7EA6-4F25-9DD0-8C8A9B8D5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278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35EB-3631-47FA-8E83-7BCB645142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5E50-5A0E-4076-9298-6883C11CB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697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5968-BE1D-46A1-A36C-7AC49D96BF8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4850-D829-4BAF-841E-FCD280B5F1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41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2C7F-8C68-4A6B-89F3-DD1673BCB6A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22EA-B15D-407E-98A2-A1920ADDA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954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EAF8-939C-45E7-9E5C-4C6F3066BD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CE95-CC93-490A-92B3-0B761E92F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0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AE97-9F18-4697-888F-CF13D6C31C3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005E-0444-4DF7-B30C-994ED0184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985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754F-BA6B-45FE-A9D7-9BC1EE9E7F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3D18-541F-4D99-AB14-989106A51B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652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10E5-72D4-4303-BCF7-49A3C785926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2D4C-5BAE-42DD-8887-2865C3A081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5042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CDBC-72BA-4117-B98F-8D03FAB26D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BB0E-53B6-4EC6-8ED8-B8724FDF23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635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621F-C5B2-4337-AE72-5699EE5FA1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D02E4-51F1-497D-8757-1BD732F0B9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295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2412C-4B1D-4EFD-BAEE-E63534ACC31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37B4-88D9-4615-A0B3-42B761C405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1803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A7A4-75DD-4D71-8D3C-A3D1E29A2A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1BAF-32FE-47FD-8C88-C693B1B5D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877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68BD-A27D-48A6-AF33-C89387F78E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586B-00B4-4A8E-8281-78AB19A15C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394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9756-BB95-4C2F-BC28-E06667E221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6764-91A5-484E-98EE-62736DADB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343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C77B-F279-4270-B9D7-66D618B97C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E3E4-3BBD-4105-80D3-8357AAF4D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1790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D7F7-E3F8-4883-BCC3-23217AAA802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4F7F-E1EF-4412-81E7-D33F1AC9B5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53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CC733-1C4D-465F-9D15-53BE76AFEC1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7AB2-050F-4ED6-9EBC-25F9C0B416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69260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8036-FAD1-4C22-816C-85566756F1A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1658-8A62-4E22-B61D-A650014375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367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E6E1-199D-49FE-B013-F4129B523F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F8E7-F21F-4689-B027-1DCE8EDE4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607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C699-3238-4923-BEB0-20C34E4D60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3E3C-D1F7-4DAE-9E43-AAA8D1AFEF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744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7C18-715B-46E7-AAF3-EDEAFAE91F7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0582-0C8E-4018-93CD-8F4CD7163F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2960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7664-E4E5-4E2C-8AA8-40DF02ECBF3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8DE7-D8E4-4731-A040-628BF9A4AD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2730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D6EE-A4AD-456B-9628-4DD9C43FDF0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35B8-B5E6-4765-979D-1347978C2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5242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A7A4-75DD-4D71-8D3C-A3D1E29A2A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1BAF-32FE-47FD-8C88-C693B1B5D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067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68BD-A27D-48A6-AF33-C89387F78E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586B-00B4-4A8E-8281-78AB19A15C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5450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9756-BB95-4C2F-BC28-E06667E221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6764-91A5-484E-98EE-62736DADB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16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C77B-F279-4270-B9D7-66D618B97C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E3E4-3BBD-4105-80D3-8357AAF4D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13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C442-2F1E-4D42-8A9F-A2A18DC17C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4477-A668-45D0-AEF6-1403392DBE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673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D7F7-E3F8-4883-BCC3-23217AAA802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4F7F-E1EF-4412-81E7-D33F1AC9B5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203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8036-FAD1-4C22-816C-85566756F1A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1658-8A62-4E22-B61D-A650014375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87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E6E1-199D-49FE-B013-F4129B523F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F8E7-F21F-4689-B027-1DCE8EDE4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551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C699-3238-4923-BEB0-20C34E4D60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3E3C-D1F7-4DAE-9E43-AAA8D1AFEF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590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7C18-715B-46E7-AAF3-EDEAFAE91F7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0582-0C8E-4018-93CD-8F4CD7163F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0884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7664-E4E5-4E2C-8AA8-40DF02ECBF3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8DE7-D8E4-4731-A040-628BF9A4AD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571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D6EE-A4AD-456B-9628-4DD9C43FDF0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35B8-B5E6-4765-979D-1347978C2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904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EB68-F438-403E-AFA2-0C7A348ECD2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432AC-13FF-43D0-BB17-DCCF5D1211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496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E341-BCD7-40EE-A458-CD11374215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94AA8-5F1C-4328-9716-58725FBCB8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076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9C00-B27D-41C6-A556-28AD7A40CA8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07E5-CE85-451D-A5BE-4D4023C75C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07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2F0D-1549-4C9C-9ECA-323AB78C86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7CA1-C37E-412B-B828-B12C6F425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16515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8507-5D6E-4F23-8B2C-00FE369A2EB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3B03-B619-4482-B67C-F821E532F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0074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2D1F8-EBD7-404F-860A-FE5DE6465DF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CDF0-8999-462C-9B92-4692EBE73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8501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1012-94EF-43E4-B6D5-F2358DE168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B49E-F314-44F4-BA90-336D6E281D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3698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6110-23C2-46E8-A759-197B34BC67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FE1D-BE0F-4EB9-8F63-11ABC74C31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3749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B7D2-FECD-45FB-8C48-A0958FA21E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7DC4-3795-4CBB-9A8C-3F49A1C2FB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821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F7FF-E6C3-4DEC-A13F-FF316239A84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9A4-3504-4C6E-9F2C-7A30D787E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1357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0694-FA74-46C7-8EE3-86B7A5AFA5E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0320-A8E6-430C-854A-6A19167187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6911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38A8-7547-46BA-8DEC-ED1759B6982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DD41-726A-4865-9FAC-CD0E35041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8073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9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9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9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9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8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1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78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2F6B1C-3708-43D8-B7E2-898B5BAAE57E}" type="datetime1">
              <a:rPr lang="ru-RU"/>
              <a:pPr>
                <a:defRPr/>
              </a:pPr>
              <a:t>10.01.2020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74814CE-654D-4AC7-926F-A37E06DC05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5372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B5E529-1224-4700-B783-E219E18BF614}" type="datetime1">
              <a:rPr lang="ru-RU"/>
              <a:pPr>
                <a:defRPr/>
              </a:pPr>
              <a:t>10.01.2020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2B5307-208C-4D06-8938-94524A8DA6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215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A9D3-72AE-4268-A6AC-2DFDC76270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1A14-7CB7-4417-9FFF-074A10900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6744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1pPr>
            <a:lvl2pPr marL="35982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651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3pPr>
            <a:lvl4pPr marL="1079476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30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127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8952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877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8603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F0A82B-5049-45E0-8F59-C3C390030889}" type="datetime1">
              <a:rPr lang="ru-RU"/>
              <a:pPr>
                <a:defRPr/>
              </a:pPr>
              <a:t>10.01.2020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DC62A7-5BB0-400E-AA3F-2EBCDC255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8998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204"/>
            </a:lvl1pPr>
            <a:lvl2pPr>
              <a:defRPr sz="1889"/>
            </a:lvl2pPr>
            <a:lvl3pPr>
              <a:defRPr sz="1574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204"/>
            </a:lvl1pPr>
            <a:lvl2pPr>
              <a:defRPr sz="1889"/>
            </a:lvl2pPr>
            <a:lvl3pPr>
              <a:defRPr sz="1574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47AB7D-5506-4FAB-A8ED-C2B87DE094F0}" type="datetime1">
              <a:rPr lang="ru-RU"/>
              <a:pPr>
                <a:defRPr/>
              </a:pPr>
              <a:t>10.01.2020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376DE13-36F0-48BB-8ABE-33AC7281C8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5338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89" b="1"/>
            </a:lvl1pPr>
            <a:lvl2pPr marL="359825" indent="0">
              <a:buNone/>
              <a:defRPr sz="1574" b="1"/>
            </a:lvl2pPr>
            <a:lvl3pPr marL="719651" indent="0">
              <a:buNone/>
              <a:defRPr sz="1417" b="1"/>
            </a:lvl3pPr>
            <a:lvl4pPr marL="1079476" indent="0">
              <a:buNone/>
              <a:defRPr sz="1259" b="1"/>
            </a:lvl4pPr>
            <a:lvl5pPr marL="1439301" indent="0">
              <a:buNone/>
              <a:defRPr sz="1259" b="1"/>
            </a:lvl5pPr>
            <a:lvl6pPr marL="1799127" indent="0">
              <a:buNone/>
              <a:defRPr sz="1259" b="1"/>
            </a:lvl6pPr>
            <a:lvl7pPr marL="2158952" indent="0">
              <a:buNone/>
              <a:defRPr sz="1259" b="1"/>
            </a:lvl7pPr>
            <a:lvl8pPr marL="2518778" indent="0">
              <a:buNone/>
              <a:defRPr sz="1259" b="1"/>
            </a:lvl8pPr>
            <a:lvl9pPr marL="2878603" indent="0">
              <a:buNone/>
              <a:defRPr sz="125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1889"/>
            </a:lvl1pPr>
            <a:lvl2pPr>
              <a:defRPr sz="1574"/>
            </a:lvl2pPr>
            <a:lvl3pPr>
              <a:defRPr sz="1417"/>
            </a:lvl3pPr>
            <a:lvl4pPr>
              <a:defRPr sz="1259"/>
            </a:lvl4pPr>
            <a:lvl5pPr>
              <a:defRPr sz="1259"/>
            </a:lvl5pPr>
            <a:lvl6pPr>
              <a:defRPr sz="1259"/>
            </a:lvl6pPr>
            <a:lvl7pPr>
              <a:defRPr sz="1259"/>
            </a:lvl7pPr>
            <a:lvl8pPr>
              <a:defRPr sz="1259"/>
            </a:lvl8pPr>
            <a:lvl9pPr>
              <a:defRPr sz="125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89" b="1"/>
            </a:lvl1pPr>
            <a:lvl2pPr marL="359825" indent="0">
              <a:buNone/>
              <a:defRPr sz="1574" b="1"/>
            </a:lvl2pPr>
            <a:lvl3pPr marL="719651" indent="0">
              <a:buNone/>
              <a:defRPr sz="1417" b="1"/>
            </a:lvl3pPr>
            <a:lvl4pPr marL="1079476" indent="0">
              <a:buNone/>
              <a:defRPr sz="1259" b="1"/>
            </a:lvl4pPr>
            <a:lvl5pPr marL="1439301" indent="0">
              <a:buNone/>
              <a:defRPr sz="1259" b="1"/>
            </a:lvl5pPr>
            <a:lvl6pPr marL="1799127" indent="0">
              <a:buNone/>
              <a:defRPr sz="1259" b="1"/>
            </a:lvl6pPr>
            <a:lvl7pPr marL="2158952" indent="0">
              <a:buNone/>
              <a:defRPr sz="1259" b="1"/>
            </a:lvl7pPr>
            <a:lvl8pPr marL="2518778" indent="0">
              <a:buNone/>
              <a:defRPr sz="1259" b="1"/>
            </a:lvl8pPr>
            <a:lvl9pPr marL="2878603" indent="0">
              <a:buNone/>
              <a:defRPr sz="125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1889"/>
            </a:lvl1pPr>
            <a:lvl2pPr>
              <a:defRPr sz="1574"/>
            </a:lvl2pPr>
            <a:lvl3pPr>
              <a:defRPr sz="1417"/>
            </a:lvl3pPr>
            <a:lvl4pPr>
              <a:defRPr sz="1259"/>
            </a:lvl4pPr>
            <a:lvl5pPr>
              <a:defRPr sz="1259"/>
            </a:lvl5pPr>
            <a:lvl6pPr>
              <a:defRPr sz="1259"/>
            </a:lvl6pPr>
            <a:lvl7pPr>
              <a:defRPr sz="1259"/>
            </a:lvl7pPr>
            <a:lvl8pPr>
              <a:defRPr sz="1259"/>
            </a:lvl8pPr>
            <a:lvl9pPr>
              <a:defRPr sz="125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4F72AB-0045-4B04-9BFA-56350BA07184}" type="datetime1">
              <a:rPr lang="ru-RU"/>
              <a:pPr>
                <a:defRPr/>
              </a:pPr>
              <a:t>10.01.2020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F7EAE27-9595-46BF-846E-9820E0C2B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28942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FF6192-0865-4CAE-B1D5-01488B017C4E}" type="datetime1">
              <a:rPr lang="ru-RU"/>
              <a:pPr>
                <a:defRPr/>
              </a:pPr>
              <a:t>10.01.2020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CAA866-2FA2-4AA1-B439-AD54EF9225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03739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660C09-A461-4074-B8B3-7240A0FD364C}" type="datetime1">
              <a:rPr lang="ru-RU"/>
              <a:pPr>
                <a:defRPr/>
              </a:pPr>
              <a:t>10.01.2020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8C10EBE-B637-42FF-BFE9-E0A82E91B0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8108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7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2518"/>
            </a:lvl1pPr>
            <a:lvl2pPr>
              <a:defRPr sz="2204"/>
            </a:lvl2pPr>
            <a:lvl3pPr>
              <a:defRPr sz="1889"/>
            </a:lvl3pPr>
            <a:lvl4pPr>
              <a:defRPr sz="1574"/>
            </a:lvl4pPr>
            <a:lvl5pPr>
              <a:defRPr sz="1574"/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102"/>
            </a:lvl1pPr>
            <a:lvl2pPr marL="359825" indent="0">
              <a:buNone/>
              <a:defRPr sz="945"/>
            </a:lvl2pPr>
            <a:lvl3pPr marL="719651" indent="0">
              <a:buNone/>
              <a:defRPr sz="787"/>
            </a:lvl3pPr>
            <a:lvl4pPr marL="1079476" indent="0">
              <a:buNone/>
              <a:defRPr sz="708"/>
            </a:lvl4pPr>
            <a:lvl5pPr marL="1439301" indent="0">
              <a:buNone/>
              <a:defRPr sz="708"/>
            </a:lvl5pPr>
            <a:lvl6pPr marL="1799127" indent="0">
              <a:buNone/>
              <a:defRPr sz="708"/>
            </a:lvl6pPr>
            <a:lvl7pPr marL="2158952" indent="0">
              <a:buNone/>
              <a:defRPr sz="708"/>
            </a:lvl7pPr>
            <a:lvl8pPr marL="2518778" indent="0">
              <a:buNone/>
              <a:defRPr sz="708"/>
            </a:lvl8pPr>
            <a:lvl9pPr marL="2878603" indent="0">
              <a:buNone/>
              <a:defRPr sz="70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130974-BA16-43F8-B857-742BDEE007C5}" type="datetime1">
              <a:rPr lang="ru-RU"/>
              <a:pPr>
                <a:defRPr/>
              </a:pPr>
              <a:t>10.01.2020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F0C4F1-6CE8-4781-849C-2C26895D79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2338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518"/>
            </a:lvl1pPr>
            <a:lvl2pPr marL="359825" indent="0">
              <a:buNone/>
              <a:defRPr sz="2204"/>
            </a:lvl2pPr>
            <a:lvl3pPr marL="719651" indent="0">
              <a:buNone/>
              <a:defRPr sz="1889"/>
            </a:lvl3pPr>
            <a:lvl4pPr marL="1079476" indent="0">
              <a:buNone/>
              <a:defRPr sz="1574"/>
            </a:lvl4pPr>
            <a:lvl5pPr marL="1439301" indent="0">
              <a:buNone/>
              <a:defRPr sz="1574"/>
            </a:lvl5pPr>
            <a:lvl6pPr marL="1799127" indent="0">
              <a:buNone/>
              <a:defRPr sz="1574"/>
            </a:lvl6pPr>
            <a:lvl7pPr marL="2158952" indent="0">
              <a:buNone/>
              <a:defRPr sz="1574"/>
            </a:lvl7pPr>
            <a:lvl8pPr marL="2518778" indent="0">
              <a:buNone/>
              <a:defRPr sz="1574"/>
            </a:lvl8pPr>
            <a:lvl9pPr marL="2878603" indent="0">
              <a:buNone/>
              <a:defRPr sz="1574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02"/>
            </a:lvl1pPr>
            <a:lvl2pPr marL="359825" indent="0">
              <a:buNone/>
              <a:defRPr sz="945"/>
            </a:lvl2pPr>
            <a:lvl3pPr marL="719651" indent="0">
              <a:buNone/>
              <a:defRPr sz="787"/>
            </a:lvl3pPr>
            <a:lvl4pPr marL="1079476" indent="0">
              <a:buNone/>
              <a:defRPr sz="708"/>
            </a:lvl4pPr>
            <a:lvl5pPr marL="1439301" indent="0">
              <a:buNone/>
              <a:defRPr sz="708"/>
            </a:lvl5pPr>
            <a:lvl6pPr marL="1799127" indent="0">
              <a:buNone/>
              <a:defRPr sz="708"/>
            </a:lvl6pPr>
            <a:lvl7pPr marL="2158952" indent="0">
              <a:buNone/>
              <a:defRPr sz="708"/>
            </a:lvl7pPr>
            <a:lvl8pPr marL="2518778" indent="0">
              <a:buNone/>
              <a:defRPr sz="708"/>
            </a:lvl8pPr>
            <a:lvl9pPr marL="2878603" indent="0">
              <a:buNone/>
              <a:defRPr sz="70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D82DEF-471F-4E3E-8D4F-3AF6EF77F34C}" type="datetime1">
              <a:rPr lang="ru-RU"/>
              <a:pPr>
                <a:defRPr/>
              </a:pPr>
              <a:t>10.01.2020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A3BC5E0-6AB3-45BA-82F3-44B02115EF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92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D41675-0299-4C9C-9150-C818215FD402}" type="datetime1">
              <a:rPr lang="ru-RU"/>
              <a:pPr>
                <a:defRPr/>
              </a:pPr>
              <a:t>10.01.2020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96D650A-17B8-4C2B-95C8-5CA7E56ED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744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B666F8-102B-4E74-AB9B-A7A20D157D89}" type="datetime1">
              <a:rPr lang="ru-RU"/>
              <a:pPr>
                <a:defRPr/>
              </a:pPr>
              <a:t>10.01.2020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06DCC47-CD83-4337-8227-C9BFA70C6D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6247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90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4E6F-336D-4161-A4D4-8CF8210447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7AA2-5872-4E1F-B37D-9F2A03A651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0521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697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3942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3132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0191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8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4700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1240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687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1428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8652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600" y="12480"/>
            <a:ext cx="10972320" cy="166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867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7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2B2789-8B2B-43A2-803B-9F2A797308C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883D1-C885-44AB-8E14-BD751BB3CA9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752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B051C2-8851-40AE-8052-8FDE1925B0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18F8C-C4B8-4955-B186-E37FBD0F5A1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4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652F99-1607-4EBE-9428-E9BC9D6E35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8DA9B-EF96-4CA1-A26C-42F7F11B93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652F99-1607-4EBE-9428-E9BC9D6E35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8DA9B-EF96-4CA1-A26C-42F7F11B93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63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652F99-1607-4EBE-9428-E9BC9D6E35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8DA9B-EF96-4CA1-A26C-42F7F11B93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7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652F99-1607-4EBE-9428-E9BC9D6E35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8DA9B-EF96-4CA1-A26C-42F7F11B93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48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652F99-1607-4EBE-9428-E9BC9D6E35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8DA9B-EF96-4CA1-A26C-42F7F11B93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72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652F99-1607-4EBE-9428-E9BC9D6E35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8DA9B-EF96-4CA1-A26C-42F7F11B93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25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867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267" b="0" strike="noStrike" spc="-1">
                <a:latin typeface="Arial"/>
              </a:rPr>
              <a:t>Для правки структуры щёлкните мышью</a:t>
            </a:r>
          </a:p>
          <a:p>
            <a:pPr marL="1151971" lvl="1" indent="-431989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733" b="0" strike="noStrike" spc="-1">
                <a:latin typeface="Arial"/>
              </a:rPr>
              <a:t>Второй уровень структуры</a:t>
            </a:r>
          </a:p>
          <a:p>
            <a:pPr marL="1727957" lvl="2" indent="-383990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Третий уровень структуры</a:t>
            </a:r>
          </a:p>
          <a:p>
            <a:pPr marL="2303942" lvl="3" indent="-287993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67" b="0" strike="noStrike" spc="-1">
                <a:latin typeface="Arial"/>
              </a:rPr>
              <a:t>Четвёртый уровень структуры</a:t>
            </a:r>
          </a:p>
          <a:p>
            <a:pPr marL="2879928" lvl="4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67" b="0" strike="noStrike" spc="-1">
                <a:latin typeface="Arial"/>
              </a:rPr>
              <a:t>Пятый уровень структуры</a:t>
            </a:r>
          </a:p>
          <a:p>
            <a:pPr marL="3455914" lvl="5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67" b="0" strike="noStrike" spc="-1">
                <a:latin typeface="Arial"/>
              </a:rPr>
              <a:t>Шестой уровень структуры</a:t>
            </a:r>
          </a:p>
          <a:p>
            <a:pPr marL="4031899" lvl="6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67" b="0" strike="noStrike" spc="-1"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06341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1219170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12D91F-81B4-4D99-94F5-BF96ABD3DFCC}" type="datetime1">
              <a:rPr lang="ru-RU" smtClean="0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F82F95-DA4D-4799-A38A-F25AB182E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1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5pPr>
      <a:lvl6pPr marL="609493" algn="ctr" rtl="0" fontAlgn="base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6pPr>
      <a:lvl7pPr marL="1218987" algn="ctr" rtl="0" fontAlgn="base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7pPr>
      <a:lvl8pPr marL="1828480" algn="ctr" rtl="0" fontAlgn="base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8pPr>
      <a:lvl9pPr marL="2437973" algn="ctr" rtl="0" fontAlgn="base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9pPr>
    </p:titleStyle>
    <p:bodyStyle>
      <a:lvl1pPr marL="457120" indent="-457120" algn="l" rtl="0" eaLnBrk="0" fontAlgn="base" hangingPunct="0">
        <a:spcBef>
          <a:spcPct val="20000"/>
        </a:spcBef>
        <a:spcAft>
          <a:spcPct val="0"/>
        </a:spcAft>
        <a:buChar char="•"/>
        <a:defRPr sz="4266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733" indent="-304747" algn="l" rtl="0" eaLnBrk="0" fontAlgn="base" hangingPunct="0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</a:defRPr>
      </a:lvl3pPr>
      <a:lvl4pPr marL="2133227" indent="-304747" algn="l" rtl="0" eaLnBrk="0" fontAlgn="base" hangingPunct="0">
        <a:spcBef>
          <a:spcPct val="20000"/>
        </a:spcBef>
        <a:spcAft>
          <a:spcPct val="0"/>
        </a:spcAft>
        <a:buChar char="–"/>
        <a:defRPr sz="2666">
          <a:solidFill>
            <a:schemeClr val="tx1"/>
          </a:solidFill>
          <a:latin typeface="+mn-lt"/>
        </a:defRPr>
      </a:lvl4pPr>
      <a:lvl5pPr marL="2742720" indent="-304747" algn="l" rtl="0" eaLnBrk="0" fontAlgn="base" hangingPunct="0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5pPr>
      <a:lvl6pPr marL="3352213" indent="-304747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6pPr>
      <a:lvl7pPr marL="3961707" indent="-304747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7pPr>
      <a:lvl8pPr marL="4571200" indent="-304747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8pPr>
      <a:lvl9pPr marL="5180693" indent="-304747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2B1024-8C09-44DC-A955-8C651BFC048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EF1FD-07E3-45C2-91B4-C5A54E2582F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03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2B2789-8B2B-43A2-803B-9F2A797308C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883D1-C885-44AB-8E14-BD751BB3CA9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77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2B1024-8C09-44DC-A955-8C651BFC048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EF1FD-07E3-45C2-91B4-C5A54E2582F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87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2B1024-8C09-44DC-A955-8C651BFC048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EF1FD-07E3-45C2-91B4-C5A54E2582F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77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2B1024-8C09-44DC-A955-8C651BFC048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EF1FD-07E3-45C2-91B4-C5A54E2582F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242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2B1024-8C09-44DC-A955-8C651BFC048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EF1FD-07E3-45C2-91B4-C5A54E2582F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6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2B1024-8C09-44DC-A955-8C651BFC048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EF1FD-07E3-45C2-91B4-C5A54E2582F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6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9A0212-0B04-4C35-AA9D-4C2A7E593E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B24AD-60CA-448D-AEDE-1BC3FAEEA53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18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8B134D-CEA5-4DBB-938E-EEECCAA2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3912E7-955C-4148-94B1-07E17BC7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F8EE2C-8D7A-4D3B-A58D-C7B900A5F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C887C-2662-4905-A0CC-68ED65C699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650521-BE83-4B12-A2D7-B23C97FC6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47257-126F-4F96-A9E4-D6B47E39D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97E8-1C8C-4419-A6B0-3787FB91F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8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C2AE0C-EC05-47F9-9B63-451D1933B7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1D37D-696C-472E-813E-BB3AE804D5A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8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6E09D1-8848-4624-AE4F-89ADC5A7A13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E5D3F7-62B0-4B66-AC57-952E6DE853D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36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B7A4D8-571A-4543-A15C-0EDCC17ED8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822C2A-BA70-40FA-868E-0185E353386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15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B7A4D8-571A-4543-A15C-0EDCC17ED8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822C2A-BA70-40FA-868E-0185E353386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15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A24B1C-A806-4320-BCC5-D7F4E97E61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160FA-B39F-439B-B361-2F3496B04EA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9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45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634D999-F33F-442B-A05D-EED3039B0EBF}" type="datetime1">
              <a:rPr lang="ru-RU"/>
              <a:pPr>
                <a:defRPr/>
              </a:pPr>
              <a:t>10.01.2020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45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11D79-637B-4EAB-A766-FC48477D5CA3}" type="slidenum">
              <a:rPr lang="ru-RU" altLang="ru-RU" sz="90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9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ctr" defTabSz="719138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1913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2pPr>
      <a:lvl3pPr algn="ctr" defTabSz="71913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3pPr>
      <a:lvl4pPr algn="ctr" defTabSz="71913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4pPr>
      <a:lvl5pPr algn="ctr" defTabSz="71913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5pPr>
      <a:lvl6pPr marL="343083" algn="ctr" defTabSz="719521" rtl="0" fontAlgn="base">
        <a:spcBef>
          <a:spcPct val="0"/>
        </a:spcBef>
        <a:spcAft>
          <a:spcPct val="0"/>
        </a:spcAft>
        <a:defRPr sz="3452">
          <a:solidFill>
            <a:schemeClr val="tx1"/>
          </a:solidFill>
          <a:latin typeface="Calibri" panose="020F0502020204030204" pitchFamily="34" charset="0"/>
        </a:defRPr>
      </a:lvl6pPr>
      <a:lvl7pPr marL="686166" algn="ctr" defTabSz="719521" rtl="0" fontAlgn="base">
        <a:spcBef>
          <a:spcPct val="0"/>
        </a:spcBef>
        <a:spcAft>
          <a:spcPct val="0"/>
        </a:spcAft>
        <a:defRPr sz="3452">
          <a:solidFill>
            <a:schemeClr val="tx1"/>
          </a:solidFill>
          <a:latin typeface="Calibri" panose="020F0502020204030204" pitchFamily="34" charset="0"/>
        </a:defRPr>
      </a:lvl7pPr>
      <a:lvl8pPr marL="1029249" algn="ctr" defTabSz="719521" rtl="0" fontAlgn="base">
        <a:spcBef>
          <a:spcPct val="0"/>
        </a:spcBef>
        <a:spcAft>
          <a:spcPct val="0"/>
        </a:spcAft>
        <a:defRPr sz="3452">
          <a:solidFill>
            <a:schemeClr val="tx1"/>
          </a:solidFill>
          <a:latin typeface="Calibri" panose="020F0502020204030204" pitchFamily="34" charset="0"/>
        </a:defRPr>
      </a:lvl8pPr>
      <a:lvl9pPr marL="1372332" algn="ctr" defTabSz="719521" rtl="0" fontAlgn="base">
        <a:spcBef>
          <a:spcPct val="0"/>
        </a:spcBef>
        <a:spcAft>
          <a:spcPct val="0"/>
        </a:spcAft>
        <a:defRPr sz="345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68288" indent="-268288" algn="l" defTabSz="7191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223838" algn="l" defTabSz="7191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79388" algn="l" defTabSz="7191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79388" algn="l" defTabSz="7191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179388" algn="l" defTabSz="7191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79039" indent="-179913" algn="l" defTabSz="719651" rtl="0" eaLnBrk="1" latinLnBrk="0" hangingPunct="1">
        <a:spcBef>
          <a:spcPct val="20000"/>
        </a:spcBef>
        <a:buFont typeface="Arial" pitchFamily="34" charset="0"/>
        <a:buChar char="•"/>
        <a:defRPr sz="1574" kern="1200">
          <a:solidFill>
            <a:schemeClr val="tx1"/>
          </a:solidFill>
          <a:latin typeface="+mn-lt"/>
          <a:ea typeface="+mn-ea"/>
          <a:cs typeface="+mn-cs"/>
        </a:defRPr>
      </a:lvl6pPr>
      <a:lvl7pPr marL="2338865" indent="-179913" algn="l" defTabSz="719651" rtl="0" eaLnBrk="1" latinLnBrk="0" hangingPunct="1">
        <a:spcBef>
          <a:spcPct val="20000"/>
        </a:spcBef>
        <a:buFont typeface="Arial" pitchFamily="34" charset="0"/>
        <a:buChar char="•"/>
        <a:defRPr sz="1574" kern="1200">
          <a:solidFill>
            <a:schemeClr val="tx1"/>
          </a:solidFill>
          <a:latin typeface="+mn-lt"/>
          <a:ea typeface="+mn-ea"/>
          <a:cs typeface="+mn-cs"/>
        </a:defRPr>
      </a:lvl7pPr>
      <a:lvl8pPr marL="2698690" indent="-179913" algn="l" defTabSz="719651" rtl="0" eaLnBrk="1" latinLnBrk="0" hangingPunct="1">
        <a:spcBef>
          <a:spcPct val="20000"/>
        </a:spcBef>
        <a:buFont typeface="Arial" pitchFamily="34" charset="0"/>
        <a:buChar char="•"/>
        <a:defRPr sz="1574" kern="1200">
          <a:solidFill>
            <a:schemeClr val="tx1"/>
          </a:solidFill>
          <a:latin typeface="+mn-lt"/>
          <a:ea typeface="+mn-ea"/>
          <a:cs typeface="+mn-cs"/>
        </a:defRPr>
      </a:lvl8pPr>
      <a:lvl9pPr marL="3058516" indent="-179913" algn="l" defTabSz="719651" rtl="0" eaLnBrk="1" latinLnBrk="0" hangingPunct="1">
        <a:spcBef>
          <a:spcPct val="20000"/>
        </a:spcBef>
        <a:buFont typeface="Arial" pitchFamily="34" charset="0"/>
        <a:buChar char="•"/>
        <a:defRPr sz="15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9651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825" algn="l" defTabSz="719651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651" algn="l" defTabSz="719651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476" algn="l" defTabSz="719651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301" algn="l" defTabSz="719651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127" algn="l" defTabSz="719651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8952" algn="l" defTabSz="719651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8778" algn="l" defTabSz="719651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8603" algn="l" defTabSz="719651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867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267" b="0" strike="noStrike" spc="-1">
                <a:latin typeface="Arial"/>
              </a:rPr>
              <a:t>Для правки структуры щёлкните мышью</a:t>
            </a:r>
          </a:p>
          <a:p>
            <a:pPr marL="1151971" lvl="1" indent="-431989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733" b="0" strike="noStrike" spc="-1">
                <a:latin typeface="Arial"/>
              </a:rPr>
              <a:t>Второй уровень структуры</a:t>
            </a:r>
          </a:p>
          <a:p>
            <a:pPr marL="1727957" lvl="2" indent="-383990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Третий уровень структуры</a:t>
            </a:r>
          </a:p>
          <a:p>
            <a:pPr marL="2303942" lvl="3" indent="-287993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67" b="0" strike="noStrike" spc="-1">
                <a:latin typeface="Arial"/>
              </a:rPr>
              <a:t>Четвёртый уровень структуры</a:t>
            </a:r>
          </a:p>
          <a:p>
            <a:pPr marL="2879928" lvl="4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67" b="0" strike="noStrike" spc="-1">
                <a:latin typeface="Arial"/>
              </a:rPr>
              <a:t>Пятый уровень структуры</a:t>
            </a:r>
          </a:p>
          <a:p>
            <a:pPr marL="3455914" lvl="5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67" b="0" strike="noStrike" spc="-1">
                <a:latin typeface="Arial"/>
              </a:rPr>
              <a:t>Шестой уровень структуры</a:t>
            </a:r>
          </a:p>
          <a:p>
            <a:pPr marL="4031899" lvl="6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67" b="0" strike="noStrike" spc="-1"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8060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1219170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7.xml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0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12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3.png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1238250" y="234950"/>
            <a:ext cx="87582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/>
          <a:lstStyle/>
          <a:p>
            <a:pPr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МИНИСТЕРСТВО ЭКОНОМИЧЕСКОГО</a:t>
            </a:r>
          </a:p>
          <a:p>
            <a:pPr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РАЗВИТИЯ ТВЕРСКОЙ ОБЛАСТИ</a:t>
            </a:r>
          </a:p>
          <a:p>
            <a:pPr>
              <a:defRPr/>
            </a:pPr>
            <a:endParaRPr lang="ru-RU" sz="2000" b="1" dirty="0">
              <a:solidFill>
                <a:srgbClr val="A8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A8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4"/>
          <p:cNvSpPr txBox="1">
            <a:spLocks/>
          </p:cNvSpPr>
          <p:nvPr/>
        </p:nvSpPr>
        <p:spPr bwMode="auto">
          <a:xfrm>
            <a:off x="1238250" y="1487488"/>
            <a:ext cx="1023620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 государственной программе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Тверской области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«Эффективное развитие экономики, инвестиционной и предпринимательской среды Тверской области»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на 2020-2025 годы</a:t>
            </a:r>
            <a:endParaRPr lang="ru-RU" alt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098925" y="5619750"/>
            <a:ext cx="4189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Тверь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января 2020 </a:t>
            </a:r>
            <a:r>
              <a:rPr lang="ru-RU" altLang="ru-RU" sz="21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307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66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СБАЛАНСИРОВАННОЕ СОЦИАЛЬНО-ЭКОНОМИЧЕСКОЕ РАЗВИТИЕ И ПРОГНОЗИРОВАНИЕ</a:t>
            </a:r>
            <a:endParaRPr lang="ru-RU" altLang="ru-RU" sz="24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71211D-F962-4793-9EF1-835558EB993D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354490" y="1185863"/>
          <a:ext cx="98851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1393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МЕРОПРИЯТИЯ СОЦИАЛЬНО-ЭКОНОМИЧЕСКОГО ПЛАНИРОВАНИЯ И ПРОГНОЗИРОВАНИЯ</a:t>
            </a:r>
          </a:p>
        </p:txBody>
      </p:sp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1816419" y="1166018"/>
            <a:ext cx="3303588" cy="935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планирование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/>
          </p:cNvPr>
          <p:cNvCxnSpPr/>
          <p:nvPr/>
        </p:nvCxnSpPr>
        <p:spPr>
          <a:xfrm>
            <a:off x="1371600" y="2170113"/>
            <a:ext cx="100177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8DD920-BD44-46DB-B75C-984B6F9DF421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/>
          </p:cNvPr>
          <p:cNvCxnSpPr/>
          <p:nvPr/>
        </p:nvCxnSpPr>
        <p:spPr>
          <a:xfrm flipH="1" flipV="1">
            <a:off x="6579523" y="1185863"/>
            <a:ext cx="0" cy="46835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7503159" y="1116329"/>
            <a:ext cx="3785525" cy="935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предупреждение рисков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5920" y="2184400"/>
            <a:ext cx="4521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стратегии социально-экономического развития (2021 год)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стратегических документов регионального и федерального уровня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отраслевых документов стратегического планирования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Информационно-аналитическое обеспечение разработки документов стратегического планирования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Кредитный рейтинг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1360" y="2184400"/>
            <a:ext cx="44805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социально-экономического развития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сводных докладов по Указам президента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отчетов и сводных докладов о деятельности правительства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56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МЕРОПРИЯТИЯ СОЦИАЛЬНО-ЭКОНОМИЧЕСКОГО ПЛАНИРОВАНИЯ И ПРОГНОЗИРОВАНИЯ</a:t>
            </a:r>
          </a:p>
        </p:txBody>
      </p:sp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2172018" y="1389538"/>
            <a:ext cx="4193683" cy="935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прогнозов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/>
          </p:cNvPr>
          <p:cNvCxnSpPr/>
          <p:nvPr/>
        </p:nvCxnSpPr>
        <p:spPr>
          <a:xfrm>
            <a:off x="1371600" y="2444433"/>
            <a:ext cx="100177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8DD920-BD44-46DB-B75C-984B6F9DF421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/>
          </p:cNvPr>
          <p:cNvCxnSpPr/>
          <p:nvPr/>
        </p:nvCxnSpPr>
        <p:spPr>
          <a:xfrm flipH="1" flipV="1">
            <a:off x="6684103" y="1330036"/>
            <a:ext cx="0" cy="52471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7054647" y="1451955"/>
            <a:ext cx="4558233" cy="96097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анализ реализации государственных программ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1520" y="2641600"/>
            <a:ext cx="448056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Бенчмаркетинг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государственных программ субъектов федерации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дополнению и корректировке государственных программ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доклада об оценке эффективности государственных программ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приоритетов государственной политики в сфере реализации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программ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204" y="2687253"/>
            <a:ext cx="487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среднесрочных и долгосрочных прогнозов социально-экономического развития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737" y="3405291"/>
            <a:ext cx="494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Информационно-аналитическое сопровождение разработки прогнозов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0737" y="4811604"/>
            <a:ext cx="514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Сводный банк данных статистической информации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737" y="4087533"/>
            <a:ext cx="496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семинаров с муниципальными образованиями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30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B2A740-97F2-49CA-9877-354CEE100EB4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extLst/>
          </p:cNvPr>
          <p:cNvSpPr/>
          <p:nvPr/>
        </p:nvSpPr>
        <p:spPr>
          <a:xfrm>
            <a:off x="1244600" y="3306763"/>
            <a:ext cx="10634663" cy="374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algn="ctr" fontAlgn="b">
              <a:spcAft>
                <a:spcPts val="800"/>
              </a:spcAft>
              <a:buClr>
                <a:srgbClr val="000000"/>
              </a:buClr>
              <a:buSzPts val="1400"/>
              <a:buFontTx/>
              <a:buNone/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КЛИМАТ И ПОДДЕРЖКА ПРЕДПРИНИМАТЕЛЬСТВА</a:t>
            </a:r>
            <a:endParaRPr lang="ru-RU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09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b="1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СТРАТЕГИЯ ТВЕРСКОЙ ОБЛАСТИ</a:t>
            </a:r>
          </a:p>
        </p:txBody>
      </p:sp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1036638" y="1092200"/>
            <a:ext cx="2324100" cy="1628775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МИССИЯ: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/>
          </p:cNvPr>
          <p:cNvCxnSpPr/>
          <p:nvPr/>
        </p:nvCxnSpPr>
        <p:spPr>
          <a:xfrm>
            <a:off x="1038225" y="2803525"/>
            <a:ext cx="106854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>
            <a:extLst/>
          </p:cNvPr>
          <p:cNvSpPr/>
          <p:nvPr/>
        </p:nvSpPr>
        <p:spPr>
          <a:xfrm>
            <a:off x="3227388" y="1417638"/>
            <a:ext cx="8412162" cy="1263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комфортной социальной среды для жителей и гостей региона, создание благоприятных условий для развития бизнеса и инвестирования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>
            <a:extLst/>
          </p:cNvPr>
          <p:cNvCxnSpPr/>
          <p:nvPr/>
        </p:nvCxnSpPr>
        <p:spPr>
          <a:xfrm>
            <a:off x="3227388" y="4264025"/>
            <a:ext cx="84963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1D1EE27-EC76-4E68-AFF3-C8B3838F8012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/>
          </p:cNvPr>
          <p:cNvCxnSpPr/>
          <p:nvPr/>
        </p:nvCxnSpPr>
        <p:spPr>
          <a:xfrm>
            <a:off x="3227388" y="5603875"/>
            <a:ext cx="85677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/>
          </p:cNvPr>
          <p:cNvCxnSpPr/>
          <p:nvPr/>
        </p:nvCxnSpPr>
        <p:spPr>
          <a:xfrm flipH="1" flipV="1">
            <a:off x="3195638" y="1162050"/>
            <a:ext cx="0" cy="52943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extLst/>
          </p:cNvPr>
          <p:cNvSpPr/>
          <p:nvPr/>
        </p:nvSpPr>
        <p:spPr>
          <a:xfrm>
            <a:off x="1200150" y="3986213"/>
            <a:ext cx="1995488" cy="1628775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extLst/>
          </p:cNvPr>
          <p:cNvSpPr/>
          <p:nvPr/>
        </p:nvSpPr>
        <p:spPr>
          <a:xfrm>
            <a:off x="3360738" y="2832100"/>
            <a:ext cx="8410575" cy="1263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ведения бизнеса</a:t>
            </a:r>
          </a:p>
        </p:txBody>
      </p:sp>
      <p:sp>
        <p:nvSpPr>
          <p:cNvPr id="23" name="Скругленный прямоугольник 22">
            <a:extLst/>
          </p:cNvPr>
          <p:cNvSpPr/>
          <p:nvPr/>
        </p:nvSpPr>
        <p:spPr>
          <a:xfrm>
            <a:off x="3467100" y="4340225"/>
            <a:ext cx="8412163" cy="1263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1"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казание содействия в реализации инвестиционных проектов</a:t>
            </a:r>
          </a:p>
        </p:txBody>
      </p:sp>
      <p:sp>
        <p:nvSpPr>
          <p:cNvPr id="24" name="Скругленный прямоугольник 23">
            <a:extLst/>
          </p:cNvPr>
          <p:cNvSpPr/>
          <p:nvPr/>
        </p:nvSpPr>
        <p:spPr>
          <a:xfrm>
            <a:off x="3467100" y="5692775"/>
            <a:ext cx="8412163" cy="101600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позитивного имиджа региона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97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b="1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УЛУЧШЕНИЯ ИНВЕСТИЦИОННОГО КЛИМАТА</a:t>
            </a:r>
          </a:p>
        </p:txBody>
      </p:sp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1816419" y="1166018"/>
            <a:ext cx="3303588" cy="935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ведения бизнеса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/>
          </p:cNvPr>
          <p:cNvCxnSpPr/>
          <p:nvPr/>
        </p:nvCxnSpPr>
        <p:spPr>
          <a:xfrm>
            <a:off x="1371600" y="2170113"/>
            <a:ext cx="10017760" cy="31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8DD920-BD44-46DB-B75C-984B6F9DF421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/>
          </p:cNvPr>
          <p:cNvCxnSpPr/>
          <p:nvPr/>
        </p:nvCxnSpPr>
        <p:spPr>
          <a:xfrm flipV="1">
            <a:off x="6617334" y="1235075"/>
            <a:ext cx="1" cy="44808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>
            <a:extLst/>
          </p:cNvPr>
          <p:cNvSpPr/>
          <p:nvPr/>
        </p:nvSpPr>
        <p:spPr>
          <a:xfrm>
            <a:off x="1430446" y="2237925"/>
            <a:ext cx="4987288" cy="3724433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kumimoji="1"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Общесистемные меры</a:t>
            </a:r>
          </a:p>
          <a:p>
            <a:pPr marL="457200" indent="-457200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kumimoji="1"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 меры</a:t>
            </a:r>
          </a:p>
          <a:p>
            <a:pPr marL="457200" indent="-457200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kumimoji="1"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меры</a:t>
            </a:r>
          </a:p>
          <a:p>
            <a:pPr marL="457200" indent="-457200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kumimoji="1"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качество жизни, </a:t>
            </a:r>
            <a:r>
              <a:rPr kumimoji="1"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городскую </a:t>
            </a:r>
            <a:r>
              <a:rPr kumimoji="1"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 и девелоперские проекты</a:t>
            </a:r>
          </a:p>
          <a:p>
            <a:pPr marL="457200" indent="-457200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kumimoji="1"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ОМСУ</a:t>
            </a:r>
          </a:p>
        </p:txBody>
      </p: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7179732" y="1178982"/>
            <a:ext cx="3305175" cy="935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реализации проектов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>
            <a:extLst/>
          </p:cNvPr>
          <p:cNvSpPr/>
          <p:nvPr/>
        </p:nvSpPr>
        <p:spPr>
          <a:xfrm>
            <a:off x="6818842" y="2237925"/>
            <a:ext cx="4578985" cy="2807494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endParaRPr kumimoji="1" lang="ru-RU" alt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endParaRPr kumimoji="1"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kumimoji="1"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поддержка и «одно окно»</a:t>
            </a:r>
          </a:p>
          <a:p>
            <a:pPr marL="457200" indent="-457200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kumimoji="1"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взаимодействия и информирования</a:t>
            </a:r>
          </a:p>
          <a:p>
            <a:pPr marL="457200" indent="-457200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kumimoji="1"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поддержка</a:t>
            </a:r>
          </a:p>
          <a:p>
            <a:pPr marL="457200" indent="-457200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kumimoji="1"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Маркетинговая поддержка и продвижение</a:t>
            </a:r>
          </a:p>
        </p:txBody>
      </p:sp>
      <p:cxnSp>
        <p:nvCxnSpPr>
          <p:cNvPr id="18" name="Прямая соединительная линия 17">
            <a:extLst/>
          </p:cNvPr>
          <p:cNvCxnSpPr/>
          <p:nvPr/>
        </p:nvCxnSpPr>
        <p:spPr>
          <a:xfrm>
            <a:off x="1371600" y="5715953"/>
            <a:ext cx="10017760" cy="31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extLst/>
          </p:cNvPr>
          <p:cNvSpPr/>
          <p:nvPr/>
        </p:nvSpPr>
        <p:spPr>
          <a:xfrm>
            <a:off x="3078241" y="5785010"/>
            <a:ext cx="7078185" cy="935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позитивного имиджа региона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41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ОБЩЕСИСТЕМНЫЕ</a:t>
            </a:r>
            <a:r>
              <a:rPr kumimoji="1" lang="ru-RU" alt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b="1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</a:p>
        </p:txBody>
      </p:sp>
      <p:pic>
        <p:nvPicPr>
          <p:cNvPr id="4099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82FA328-6F1F-4C9C-A757-147FB53F4A79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265363" y="6175058"/>
            <a:ext cx="938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анализа показателей состояния предпринимательской деятельности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255203" y="2191703"/>
            <a:ext cx="9383712" cy="4216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целевых моделей упрощения процедур ведения бизнеса и повышения инвестиционной привлекательности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во взаимодействии с экспертами АНО «АСИ» по направлениям Национального рейтинга состояния инвестиционного климата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налогообложения: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инвестиционного налогового вычета по налогу на прибыль организаций;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льготных ставок по УСН для приоритетных отраслей экономики;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стоимости патента при применении патентной системы налогообложения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удовлетворенности предпринимательского сообщества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3" descr="https://cdn0.iconfinder.com/data/icons/finance-musket-monoline/32/finance-20-tax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4778" y="5618296"/>
            <a:ext cx="896804" cy="896804"/>
          </a:xfrm>
          <a:prstGeom prst="rect">
            <a:avLst/>
          </a:prstGeom>
          <a:noFill/>
        </p:spPr>
      </p:pic>
      <p:pic>
        <p:nvPicPr>
          <p:cNvPr id="29" name="Рисунок 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24005" y="1098081"/>
            <a:ext cx="738351" cy="73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5"/>
          <p:cNvSpPr txBox="1">
            <a:spLocks noChangeArrowheads="1"/>
          </p:cNvSpPr>
          <p:nvPr/>
        </p:nvSpPr>
        <p:spPr bwMode="auto">
          <a:xfrm>
            <a:off x="2214563" y="1098550"/>
            <a:ext cx="9383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консультационной поддержки субъектов предпринимательской и инвестиционной деятельности в рамках Центра «Мой бизнес»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2278380" y="2200593"/>
            <a:ext cx="965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2278380" y="2968625"/>
            <a:ext cx="965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2288540" y="3603625"/>
            <a:ext cx="965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2224723" y="5727065"/>
            <a:ext cx="965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2217103" y="6143943"/>
            <a:ext cx="965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/>
          <p:cNvSpPr txBox="1">
            <a:spLocks noChangeArrowheads="1"/>
          </p:cNvSpPr>
          <p:nvPr/>
        </p:nvSpPr>
        <p:spPr bwMode="auto">
          <a:xfrm rot="-2638450">
            <a:off x="1029229" y="4189941"/>
            <a:ext cx="11985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2234883" y="1748790"/>
            <a:ext cx="9383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«Дня предпринимательства»</a:t>
            </a: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2268220" y="1743393"/>
            <a:ext cx="965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757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7171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882650" y="2284413"/>
          <a:ext cx="10936287" cy="1406525"/>
        </p:xfrm>
        <a:graphic>
          <a:graphicData uri="http://schemas.openxmlformats.org/drawingml/2006/table">
            <a:tbl>
              <a:tblPr/>
              <a:tblGrid>
                <a:gridCol w="4305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6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4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54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45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45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45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24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41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сетей водоснабжения и водоотведения парка</a:t>
                      </a:r>
                      <a:endParaRPr kumimoji="0" lang="ru-RU" alt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1947863"/>
            <a:ext cx="1425575" cy="309562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02254EF5-1642-40B2-A574-3E42A08A1865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17</a:t>
            </a:fld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80" name="Line 7"/>
          <p:cNvSpPr/>
          <p:nvPr/>
        </p:nvSpPr>
        <p:spPr>
          <a:xfrm flipV="1">
            <a:off x="1092200" y="5473700"/>
            <a:ext cx="10683875" cy="31750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1"/>
          <p:cNvSpPr/>
          <p:nvPr/>
        </p:nvSpPr>
        <p:spPr>
          <a:xfrm>
            <a:off x="781050" y="4579938"/>
            <a:ext cx="10995025" cy="893762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мероприятие: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строительство сетей водоснабжения и водоотведения индустриального (промышленного) парка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  <p:sp>
        <p:nvSpPr>
          <p:cNvPr id="10" name="CustomShape 11"/>
          <p:cNvSpPr/>
          <p:nvPr/>
        </p:nvSpPr>
        <p:spPr>
          <a:xfrm>
            <a:off x="1047750" y="1098550"/>
            <a:ext cx="10995025" cy="893763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индустриального (промышленного) парка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«Боровлево-3» в городе Твери</a:t>
            </a:r>
            <a:endParaRPr lang="ru-RU" altLang="ru-RU" sz="2800">
              <a:solidFill>
                <a:prstClr val="black"/>
              </a:solidFill>
            </a:endParaRPr>
          </a:p>
        </p:txBody>
      </p:sp>
      <p:sp>
        <p:nvSpPr>
          <p:cNvPr id="12" name="CustomShape 11"/>
          <p:cNvSpPr/>
          <p:nvPr/>
        </p:nvSpPr>
        <p:spPr>
          <a:xfrm>
            <a:off x="882650" y="5562600"/>
            <a:ext cx="10995025" cy="893763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мероприятие:</a:t>
            </a:r>
            <a:r>
              <a:rPr lang="ru-RU" altLang="ru-RU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строительство объекта «Закольцовка газовых сетей в районе поселка им. Крупской города Тверь»</a:t>
            </a:r>
            <a:endParaRPr lang="ru-RU" altLang="ru-RU" sz="2400">
              <a:solidFill>
                <a:prstClr val="black"/>
              </a:solidFill>
            </a:endParaRPr>
          </a:p>
        </p:txBody>
      </p:sp>
      <p:sp>
        <p:nvSpPr>
          <p:cNvPr id="13" name="Line 7"/>
          <p:cNvSpPr/>
          <p:nvPr/>
        </p:nvSpPr>
        <p:spPr>
          <a:xfrm flipV="1">
            <a:off x="1047750" y="4579938"/>
            <a:ext cx="10683875" cy="31750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5" name="Прямоугольник 2"/>
          <p:cNvSpPr>
            <a:spLocks noChangeArrowheads="1"/>
          </p:cNvSpPr>
          <p:nvPr/>
        </p:nvSpPr>
        <p:spPr bwMode="auto">
          <a:xfrm>
            <a:off x="1092200" y="3668713"/>
            <a:ext cx="10639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парка: </a:t>
            </a:r>
            <a:r>
              <a:rPr lang="ru-RU" altLang="ru-RU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га, </a:t>
            </a:r>
            <a:r>
              <a:rPr lang="ru-RU" alt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земельных участков: </a:t>
            </a:r>
            <a:r>
              <a:rPr lang="ru-RU" altLang="ru-RU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29 шт.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инвестиций: </a:t>
            </a:r>
            <a:r>
              <a:rPr lang="ru-RU" altLang="ru-RU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 млрд руб.</a:t>
            </a:r>
          </a:p>
        </p:txBody>
      </p:sp>
      <p:sp>
        <p:nvSpPr>
          <p:cNvPr id="7206" name="TextBox 13"/>
          <p:cNvSpPr txBox="1">
            <a:spLocks noChangeArrowheads="1"/>
          </p:cNvSpPr>
          <p:nvPr/>
        </p:nvSpPr>
        <p:spPr bwMode="auto">
          <a:xfrm rot="-2638450">
            <a:off x="755650" y="2286000"/>
            <a:ext cx="1200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</a:p>
        </p:txBody>
      </p:sp>
    </p:spTree>
    <p:extLst>
      <p:ext uri="{BB962C8B-B14F-4D97-AF65-F5344CB8AC3E}">
        <p14:creationId xmlns:p14="http://schemas.microsoft.com/office/powerpoint/2010/main" val="29981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9219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2198689"/>
        </p:xfrm>
        <a:graphic>
          <a:graphicData uri="http://schemas.openxmlformats.org/drawingml/2006/table">
            <a:tbl>
              <a:tblPr/>
              <a:tblGrid>
                <a:gridCol w="424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227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4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документации в целях создания особой экономической зоны «</a:t>
                      </a:r>
                      <a:r>
                        <a:rPr kumimoji="0" lang="ru-RU" altLang="ru-RU" sz="2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Эммаусс</a:t>
                      </a: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4771B81-87E6-498C-B7DC-62AE0D1A08C3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18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80" name="Line 7"/>
          <p:cNvSpPr/>
          <p:nvPr/>
        </p:nvSpPr>
        <p:spPr>
          <a:xfrm flipV="1">
            <a:off x="1047750" y="5305425"/>
            <a:ext cx="10683875" cy="33338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1"/>
          <p:cNvSpPr/>
          <p:nvPr/>
        </p:nvSpPr>
        <p:spPr>
          <a:xfrm>
            <a:off x="1004888" y="3616325"/>
            <a:ext cx="10872787" cy="1622425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особой экономической зоны: </a:t>
            </a:r>
            <a:r>
              <a:rPr lang="ru-RU" alt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142 га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инвестиций: </a:t>
            </a:r>
            <a:r>
              <a:rPr lang="ru-RU" alt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 млрд руб.</a:t>
            </a:r>
          </a:p>
        </p:txBody>
      </p:sp>
      <p:sp>
        <p:nvSpPr>
          <p:cNvPr id="17" name="CustomShape 11"/>
          <p:cNvSpPr/>
          <p:nvPr/>
        </p:nvSpPr>
        <p:spPr>
          <a:xfrm>
            <a:off x="973138" y="5427663"/>
            <a:ext cx="10995025" cy="893762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мероприятие:</a:t>
            </a:r>
            <a:r>
              <a:rPr lang="ru-RU" altLang="ru-RU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особой экономической зоны промышленно-производственного типа «Эммаусс»</a:t>
            </a:r>
            <a:endParaRPr lang="ru-RU" altLang="ru-RU" sz="2400">
              <a:solidFill>
                <a:prstClr val="black"/>
              </a:solidFill>
            </a:endParaRPr>
          </a:p>
        </p:txBody>
      </p:sp>
      <p:sp>
        <p:nvSpPr>
          <p:cNvPr id="9251" name="TextBox 9"/>
          <p:cNvSpPr txBox="1">
            <a:spLocks noChangeArrowheads="1"/>
          </p:cNvSpPr>
          <p:nvPr/>
        </p:nvSpPr>
        <p:spPr bwMode="auto">
          <a:xfrm rot="-2638450">
            <a:off x="849313" y="1319213"/>
            <a:ext cx="1200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</a:p>
        </p:txBody>
      </p:sp>
    </p:spTree>
    <p:extLst>
      <p:ext uri="{BB962C8B-B14F-4D97-AF65-F5344CB8AC3E}">
        <p14:creationId xmlns:p14="http://schemas.microsoft.com/office/powerpoint/2010/main" val="28203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10243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2198689"/>
        </p:xfrm>
        <a:graphic>
          <a:graphicData uri="http://schemas.openxmlformats.org/drawingml/2006/table">
            <a:tbl>
              <a:tblPr/>
              <a:tblGrid>
                <a:gridCol w="424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227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4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льготного доступа субъектов МСП к производственным площадям и помещениям</a:t>
                      </a: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257,7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257,4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A2E009F-1D3E-4831-9D28-DFD68E33C09C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19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80" name="Line 7"/>
          <p:cNvSpPr/>
          <p:nvPr/>
        </p:nvSpPr>
        <p:spPr>
          <a:xfrm flipV="1">
            <a:off x="1047750" y="5305425"/>
            <a:ext cx="10683875" cy="33338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1"/>
          <p:cNvSpPr/>
          <p:nvPr/>
        </p:nvSpPr>
        <p:spPr>
          <a:xfrm>
            <a:off x="4616450" y="3616325"/>
            <a:ext cx="7261225" cy="1622425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технопарк «КСК»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рабочих мест: </a:t>
            </a:r>
            <a:r>
              <a:rPr lang="ru-RU" alt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инвестиций: </a:t>
            </a:r>
            <a:r>
              <a:rPr lang="ru-RU" alt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4,5 млрд руб.</a:t>
            </a:r>
          </a:p>
        </p:txBody>
      </p:sp>
      <p:sp>
        <p:nvSpPr>
          <p:cNvPr id="17" name="CustomShape 11"/>
          <p:cNvSpPr/>
          <p:nvPr/>
        </p:nvSpPr>
        <p:spPr>
          <a:xfrm>
            <a:off x="3787775" y="5427663"/>
            <a:ext cx="8180388" cy="1074737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среднее предпринимательство и поддержка индивидуальной предпринимательской инициативы»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  <p:pic>
        <p:nvPicPr>
          <p:cNvPr id="1027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973513"/>
            <a:ext cx="26749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527675"/>
            <a:ext cx="2901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7" name="TextBox 12"/>
          <p:cNvSpPr txBox="1">
            <a:spLocks noChangeArrowheads="1"/>
          </p:cNvSpPr>
          <p:nvPr/>
        </p:nvSpPr>
        <p:spPr bwMode="auto">
          <a:xfrm rot="-2638450">
            <a:off x="841375" y="1385888"/>
            <a:ext cx="11985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</a:p>
        </p:txBody>
      </p:sp>
    </p:spTree>
    <p:extLst>
      <p:ext uri="{BB962C8B-B14F-4D97-AF65-F5344CB8AC3E}">
        <p14:creationId xmlns:p14="http://schemas.microsoft.com/office/powerpoint/2010/main" val="37979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en-US" altLang="ru-RU" sz="24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УПРАВЛЕНИЯ </a:t>
            </a:r>
            <a:endParaRPr lang="ru-RU" altLang="ru-RU" sz="24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71211D-F962-4793-9EF1-835558EB993D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7415289"/>
              </p:ext>
            </p:extLst>
          </p:nvPr>
        </p:nvGraphicFramePr>
        <p:xfrm>
          <a:off x="1405290" y="1073574"/>
          <a:ext cx="98851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177319" y="4816474"/>
            <a:ext cx="6923326" cy="166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Создание благоприятного инвестиционного климата и поддержка предпринимательства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25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524000" y="74613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124" name="Рисунок 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996363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1004888" y="284163"/>
            <a:ext cx="111537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ru-RU" altLang="ru-RU" b="1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 МЕРЫ</a:t>
            </a: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93D3CBC6-9021-3D41-BF80-DF48AF41EE86}"/>
              </a:ext>
            </a:extLst>
          </p:cNvPr>
          <p:cNvSpPr/>
          <p:nvPr/>
        </p:nvSpPr>
        <p:spPr>
          <a:xfrm>
            <a:off x="7975600" y="1268413"/>
            <a:ext cx="3978275" cy="1298575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Развитие сети муниципальных промышленных парков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93D3CBC6-9021-3D41-BF80-DF48AF41EE86}"/>
              </a:ext>
            </a:extLst>
          </p:cNvPr>
          <p:cNvSpPr/>
          <p:nvPr/>
        </p:nvSpPr>
        <p:spPr>
          <a:xfrm>
            <a:off x="7975600" y="5168900"/>
            <a:ext cx="3965575" cy="481013"/>
          </a:xfrm>
          <a:prstGeom prst="round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Тверь «Лазурная»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8CF9323-8315-E248-975D-24FCAD294902}"/>
              </a:ext>
            </a:extLst>
          </p:cNvPr>
          <p:cNvSpPr/>
          <p:nvPr/>
        </p:nvSpPr>
        <p:spPr>
          <a:xfrm>
            <a:off x="2763838" y="4921250"/>
            <a:ext cx="534987" cy="533400"/>
          </a:xfrm>
          <a:prstGeom prst="ellipse">
            <a:avLst/>
          </a:prstGeom>
          <a:solidFill>
            <a:srgbClr val="FF1435"/>
          </a:solidFill>
          <a:ln>
            <a:solidFill>
              <a:srgbClr val="0560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68CF9323-8315-E248-975D-24FCAD294902}"/>
              </a:ext>
            </a:extLst>
          </p:cNvPr>
          <p:cNvSpPr/>
          <p:nvPr/>
        </p:nvSpPr>
        <p:spPr>
          <a:xfrm>
            <a:off x="5284788" y="4052888"/>
            <a:ext cx="534987" cy="533400"/>
          </a:xfrm>
          <a:prstGeom prst="ellipse">
            <a:avLst/>
          </a:prstGeom>
          <a:solidFill>
            <a:srgbClr val="FF1435"/>
          </a:solidFill>
          <a:ln>
            <a:solidFill>
              <a:srgbClr val="0560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68CF9323-8315-E248-975D-24FCAD294902}"/>
              </a:ext>
            </a:extLst>
          </p:cNvPr>
          <p:cNvSpPr/>
          <p:nvPr/>
        </p:nvSpPr>
        <p:spPr>
          <a:xfrm>
            <a:off x="6735763" y="3825875"/>
            <a:ext cx="534987" cy="533400"/>
          </a:xfrm>
          <a:prstGeom prst="ellipse">
            <a:avLst/>
          </a:prstGeom>
          <a:solidFill>
            <a:srgbClr val="FF1435"/>
          </a:solidFill>
          <a:ln>
            <a:solidFill>
              <a:srgbClr val="0560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5132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5057775"/>
            <a:ext cx="434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83063"/>
            <a:ext cx="434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3954463"/>
            <a:ext cx="434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93D3CBC6-9021-3D41-BF80-DF48AF41EE86}"/>
              </a:ext>
            </a:extLst>
          </p:cNvPr>
          <p:cNvSpPr/>
          <p:nvPr/>
        </p:nvSpPr>
        <p:spPr>
          <a:xfrm>
            <a:off x="7975600" y="4241800"/>
            <a:ext cx="3978275" cy="498475"/>
          </a:xfrm>
          <a:prstGeom prst="roundRect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Нелидово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93D3CBC6-9021-3D41-BF80-DF48AF41EE86}"/>
              </a:ext>
            </a:extLst>
          </p:cNvPr>
          <p:cNvSpPr/>
          <p:nvPr/>
        </p:nvSpPr>
        <p:spPr>
          <a:xfrm>
            <a:off x="7975600" y="3240088"/>
            <a:ext cx="3978275" cy="509587"/>
          </a:xfrm>
          <a:prstGeom prst="roundRect">
            <a:avLst/>
          </a:prstGeom>
          <a:noFill/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Кимры «Савеловский»</a:t>
            </a:r>
          </a:p>
        </p:txBody>
      </p:sp>
      <p:sp>
        <p:nvSpPr>
          <p:cNvPr id="17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78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8195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1801866"/>
        </p:xfrm>
        <a:graphic>
          <a:graphicData uri="http://schemas.openxmlformats.org/drawingml/2006/table">
            <a:tbl>
              <a:tblPr/>
              <a:tblGrid>
                <a:gridCol w="424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17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00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инфраструктуры для новых инвестиционных проектов в моногородах</a:t>
                      </a: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EB7FDD40-714A-4C50-9259-BE114C7B9138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21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80" name="Line 7"/>
          <p:cNvSpPr/>
          <p:nvPr/>
        </p:nvSpPr>
        <p:spPr>
          <a:xfrm flipV="1">
            <a:off x="1047750" y="5305425"/>
            <a:ext cx="10683875" cy="33338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1"/>
          <p:cNvSpPr/>
          <p:nvPr/>
        </p:nvSpPr>
        <p:spPr>
          <a:xfrm>
            <a:off x="2459038" y="3248025"/>
            <a:ext cx="9418637" cy="2062163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МОНОГОРОДА.РФ до 95 % / Тверская область не менее 5 %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высокой степени готовности: проект ТК «Кувшиновский»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(объем инвестиций до 4, 6 млрд руб., до 251 новых рабочих мест) </a:t>
            </a:r>
            <a:endParaRPr lang="ru-RU" altLang="ru-RU" sz="2400">
              <a:solidFill>
                <a:prstClr val="black"/>
              </a:solidFill>
            </a:endParaRPr>
          </a:p>
        </p:txBody>
      </p:sp>
      <p:pic>
        <p:nvPicPr>
          <p:cNvPr id="822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548063"/>
            <a:ext cx="151923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stomShape 11"/>
          <p:cNvSpPr/>
          <p:nvPr/>
        </p:nvSpPr>
        <p:spPr>
          <a:xfrm>
            <a:off x="973138" y="5427663"/>
            <a:ext cx="10995025" cy="893762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мероприятие:</a:t>
            </a:r>
            <a:r>
              <a:rPr lang="ru-RU" altLang="ru-RU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территории опережающего социально-экономического развития в Тверской области</a:t>
            </a:r>
            <a:endParaRPr lang="ru-RU" alt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7171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2595562"/>
        </p:xfrm>
        <a:graphic>
          <a:graphicData uri="http://schemas.openxmlformats.org/drawingml/2006/table">
            <a:tbl>
              <a:tblPr/>
              <a:tblGrid>
                <a:gridCol w="424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2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6" marB="4573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6" marB="4573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6" marB="4573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6" marB="4573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6" marB="4573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36" marB="4573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36" marB="4573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31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банка приоритетных инвестиционных площадок</a:t>
                      </a:r>
                    </a:p>
                  </a:txBody>
                  <a:tcPr marL="9359" marR="9359" marT="45736" marB="4573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6" marB="4573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6" marB="4573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6" marB="4573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6" marB="4573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6" marB="4573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6" marB="4573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04F3DACD-E648-45D6-B9D6-6939A0335700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22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80" name="Line 7"/>
          <p:cNvSpPr/>
          <p:nvPr/>
        </p:nvSpPr>
        <p:spPr>
          <a:xfrm flipV="1">
            <a:off x="1047750" y="5305425"/>
            <a:ext cx="10683875" cy="33338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1"/>
          <p:cNvSpPr/>
          <p:nvPr/>
        </p:nvSpPr>
        <p:spPr>
          <a:xfrm>
            <a:off x="1004888" y="4089400"/>
            <a:ext cx="10872787" cy="1149350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специальных девелоперских проектов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(«Боровлево-3», «Эммаусс», «Морозовский городок» и др.)</a:t>
            </a:r>
          </a:p>
        </p:txBody>
      </p:sp>
      <p:sp>
        <p:nvSpPr>
          <p:cNvPr id="17" name="CustomShape 11"/>
          <p:cNvSpPr/>
          <p:nvPr/>
        </p:nvSpPr>
        <p:spPr>
          <a:xfrm>
            <a:off x="973138" y="5427663"/>
            <a:ext cx="10995025" cy="1181100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мероприятие:</a:t>
            </a: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консолидация земельных участков государственной формы собственности и создание «земельного банка» Тверской </a:t>
            </a: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базе ГАУ «Тверской областной бизнес-инкубатор»</a:t>
            </a:r>
            <a:endParaRPr lang="ru-RU" altLang="ru-RU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8195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2560637"/>
        </p:xfrm>
        <a:graphic>
          <a:graphicData uri="http://schemas.openxmlformats.org/drawingml/2006/table">
            <a:tbl>
              <a:tblPr/>
              <a:tblGrid>
                <a:gridCol w="424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77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287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инженерной инфраструктуры инвестиционных </a:t>
                      </a:r>
                      <a:r>
                        <a:rPr kumimoji="0" lang="ru-RU" altLang="ru-RU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141,7</a:t>
                      </a:r>
                    </a:p>
                  </a:txBody>
                  <a:tcPr marL="9359" marR="9359" marT="45741" marB="4574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AB0BD73-4D6F-464B-A849-B31523389878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23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8224" name="Picture 2" descr="КОР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519613"/>
            <a:ext cx="2100262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4383088"/>
            <a:ext cx="24971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519613"/>
            <a:ext cx="22018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13315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51983"/>
              </p:ext>
            </p:extLst>
          </p:nvPr>
        </p:nvGraphicFramePr>
        <p:xfrm>
          <a:off x="1004888" y="1306513"/>
          <a:ext cx="10771186" cy="2163924"/>
        </p:xfrm>
        <a:graphic>
          <a:graphicData uri="http://schemas.openxmlformats.org/drawingml/2006/table">
            <a:tbl>
              <a:tblPr/>
              <a:tblGrid>
                <a:gridCol w="424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333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279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kumimoji="0" lang="ru-RU" altLang="ru-RU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займов (гарантий) </a:t>
                      </a: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приоритетных инвестиционных проектов</a:t>
                      </a:r>
                    </a:p>
                  </a:txBody>
                  <a:tcPr marL="9359" marR="9359" marT="45681" marB="4568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681" marB="4568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C96D4CD-70FB-4E93-912C-9597F23E4A54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24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80" name="Line 7"/>
          <p:cNvSpPr/>
          <p:nvPr/>
        </p:nvSpPr>
        <p:spPr>
          <a:xfrm>
            <a:off x="4460875" y="4776788"/>
            <a:ext cx="7581900" cy="0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1"/>
          <p:cNvSpPr/>
          <p:nvPr/>
        </p:nvSpPr>
        <p:spPr>
          <a:xfrm>
            <a:off x="5068888" y="5218113"/>
            <a:ext cx="6815137" cy="889000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дефицита производственных площадей для реализации инвестиционных проектов</a:t>
            </a:r>
            <a:endParaRPr kumimoji="1"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46" name="Группа 20"/>
          <p:cNvGrpSpPr>
            <a:grpSpLocks/>
          </p:cNvGrpSpPr>
          <p:nvPr/>
        </p:nvGrpSpPr>
        <p:grpSpPr bwMode="auto">
          <a:xfrm>
            <a:off x="1004888" y="3576320"/>
            <a:ext cx="3607752" cy="3195955"/>
            <a:chOff x="3472494" y="1665509"/>
            <a:chExt cx="4630125" cy="3725819"/>
          </a:xfrm>
        </p:grpSpPr>
        <p:pic>
          <p:nvPicPr>
            <p:cNvPr id="13349" name="Рисунок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634" y="1704906"/>
              <a:ext cx="4392351" cy="36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рямоугольный треугольник 18"/>
            <p:cNvSpPr/>
            <p:nvPr/>
          </p:nvSpPr>
          <p:spPr>
            <a:xfrm rot="15931241">
              <a:off x="5410106" y="2698816"/>
              <a:ext cx="2778771" cy="260625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 rot="5400000">
              <a:off x="3657031" y="1480972"/>
              <a:ext cx="2396342" cy="27654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0800000">
              <a:off x="5695315" y="1665509"/>
              <a:ext cx="2363896" cy="108163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2" name="CustomShape 11"/>
          <p:cNvSpPr/>
          <p:nvPr/>
        </p:nvSpPr>
        <p:spPr>
          <a:xfrm>
            <a:off x="5068888" y="3617913"/>
            <a:ext cx="6753225" cy="823912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«Промышленная ипотека»</a:t>
            </a:r>
          </a:p>
        </p:txBody>
      </p:sp>
      <p:sp>
        <p:nvSpPr>
          <p:cNvPr id="13348" name="TextBox 14"/>
          <p:cNvSpPr txBox="1">
            <a:spLocks noChangeArrowheads="1"/>
          </p:cNvSpPr>
          <p:nvPr/>
        </p:nvSpPr>
        <p:spPr bwMode="auto">
          <a:xfrm rot="-2638450">
            <a:off x="841375" y="1317625"/>
            <a:ext cx="11985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</a:p>
        </p:txBody>
      </p:sp>
    </p:spTree>
    <p:extLst>
      <p:ext uri="{BB962C8B-B14F-4D97-AF65-F5344CB8AC3E}">
        <p14:creationId xmlns:p14="http://schemas.microsoft.com/office/powerpoint/2010/main" val="10643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18435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29474"/>
              </p:ext>
            </p:extLst>
          </p:nvPr>
        </p:nvGraphicFramePr>
        <p:xfrm>
          <a:off x="1004888" y="1306513"/>
          <a:ext cx="10771186" cy="4258844"/>
        </p:xfrm>
        <a:graphic>
          <a:graphicData uri="http://schemas.openxmlformats.org/drawingml/2006/table">
            <a:tbl>
              <a:tblPr/>
              <a:tblGrid>
                <a:gridCol w="424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97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26" marB="4572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26" marB="4572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02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займов на покрытие временного кассового разрыва</a:t>
                      </a:r>
                    </a:p>
                  </a:txBody>
                  <a:tcPr marL="9359" marR="9359" marT="45726" marB="4572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2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kumimoji="0" lang="ru-RU" altLang="ru-RU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возмещение части затрат по арендной плате за </a:t>
                      </a:r>
                      <a:r>
                        <a:rPr kumimoji="0" lang="ru-RU" altLang="ru-RU" sz="2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коммерческой </a:t>
                      </a:r>
                      <a:r>
                        <a:rPr kumimoji="0" lang="ru-RU" altLang="ru-RU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недвижимости (</a:t>
                      </a:r>
                      <a:r>
                        <a:rPr kumimoji="0" lang="ru-RU" altLang="ru-RU" sz="2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релокация</a:t>
                      </a:r>
                      <a:r>
                        <a:rPr kumimoji="0" lang="ru-RU" altLang="ru-RU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бэк</a:t>
                      </a:r>
                      <a:r>
                        <a:rPr kumimoji="0" lang="ru-RU" altLang="ru-RU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-офисов)</a:t>
                      </a:r>
                      <a:endParaRPr kumimoji="0" lang="ru-RU" altLang="ru-RU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59" marR="9359" marT="45726" marB="4572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6" marB="4572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59DD56E-8F0F-4E37-B451-53DA599868EF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25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8480" name="TextBox 6"/>
          <p:cNvSpPr txBox="1">
            <a:spLocks noChangeArrowheads="1"/>
          </p:cNvSpPr>
          <p:nvPr/>
        </p:nvSpPr>
        <p:spPr bwMode="auto">
          <a:xfrm rot="-2638450">
            <a:off x="482600" y="1665288"/>
            <a:ext cx="1200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</a:p>
        </p:txBody>
      </p:sp>
      <p:sp>
        <p:nvSpPr>
          <p:cNvPr id="18481" name="TextBox 7"/>
          <p:cNvSpPr txBox="1">
            <a:spLocks noChangeArrowheads="1"/>
          </p:cNvSpPr>
          <p:nvPr/>
        </p:nvSpPr>
        <p:spPr bwMode="auto">
          <a:xfrm rot="-2638450">
            <a:off x="404813" y="2908300"/>
            <a:ext cx="1200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</a:p>
        </p:txBody>
      </p:sp>
    </p:spTree>
    <p:extLst>
      <p:ext uri="{BB962C8B-B14F-4D97-AF65-F5344CB8AC3E}">
        <p14:creationId xmlns:p14="http://schemas.microsoft.com/office/powerpoint/2010/main" val="36535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614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1922462"/>
        </p:xfrm>
        <a:graphic>
          <a:graphicData uri="http://schemas.openxmlformats.org/drawingml/2006/table">
            <a:tbl>
              <a:tblPr/>
              <a:tblGrid>
                <a:gridCol w="4582180"/>
                <a:gridCol w="964734"/>
                <a:gridCol w="1098958"/>
                <a:gridCol w="1082179"/>
                <a:gridCol w="1040235"/>
                <a:gridCol w="1006679"/>
                <a:gridCol w="996221"/>
              </a:tblGrid>
              <a:tr h="48777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Фондом содействия кредитованию МСП краткосрочных займов</a:t>
                      </a:r>
                    </a:p>
                  </a:txBody>
                  <a:tcPr marL="9359" marR="9359" marT="45741" marB="45741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70,6</a:t>
                      </a:r>
                    </a:p>
                  </a:txBody>
                  <a:tcPr marL="9359" marR="9359" marT="45741" marB="4574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359" marR="9359" marT="45741" marB="4574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110,8</a:t>
                      </a:r>
                    </a:p>
                  </a:txBody>
                  <a:tcPr marL="9359" marR="9359" marT="45741" marB="4574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102,1</a:t>
                      </a:r>
                    </a:p>
                  </a:txBody>
                  <a:tcPr marL="9359" marR="9359" marT="45741" marB="4574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9359" marR="9359" marT="45741" marB="4574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9359" marR="9359" marT="45741" marB="45741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BD230A4-937C-4F92-9FA1-FFAED5A547B9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26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7" name="Line 7"/>
          <p:cNvSpPr/>
          <p:nvPr/>
        </p:nvSpPr>
        <p:spPr>
          <a:xfrm flipV="1">
            <a:off x="1047750" y="5210175"/>
            <a:ext cx="10683875" cy="31750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7"/>
          <p:cNvSpPr/>
          <p:nvPr/>
        </p:nvSpPr>
        <p:spPr>
          <a:xfrm flipV="1">
            <a:off x="1004888" y="3397250"/>
            <a:ext cx="10771187" cy="31750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0" name="TextBox 10"/>
          <p:cNvSpPr txBox="1">
            <a:spLocks noChangeArrowheads="1"/>
          </p:cNvSpPr>
          <p:nvPr/>
        </p:nvSpPr>
        <p:spPr bwMode="auto">
          <a:xfrm>
            <a:off x="1384300" y="3505200"/>
            <a:ext cx="1026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портфель микрозаймов,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нарастающим итогом</a:t>
            </a:r>
          </a:p>
        </p:txBody>
      </p:sp>
      <p:sp>
        <p:nvSpPr>
          <p:cNvPr id="12" name="CustomShape 8"/>
          <p:cNvSpPr/>
          <p:nvPr/>
        </p:nvSpPr>
        <p:spPr>
          <a:xfrm>
            <a:off x="2890838" y="4167188"/>
            <a:ext cx="2397125" cy="1023937"/>
          </a:xfrm>
          <a:custGeom>
            <a:avLst/>
            <a:gdLst/>
            <a:ahLst/>
            <a:cxnLst/>
            <a:rect l="0" t="0" r="r" b="b"/>
            <a:pathLst>
              <a:path w="9633" h="2405">
                <a:moveTo>
                  <a:pt x="400" y="0"/>
                </a:moveTo>
                <a:lnTo>
                  <a:pt x="401" y="0"/>
                </a:lnTo>
                <a:cubicBezTo>
                  <a:pt x="330" y="0"/>
                  <a:pt x="261" y="19"/>
                  <a:pt x="200" y="54"/>
                </a:cubicBezTo>
                <a:cubicBezTo>
                  <a:pt x="139" y="89"/>
                  <a:pt x="89" y="139"/>
                  <a:pt x="54" y="200"/>
                </a:cubicBezTo>
                <a:cubicBezTo>
                  <a:pt x="19" y="261"/>
                  <a:pt x="0" y="330"/>
                  <a:pt x="0" y="401"/>
                </a:cubicBezTo>
                <a:lnTo>
                  <a:pt x="0" y="2003"/>
                </a:lnTo>
                <a:lnTo>
                  <a:pt x="0" y="2003"/>
                </a:lnTo>
                <a:cubicBezTo>
                  <a:pt x="0" y="2074"/>
                  <a:pt x="19" y="2143"/>
                  <a:pt x="54" y="2204"/>
                </a:cubicBezTo>
                <a:cubicBezTo>
                  <a:pt x="89" y="2265"/>
                  <a:pt x="139" y="2315"/>
                  <a:pt x="200" y="2350"/>
                </a:cubicBezTo>
                <a:cubicBezTo>
                  <a:pt x="261" y="2385"/>
                  <a:pt x="330" y="2404"/>
                  <a:pt x="401" y="2404"/>
                </a:cubicBezTo>
                <a:lnTo>
                  <a:pt x="9231" y="2404"/>
                </a:lnTo>
                <a:lnTo>
                  <a:pt x="9231" y="2404"/>
                </a:lnTo>
                <a:cubicBezTo>
                  <a:pt x="9302" y="2404"/>
                  <a:pt x="9371" y="2385"/>
                  <a:pt x="9432" y="2350"/>
                </a:cubicBezTo>
                <a:cubicBezTo>
                  <a:pt x="9493" y="2315"/>
                  <a:pt x="9543" y="2265"/>
                  <a:pt x="9578" y="2204"/>
                </a:cubicBezTo>
                <a:cubicBezTo>
                  <a:pt x="9613" y="2143"/>
                  <a:pt x="9632" y="2074"/>
                  <a:pt x="9632" y="2003"/>
                </a:cubicBezTo>
                <a:lnTo>
                  <a:pt x="9632" y="400"/>
                </a:lnTo>
                <a:lnTo>
                  <a:pt x="9632" y="401"/>
                </a:lnTo>
                <a:lnTo>
                  <a:pt x="9632" y="401"/>
                </a:lnTo>
                <a:cubicBezTo>
                  <a:pt x="9632" y="330"/>
                  <a:pt x="9613" y="261"/>
                  <a:pt x="9578" y="200"/>
                </a:cubicBezTo>
                <a:cubicBezTo>
                  <a:pt x="9543" y="139"/>
                  <a:pt x="9493" y="89"/>
                  <a:pt x="9432" y="54"/>
                </a:cubicBezTo>
                <a:cubicBezTo>
                  <a:pt x="9371" y="19"/>
                  <a:pt x="9302" y="0"/>
                  <a:pt x="9231" y="0"/>
                </a:cubicBezTo>
                <a:lnTo>
                  <a:pt x="40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5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2020: </a:t>
            </a:r>
            <a:endParaRPr lang="ru-RU" sz="2800" spc="-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325</a:t>
            </a:r>
            <a:endParaRPr lang="ru-RU" sz="2800" spc="-1" dirty="0">
              <a:solidFill>
                <a:srgbClr val="000000"/>
              </a:solidFill>
            </a:endParaRPr>
          </a:p>
        </p:txBody>
      </p:sp>
      <p:sp>
        <p:nvSpPr>
          <p:cNvPr id="13" name="CustomShape 8"/>
          <p:cNvSpPr/>
          <p:nvPr/>
        </p:nvSpPr>
        <p:spPr>
          <a:xfrm>
            <a:off x="8070850" y="4167188"/>
            <a:ext cx="1762125" cy="1023937"/>
          </a:xfrm>
          <a:custGeom>
            <a:avLst/>
            <a:gdLst/>
            <a:ahLst/>
            <a:cxnLst/>
            <a:rect l="0" t="0" r="r" b="b"/>
            <a:pathLst>
              <a:path w="9633" h="2405">
                <a:moveTo>
                  <a:pt x="400" y="0"/>
                </a:moveTo>
                <a:lnTo>
                  <a:pt x="401" y="0"/>
                </a:lnTo>
                <a:cubicBezTo>
                  <a:pt x="330" y="0"/>
                  <a:pt x="261" y="19"/>
                  <a:pt x="200" y="54"/>
                </a:cubicBezTo>
                <a:cubicBezTo>
                  <a:pt x="139" y="89"/>
                  <a:pt x="89" y="139"/>
                  <a:pt x="54" y="200"/>
                </a:cubicBezTo>
                <a:cubicBezTo>
                  <a:pt x="19" y="261"/>
                  <a:pt x="0" y="330"/>
                  <a:pt x="0" y="401"/>
                </a:cubicBezTo>
                <a:lnTo>
                  <a:pt x="0" y="2003"/>
                </a:lnTo>
                <a:lnTo>
                  <a:pt x="0" y="2003"/>
                </a:lnTo>
                <a:cubicBezTo>
                  <a:pt x="0" y="2074"/>
                  <a:pt x="19" y="2143"/>
                  <a:pt x="54" y="2204"/>
                </a:cubicBezTo>
                <a:cubicBezTo>
                  <a:pt x="89" y="2265"/>
                  <a:pt x="139" y="2315"/>
                  <a:pt x="200" y="2350"/>
                </a:cubicBezTo>
                <a:cubicBezTo>
                  <a:pt x="261" y="2385"/>
                  <a:pt x="330" y="2404"/>
                  <a:pt x="401" y="2404"/>
                </a:cubicBezTo>
                <a:lnTo>
                  <a:pt x="9231" y="2404"/>
                </a:lnTo>
                <a:lnTo>
                  <a:pt x="9231" y="2404"/>
                </a:lnTo>
                <a:cubicBezTo>
                  <a:pt x="9302" y="2404"/>
                  <a:pt x="9371" y="2385"/>
                  <a:pt x="9432" y="2350"/>
                </a:cubicBezTo>
                <a:cubicBezTo>
                  <a:pt x="9493" y="2315"/>
                  <a:pt x="9543" y="2265"/>
                  <a:pt x="9578" y="2204"/>
                </a:cubicBezTo>
                <a:cubicBezTo>
                  <a:pt x="9613" y="2143"/>
                  <a:pt x="9632" y="2074"/>
                  <a:pt x="9632" y="2003"/>
                </a:cubicBezTo>
                <a:lnTo>
                  <a:pt x="9632" y="400"/>
                </a:lnTo>
                <a:lnTo>
                  <a:pt x="9632" y="401"/>
                </a:lnTo>
                <a:lnTo>
                  <a:pt x="9632" y="401"/>
                </a:lnTo>
                <a:cubicBezTo>
                  <a:pt x="9632" y="330"/>
                  <a:pt x="9613" y="261"/>
                  <a:pt x="9578" y="200"/>
                </a:cubicBezTo>
                <a:cubicBezTo>
                  <a:pt x="9543" y="139"/>
                  <a:pt x="9493" y="89"/>
                  <a:pt x="9432" y="54"/>
                </a:cubicBezTo>
                <a:cubicBezTo>
                  <a:pt x="9371" y="19"/>
                  <a:pt x="9302" y="0"/>
                  <a:pt x="9231" y="0"/>
                </a:cubicBezTo>
                <a:lnTo>
                  <a:pt x="40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5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2025: </a:t>
            </a:r>
            <a:endParaRPr lang="ru-RU" sz="2800" spc="-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502</a:t>
            </a:r>
            <a:endParaRPr lang="ru-RU" sz="2800" spc="-1" dirty="0">
              <a:solidFill>
                <a:srgbClr val="000000"/>
              </a:solidFill>
            </a:endParaRPr>
          </a:p>
        </p:txBody>
      </p:sp>
      <p:sp>
        <p:nvSpPr>
          <p:cNvPr id="14" name="CustomShape 11"/>
          <p:cNvSpPr/>
          <p:nvPr/>
        </p:nvSpPr>
        <p:spPr>
          <a:xfrm>
            <a:off x="4097867" y="5427663"/>
            <a:ext cx="7870296" cy="1074737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среднее предпринимательство и поддержка индивидуальной предпринимательской инициативы»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80" y="5527675"/>
            <a:ext cx="2901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4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14150" y="6381750"/>
            <a:ext cx="57785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C969A8-4600-4CC1-91C7-2D282CBFA507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" b="8861"/>
          <a:stretch>
            <a:fillRect/>
          </a:stretch>
        </p:blipFill>
        <p:spPr bwMode="auto">
          <a:xfrm>
            <a:off x="333375" y="1768475"/>
            <a:ext cx="287337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%"/>
          <p:cNvSpPr txBox="1"/>
          <p:nvPr/>
        </p:nvSpPr>
        <p:spPr>
          <a:xfrm>
            <a:off x="1622425" y="1884363"/>
            <a:ext cx="1584325" cy="1335087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wrap="none" lIns="50800" tIns="50800" rIns="50800" bIns="50800" anchor="ctr">
            <a:spAutoFit/>
          </a:bodyPr>
          <a:lstStyle>
            <a:lvl1pPr>
              <a:defRPr sz="10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dirty="0"/>
              <a:t>2</a:t>
            </a:r>
            <a:r>
              <a:rPr sz="8000" dirty="0"/>
              <a:t>%</a:t>
            </a:r>
          </a:p>
        </p:txBody>
      </p:sp>
      <p:pic>
        <p:nvPicPr>
          <p:cNvPr id="717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" r="1060" b="10123"/>
          <a:stretch>
            <a:fillRect/>
          </a:stretch>
        </p:blipFill>
        <p:spPr bwMode="auto">
          <a:xfrm>
            <a:off x="3194050" y="1744663"/>
            <a:ext cx="29591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569" b="6760"/>
          <a:stretch>
            <a:fillRect/>
          </a:stretch>
        </p:blipFill>
        <p:spPr bwMode="auto">
          <a:xfrm>
            <a:off x="5948363" y="1743075"/>
            <a:ext cx="3370262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>
            <a:fillRect/>
          </a:stretch>
        </p:blipFill>
        <p:spPr bwMode="auto">
          <a:xfrm>
            <a:off x="9045575" y="1746250"/>
            <a:ext cx="3146425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4%"/>
          <p:cNvSpPr txBox="1"/>
          <p:nvPr/>
        </p:nvSpPr>
        <p:spPr>
          <a:xfrm>
            <a:off x="4187825" y="1935163"/>
            <a:ext cx="1584325" cy="1333500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wrap="none" lIns="50800" tIns="50800" rIns="50800" bIns="50800" anchor="ctr">
            <a:spAutoFit/>
          </a:bodyPr>
          <a:lstStyle>
            <a:lvl1pPr>
              <a:defRPr sz="10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dirty="0"/>
              <a:t>4</a:t>
            </a:r>
            <a:r>
              <a:rPr sz="8000" dirty="0"/>
              <a:t>%</a:t>
            </a:r>
          </a:p>
        </p:txBody>
      </p:sp>
      <p:sp>
        <p:nvSpPr>
          <p:cNvPr id="13" name="4%"/>
          <p:cNvSpPr txBox="1"/>
          <p:nvPr/>
        </p:nvSpPr>
        <p:spPr>
          <a:xfrm>
            <a:off x="6067425" y="1919288"/>
            <a:ext cx="3079750" cy="1333500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wrap="none" lIns="50800" tIns="50800" rIns="50800" bIns="50800" anchor="ctr">
            <a:spAutoFit/>
          </a:bodyPr>
          <a:lstStyle>
            <a:lvl1pPr>
              <a:defRPr sz="10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dirty="0"/>
              <a:t>6</a:t>
            </a:r>
            <a:r>
              <a:rPr sz="8000" dirty="0"/>
              <a:t>%</a:t>
            </a:r>
            <a:r>
              <a:rPr lang="ru-RU" sz="8000" dirty="0"/>
              <a:t>/3%</a:t>
            </a:r>
            <a:endParaRPr sz="8000" dirty="0"/>
          </a:p>
        </p:txBody>
      </p:sp>
      <p:sp>
        <p:nvSpPr>
          <p:cNvPr id="14" name="4%"/>
          <p:cNvSpPr txBox="1"/>
          <p:nvPr/>
        </p:nvSpPr>
        <p:spPr>
          <a:xfrm>
            <a:off x="9534525" y="1919288"/>
            <a:ext cx="2441575" cy="1335087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wrap="none" lIns="50800" tIns="50800" rIns="50800" bIns="50800" anchor="ctr">
            <a:spAutoFit/>
          </a:bodyPr>
          <a:lstStyle>
            <a:lvl1pPr>
              <a:defRPr sz="10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dirty="0"/>
              <a:t>7,5</a:t>
            </a:r>
            <a:r>
              <a:rPr sz="8000" dirty="0"/>
              <a:t>%</a:t>
            </a:r>
          </a:p>
        </p:txBody>
      </p:sp>
      <p:sp>
        <p:nvSpPr>
          <p:cNvPr id="7180" name="Rectangle 3"/>
          <p:cNvSpPr txBox="1">
            <a:spLocks noChangeArrowheads="1"/>
          </p:cNvSpPr>
          <p:nvPr/>
        </p:nvSpPr>
        <p:spPr bwMode="auto">
          <a:xfrm>
            <a:off x="685800" y="336550"/>
            <a:ext cx="110950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0" tIns="32645" rIns="65290" bIns="3264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58776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8195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88A9DE-4C93-44C1-AF0A-B16722956781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896938" y="4184650"/>
            <a:ext cx="3636962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 млн рублей/до 70%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производственных,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научно-технических </a:t>
            </a:r>
            <a:b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инновационных предприятий</a:t>
            </a:r>
          </a:p>
        </p:txBody>
      </p:sp>
      <p:pic>
        <p:nvPicPr>
          <p:cNvPr id="8198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924050"/>
            <a:ext cx="330993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905000"/>
            <a:ext cx="34607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660900" y="4184650"/>
            <a:ext cx="3549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 млн рублей/до 50% (для прочих видов деятельности)</a:t>
            </a:r>
          </a:p>
        </p:txBody>
      </p:sp>
      <p:pic>
        <p:nvPicPr>
          <p:cNvPr id="8201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1914525"/>
            <a:ext cx="34607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8424863" y="4184650"/>
            <a:ext cx="3325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55 млн рублей/до 70% (для предприятий, реализующих приоритетные инвестиционные проекты</a:t>
            </a: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 flipV="1">
            <a:off x="4533900" y="1816100"/>
            <a:ext cx="0" cy="37512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 flipV="1">
            <a:off x="8316913" y="1816100"/>
            <a:ext cx="0" cy="37512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92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5123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1790700"/>
        </p:xfrm>
        <a:graphic>
          <a:graphicData uri="http://schemas.openxmlformats.org/drawingml/2006/table">
            <a:tbl>
              <a:tblPr/>
              <a:tblGrid>
                <a:gridCol w="4240925"/>
                <a:gridCol w="1099593"/>
                <a:gridCol w="1088165"/>
                <a:gridCol w="1108482"/>
                <a:gridCol w="1078007"/>
                <a:gridCol w="1078007"/>
                <a:gridCol w="1078007"/>
              </a:tblGrid>
              <a:tr h="5099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5" marB="4574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5" marB="4574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5" marB="4574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5" marB="4574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5" marB="4574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45" marB="4574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45" marB="4574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74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Фондом содействия кредитованию МСП поручительств</a:t>
                      </a:r>
                    </a:p>
                  </a:txBody>
                  <a:tcPr marL="9359" marR="9359" marT="45745" marB="4574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5" marB="4574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5" marB="4574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5" marB="4574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5" marB="4574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5" marB="4574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45" marB="4574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5F08E1BC-2268-4E1C-BE1C-CCD4C03340BB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29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7" name="Line 7"/>
          <p:cNvSpPr/>
          <p:nvPr/>
        </p:nvSpPr>
        <p:spPr>
          <a:xfrm flipV="1">
            <a:off x="1047750" y="5210175"/>
            <a:ext cx="10683875" cy="31750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1"/>
          <p:cNvSpPr/>
          <p:nvPr/>
        </p:nvSpPr>
        <p:spPr>
          <a:xfrm>
            <a:off x="4097867" y="5427663"/>
            <a:ext cx="7870296" cy="1074737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среднее предпринимательство и поддержка индивидуальной предпринимательской инициативы»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  <p:sp>
        <p:nvSpPr>
          <p:cNvPr id="5155" name="TextBox 1"/>
          <p:cNvSpPr txBox="1">
            <a:spLocks noChangeArrowheads="1"/>
          </p:cNvSpPr>
          <p:nvPr/>
        </p:nvSpPr>
        <p:spPr bwMode="auto">
          <a:xfrm>
            <a:off x="1358900" y="3359150"/>
            <a:ext cx="1026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привлеченных заемных средств при гарантийной поддержке,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 нарастающим итогом</a:t>
            </a:r>
          </a:p>
        </p:txBody>
      </p:sp>
      <p:sp>
        <p:nvSpPr>
          <p:cNvPr id="11" name="Line 7"/>
          <p:cNvSpPr/>
          <p:nvPr/>
        </p:nvSpPr>
        <p:spPr>
          <a:xfrm flipV="1">
            <a:off x="1004888" y="3305175"/>
            <a:ext cx="10683875" cy="31750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8"/>
          <p:cNvSpPr/>
          <p:nvPr/>
        </p:nvSpPr>
        <p:spPr>
          <a:xfrm>
            <a:off x="2189163" y="4043363"/>
            <a:ext cx="3749675" cy="1025525"/>
          </a:xfrm>
          <a:custGeom>
            <a:avLst/>
            <a:gdLst/>
            <a:ahLst/>
            <a:cxnLst/>
            <a:rect l="0" t="0" r="r" b="b"/>
            <a:pathLst>
              <a:path w="9633" h="2405">
                <a:moveTo>
                  <a:pt x="400" y="0"/>
                </a:moveTo>
                <a:lnTo>
                  <a:pt x="401" y="0"/>
                </a:lnTo>
                <a:cubicBezTo>
                  <a:pt x="330" y="0"/>
                  <a:pt x="261" y="19"/>
                  <a:pt x="200" y="54"/>
                </a:cubicBezTo>
                <a:cubicBezTo>
                  <a:pt x="139" y="89"/>
                  <a:pt x="89" y="139"/>
                  <a:pt x="54" y="200"/>
                </a:cubicBezTo>
                <a:cubicBezTo>
                  <a:pt x="19" y="261"/>
                  <a:pt x="0" y="330"/>
                  <a:pt x="0" y="401"/>
                </a:cubicBezTo>
                <a:lnTo>
                  <a:pt x="0" y="2003"/>
                </a:lnTo>
                <a:lnTo>
                  <a:pt x="0" y="2003"/>
                </a:lnTo>
                <a:cubicBezTo>
                  <a:pt x="0" y="2074"/>
                  <a:pt x="19" y="2143"/>
                  <a:pt x="54" y="2204"/>
                </a:cubicBezTo>
                <a:cubicBezTo>
                  <a:pt x="89" y="2265"/>
                  <a:pt x="139" y="2315"/>
                  <a:pt x="200" y="2350"/>
                </a:cubicBezTo>
                <a:cubicBezTo>
                  <a:pt x="261" y="2385"/>
                  <a:pt x="330" y="2404"/>
                  <a:pt x="401" y="2404"/>
                </a:cubicBezTo>
                <a:lnTo>
                  <a:pt x="9231" y="2404"/>
                </a:lnTo>
                <a:lnTo>
                  <a:pt x="9231" y="2404"/>
                </a:lnTo>
                <a:cubicBezTo>
                  <a:pt x="9302" y="2404"/>
                  <a:pt x="9371" y="2385"/>
                  <a:pt x="9432" y="2350"/>
                </a:cubicBezTo>
                <a:cubicBezTo>
                  <a:pt x="9493" y="2315"/>
                  <a:pt x="9543" y="2265"/>
                  <a:pt x="9578" y="2204"/>
                </a:cubicBezTo>
                <a:cubicBezTo>
                  <a:pt x="9613" y="2143"/>
                  <a:pt x="9632" y="2074"/>
                  <a:pt x="9632" y="2003"/>
                </a:cubicBezTo>
                <a:lnTo>
                  <a:pt x="9632" y="400"/>
                </a:lnTo>
                <a:lnTo>
                  <a:pt x="9632" y="401"/>
                </a:lnTo>
                <a:lnTo>
                  <a:pt x="9632" y="401"/>
                </a:lnTo>
                <a:cubicBezTo>
                  <a:pt x="9632" y="330"/>
                  <a:pt x="9613" y="261"/>
                  <a:pt x="9578" y="200"/>
                </a:cubicBezTo>
                <a:cubicBezTo>
                  <a:pt x="9543" y="139"/>
                  <a:pt x="9493" y="89"/>
                  <a:pt x="9432" y="54"/>
                </a:cubicBezTo>
                <a:cubicBezTo>
                  <a:pt x="9371" y="19"/>
                  <a:pt x="9302" y="0"/>
                  <a:pt x="9231" y="0"/>
                </a:cubicBezTo>
                <a:lnTo>
                  <a:pt x="40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5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2020: </a:t>
            </a:r>
            <a:endParaRPr lang="ru-RU" sz="2800" spc="-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912,6</a:t>
            </a:r>
            <a:endParaRPr lang="ru-RU" sz="2800" spc="-1" dirty="0">
              <a:solidFill>
                <a:srgbClr val="000000"/>
              </a:solidFill>
            </a:endParaRPr>
          </a:p>
        </p:txBody>
      </p:sp>
      <p:sp>
        <p:nvSpPr>
          <p:cNvPr id="13" name="CustomShape 9"/>
          <p:cNvSpPr/>
          <p:nvPr/>
        </p:nvSpPr>
        <p:spPr>
          <a:xfrm>
            <a:off x="6492875" y="4121150"/>
            <a:ext cx="3511550" cy="871538"/>
          </a:xfrm>
          <a:custGeom>
            <a:avLst/>
            <a:gdLst/>
            <a:ahLst/>
            <a:cxnLst/>
            <a:rect l="0" t="0" r="r" b="b"/>
            <a:pathLst>
              <a:path w="9628" h="2224">
                <a:moveTo>
                  <a:pt x="370" y="0"/>
                </a:moveTo>
                <a:lnTo>
                  <a:pt x="371" y="0"/>
                </a:lnTo>
                <a:cubicBezTo>
                  <a:pt x="305" y="0"/>
                  <a:pt x="242" y="17"/>
                  <a:pt x="185" y="50"/>
                </a:cubicBezTo>
                <a:cubicBezTo>
                  <a:pt x="129" y="82"/>
                  <a:pt x="82" y="129"/>
                  <a:pt x="50" y="185"/>
                </a:cubicBezTo>
                <a:cubicBezTo>
                  <a:pt x="17" y="242"/>
                  <a:pt x="0" y="305"/>
                  <a:pt x="0" y="371"/>
                </a:cubicBezTo>
                <a:lnTo>
                  <a:pt x="0" y="1852"/>
                </a:lnTo>
                <a:lnTo>
                  <a:pt x="0" y="1853"/>
                </a:lnTo>
                <a:cubicBezTo>
                  <a:pt x="0" y="1918"/>
                  <a:pt x="17" y="1981"/>
                  <a:pt x="50" y="2038"/>
                </a:cubicBezTo>
                <a:cubicBezTo>
                  <a:pt x="82" y="2094"/>
                  <a:pt x="129" y="2141"/>
                  <a:pt x="185" y="2173"/>
                </a:cubicBezTo>
                <a:cubicBezTo>
                  <a:pt x="242" y="2206"/>
                  <a:pt x="305" y="2223"/>
                  <a:pt x="371" y="2223"/>
                </a:cubicBezTo>
                <a:lnTo>
                  <a:pt x="9256" y="2223"/>
                </a:lnTo>
                <a:lnTo>
                  <a:pt x="9257" y="2223"/>
                </a:lnTo>
                <a:cubicBezTo>
                  <a:pt x="9322" y="2223"/>
                  <a:pt x="9385" y="2206"/>
                  <a:pt x="9442" y="2173"/>
                </a:cubicBezTo>
                <a:cubicBezTo>
                  <a:pt x="9498" y="2141"/>
                  <a:pt x="9545" y="2094"/>
                  <a:pt x="9577" y="2038"/>
                </a:cubicBezTo>
                <a:cubicBezTo>
                  <a:pt x="9610" y="1981"/>
                  <a:pt x="9627" y="1918"/>
                  <a:pt x="9627" y="1853"/>
                </a:cubicBezTo>
                <a:lnTo>
                  <a:pt x="9627" y="370"/>
                </a:lnTo>
                <a:lnTo>
                  <a:pt x="9627" y="371"/>
                </a:lnTo>
                <a:lnTo>
                  <a:pt x="9627" y="371"/>
                </a:lnTo>
                <a:cubicBezTo>
                  <a:pt x="9627" y="305"/>
                  <a:pt x="9610" y="242"/>
                  <a:pt x="9577" y="185"/>
                </a:cubicBezTo>
                <a:cubicBezTo>
                  <a:pt x="9545" y="129"/>
                  <a:pt x="9498" y="82"/>
                  <a:pt x="9442" y="50"/>
                </a:cubicBezTo>
                <a:cubicBezTo>
                  <a:pt x="9385" y="17"/>
                  <a:pt x="9322" y="0"/>
                  <a:pt x="9257" y="0"/>
                </a:cubicBezTo>
                <a:lnTo>
                  <a:pt x="37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2025: </a:t>
            </a:r>
            <a:endParaRPr lang="ru-RU" sz="2800" spc="-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5 579,7</a:t>
            </a:r>
            <a:endParaRPr lang="ru-RU" sz="2800" spc="-1" dirty="0">
              <a:solidFill>
                <a:srgbClr val="000000"/>
              </a:solidFill>
            </a:endParaRP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80" y="5527675"/>
            <a:ext cx="2901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2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44320" y="194311"/>
            <a:ext cx="10261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81067" algn="l"/>
                <a:tab pos="1162134" algn="l"/>
                <a:tab pos="1743201" algn="l"/>
                <a:tab pos="2324267" algn="l"/>
                <a:tab pos="2905334" algn="l"/>
                <a:tab pos="3486401" algn="l"/>
                <a:tab pos="4067468" algn="l"/>
                <a:tab pos="4648535" algn="l"/>
                <a:tab pos="5229602" algn="l"/>
                <a:tab pos="5810668" algn="l"/>
                <a:tab pos="6391736" algn="l"/>
              </a:tabLst>
              <a:defRPr/>
            </a:pPr>
            <a:r>
              <a:rPr lang="ru-RU" sz="636" b="1" dirty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altLang="ru-RU" sz="24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МАКРОЭКОНОМИЧЕСКИЕ </a:t>
            </a:r>
            <a:r>
              <a:rPr kumimoji="1" lang="ru-RU" altLang="ru-RU" sz="24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kumimoji="1" lang="en-US" altLang="ru-RU" sz="24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4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ЦФО ЗА 2018 ГОД</a:t>
            </a:r>
            <a:endParaRPr 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04580486"/>
              </p:ext>
            </p:extLst>
          </p:nvPr>
        </p:nvGraphicFramePr>
        <p:xfrm>
          <a:off x="3383280" y="2197944"/>
          <a:ext cx="8666480" cy="15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19873961"/>
              </p:ext>
            </p:extLst>
          </p:nvPr>
        </p:nvGraphicFramePr>
        <p:xfrm>
          <a:off x="3342640" y="3352800"/>
          <a:ext cx="8722360" cy="15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3184513"/>
              </p:ext>
            </p:extLst>
          </p:nvPr>
        </p:nvGraphicFramePr>
        <p:xfrm>
          <a:off x="3362958" y="4644813"/>
          <a:ext cx="8710509" cy="15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42781158"/>
              </p:ext>
            </p:extLst>
          </p:nvPr>
        </p:nvGraphicFramePr>
        <p:xfrm>
          <a:off x="3362958" y="970281"/>
          <a:ext cx="8710509" cy="154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8880" y="1463040"/>
            <a:ext cx="226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ВРП (2017 год)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8880" y="282448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без БС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 руб.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8880" y="3708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пром.производства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8880" y="514096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 заработная плата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6320" y="1087120"/>
            <a:ext cx="311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 - 11 место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0560" y="2306320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 - 9 место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8240" y="3474720"/>
            <a:ext cx="316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 - 10 место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6160" y="4744720"/>
            <a:ext cx="305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 - 10 место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9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9219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2840037"/>
        </p:xfrm>
        <a:graphic>
          <a:graphicData uri="http://schemas.openxmlformats.org/drawingml/2006/table">
            <a:tbl>
              <a:tblPr/>
              <a:tblGrid>
                <a:gridCol w="4240925"/>
                <a:gridCol w="1099593"/>
                <a:gridCol w="1088165"/>
                <a:gridCol w="1108482"/>
                <a:gridCol w="1078007"/>
                <a:gridCol w="1078007"/>
                <a:gridCol w="1078007"/>
              </a:tblGrid>
              <a:tr h="4877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2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и содействие развитию центра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«Мой бизнес»</a:t>
                      </a: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58,4</a:t>
                      </a: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1072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Содействие развитию центра поддержки экспорта</a:t>
                      </a: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F0435B2-FD28-4E8E-8649-6C6E6FEF7995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30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7" name="Line 7"/>
          <p:cNvSpPr/>
          <p:nvPr/>
        </p:nvSpPr>
        <p:spPr>
          <a:xfrm flipV="1">
            <a:off x="1193800" y="5386388"/>
            <a:ext cx="10683875" cy="33337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4206875"/>
            <a:ext cx="54117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1"/>
          <p:cNvSpPr/>
          <p:nvPr/>
        </p:nvSpPr>
        <p:spPr>
          <a:xfrm>
            <a:off x="4097867" y="5427663"/>
            <a:ext cx="7870296" cy="1074737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среднее предпринимательство и поддержка индивидуальной предпринимательской инициативы»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80" y="5527675"/>
            <a:ext cx="2901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5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949325" y="112713"/>
            <a:ext cx="110950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0" tIns="32645" rIns="65290" bIns="3264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 smtClean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4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МЕРЫ</a:t>
            </a:r>
            <a:endParaRPr lang="ru-RU" altLang="ru-RU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 smtClean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219" name="Номер слайда 70"/>
          <p:cNvSpPr>
            <a:spLocks noGrp="1"/>
          </p:cNvSpPr>
          <p:nvPr>
            <p:ph type="sldNum" sz="quarter" idx="12"/>
          </p:nvPr>
        </p:nvSpPr>
        <p:spPr bwMode="auto">
          <a:xfrm>
            <a:off x="11760200" y="6537325"/>
            <a:ext cx="4318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5B33A3-06FF-4D39-9A9A-9466D14FFAC8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0038" y="2816225"/>
          <a:ext cx="9696450" cy="3532237"/>
        </p:xfrm>
        <a:graphic>
          <a:graphicData uri="http://schemas.openxmlformats.org/drawingml/2006/table">
            <a:tbl>
              <a:tblPr firstRow="1" firstCol="1" bandRow="1"/>
              <a:tblGrid>
                <a:gridCol w="4595988"/>
                <a:gridCol w="5100462"/>
              </a:tblGrid>
              <a:tr h="487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Процентная ставка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кредиту для заемщика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8,5 % годовых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Цели льготных кредитов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Инвестиционные 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пополнение оборотных средств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кредита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инвестиционные цели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3 млн рублей до 1 млрд рублей 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кредита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пополнение оборотных средств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3 млн рублей до 100 млн рублей 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кредитного договора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инвестиционные цели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10 лет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кредитного договора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пополнение оборотных средств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 лет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Получатели субсидий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Уполномоченные банки, прошедшие отбор 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243" name="Rectangle 9"/>
          <p:cNvSpPr>
            <a:spLocks noChangeArrowheads="1"/>
          </p:cNvSpPr>
          <p:nvPr/>
        </p:nvSpPr>
        <p:spPr bwMode="auto">
          <a:xfrm>
            <a:off x="1690688" y="2268538"/>
            <a:ext cx="9083675" cy="4318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smtClean="0">
                <a:solidFill>
                  <a:srgbClr val="1F497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ОСНОВНЫЕ ПАРАМЕТРЫ ПРОГРАММЫ</a:t>
            </a:r>
            <a:endParaRPr lang="ru-RU" altLang="ru-RU" sz="1800" b="1" smtClean="0">
              <a:solidFill>
                <a:prstClr val="black"/>
              </a:solidFill>
              <a:latin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81100" y="1133475"/>
            <a:ext cx="1860550" cy="995363"/>
          </a:xfrm>
          <a:prstGeom prst="rect">
            <a:avLst/>
          </a:prstGeom>
          <a:solidFill>
            <a:srgbClr val="BDD7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8,5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244850" y="1119188"/>
            <a:ext cx="8435975" cy="995362"/>
          </a:xfrm>
          <a:prstGeom prst="rect">
            <a:avLst/>
          </a:prstGeom>
          <a:solidFill>
            <a:srgbClr val="BDD7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льготного кредитования малого и среднего бизнеса, осуществляющего деятельность в приоритетных отраслях,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разработаная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Минэкономразвития РФ и  АО «Корпорация «МСП» </a:t>
            </a: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80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МЕРЫ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10243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3862423"/>
        </p:xfrm>
        <a:graphic>
          <a:graphicData uri="http://schemas.openxmlformats.org/drawingml/2006/table">
            <a:tbl>
              <a:tblPr/>
              <a:tblGrid>
                <a:gridCol w="4240925"/>
                <a:gridCol w="1099593"/>
                <a:gridCol w="1088165"/>
                <a:gridCol w="1108482"/>
                <a:gridCol w="1078007"/>
                <a:gridCol w="1078007"/>
                <a:gridCol w="1078007"/>
              </a:tblGrid>
              <a:tr h="5096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16" marB="4571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16" marB="4571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1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поддержки субъектам МСП в моногородах</a:t>
                      </a:r>
                    </a:p>
                  </a:txBody>
                  <a:tcPr marL="9359" marR="9359" marT="45716" marB="4571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2072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комплексных программ по вовлечению в предпринимательскую деятельность и содействию созданию бизнеса</a:t>
                      </a:r>
                    </a:p>
                  </a:txBody>
                  <a:tcPr marL="9359" marR="9359" marT="45716" marB="45716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16" marB="45716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EA4BAED3-7111-48C1-B57A-9E26139C1A8D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32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7" name="Line 7"/>
          <p:cNvSpPr/>
          <p:nvPr/>
        </p:nvSpPr>
        <p:spPr>
          <a:xfrm flipV="1">
            <a:off x="1047750" y="5289550"/>
            <a:ext cx="10728325" cy="31750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4097867" y="5427663"/>
            <a:ext cx="7870296" cy="1074737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среднее предпринимательство и поддержка индивидуальной предпринимательской инициативы»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80" y="5527675"/>
            <a:ext cx="2901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КАЧЕСТВО ЖИЗНИ, ГОРОДСКОЙ СРЕДЫ И ДЕВЕЛОПЕРСКИЕ ПРОЕКТЫ </a:t>
            </a:r>
            <a:endParaRPr lang="ru-RU" altLang="ru-RU" sz="2600" smtClean="0">
              <a:solidFill>
                <a:srgbClr val="000000"/>
              </a:solidFill>
            </a:endParaRPr>
          </a:p>
        </p:txBody>
      </p:sp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119E2B-DC21-478E-9785-38ECDB5D4574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09938" y="1409700"/>
            <a:ext cx="8329612" cy="27146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и администрирование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09938" y="2933700"/>
            <a:ext cx="8329612" cy="27146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Участие в разработке и экспертиза</a:t>
            </a:r>
          </a:p>
        </p:txBody>
      </p:sp>
      <p:pic>
        <p:nvPicPr>
          <p:cNvPr id="307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3319463"/>
            <a:ext cx="8255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484688"/>
            <a:ext cx="11557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https://poisk-firm.ru/storage/employer/logo/16/5c/7d/9f968eec413e65f51a1ce82e8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736725"/>
            <a:ext cx="17589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8" descr="https://pbs.twimg.com/media/EBxnKmEWkAAnO4w.jpg:la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5638800"/>
            <a:ext cx="14827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>
            <a:extLst/>
          </p:cNvPr>
          <p:cNvCxnSpPr/>
          <p:nvPr/>
        </p:nvCxnSpPr>
        <p:spPr>
          <a:xfrm>
            <a:off x="1193800" y="2874963"/>
            <a:ext cx="106854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309938" y="1878013"/>
            <a:ext cx="8329612" cy="796925"/>
          </a:xfrm>
          <a:prstGeom prst="rect">
            <a:avLst/>
          </a:prstGeom>
          <a:noFill/>
          <a:ln>
            <a:solidFill>
              <a:srgbClr val="0091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инвестиционная программа Тверской области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09938" y="3319463"/>
            <a:ext cx="8329612" cy="1165225"/>
          </a:xfrm>
          <a:prstGeom prst="rect">
            <a:avLst/>
          </a:prstGeom>
          <a:noFill/>
          <a:ln>
            <a:solidFill>
              <a:srgbClr val="0091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программа газификации жилищно-коммунального хозяйства, промышленных и иных организаций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09938" y="4600575"/>
            <a:ext cx="8329612" cy="1038225"/>
          </a:xfrm>
          <a:prstGeom prst="rect">
            <a:avLst/>
          </a:prstGeom>
          <a:noFill/>
          <a:ln>
            <a:solidFill>
              <a:srgbClr val="0091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дорожных работ на территориях муниципальных образований Тверской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09938" y="5799138"/>
            <a:ext cx="8329612" cy="796925"/>
          </a:xfrm>
          <a:prstGeom prst="rect">
            <a:avLst/>
          </a:prstGeom>
          <a:noFill/>
          <a:ln>
            <a:solidFill>
              <a:srgbClr val="0091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программы в сфере электроэнергетики</a:t>
            </a:r>
          </a:p>
        </p:txBody>
      </p:sp>
    </p:spTree>
    <p:extLst>
      <p:ext uri="{BB962C8B-B14F-4D97-AF65-F5344CB8AC3E}">
        <p14:creationId xmlns:p14="http://schemas.microsoft.com/office/powerpoint/2010/main" val="1282663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895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КАЧЕСТВО ЖИЗНИ, ГОРОДСКОЙ СРЕДЫ И ДЕВЕЛОПЕРСКИЕ ПРОЕКТЫ 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9219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1406525"/>
        </p:xfrm>
        <a:graphic>
          <a:graphicData uri="http://schemas.openxmlformats.org/drawingml/2006/table">
            <a:tbl>
              <a:tblPr/>
              <a:tblGrid>
                <a:gridCol w="424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24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41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Переселение граждан из «Морозовского городка»</a:t>
                      </a:r>
                    </a:p>
                  </a:txBody>
                  <a:tcPr marL="9359" marR="9359" marT="45735" marB="4573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35" marB="4573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E7A6AC00-3E83-4D6E-99B6-EFA2C9249E39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34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7" name="CustomShape 11"/>
          <p:cNvSpPr/>
          <p:nvPr/>
        </p:nvSpPr>
        <p:spPr>
          <a:xfrm>
            <a:off x="4730750" y="5719763"/>
            <a:ext cx="7237413" cy="889000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мероприятие:</a:t>
            </a:r>
            <a: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мероприятий по редевелопменту исторического комплекса «Морозовский городок»</a:t>
            </a:r>
            <a:endParaRPr lang="ru-RU" altLang="ru-RU" sz="2000">
              <a:solidFill>
                <a:prstClr val="black"/>
              </a:solidFill>
            </a:endParaRPr>
          </a:p>
        </p:txBody>
      </p:sp>
      <p:pic>
        <p:nvPicPr>
          <p:cNvPr id="9249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r="3194"/>
          <a:stretch>
            <a:fillRect/>
          </a:stretch>
        </p:blipFill>
        <p:spPr bwMode="auto">
          <a:xfrm>
            <a:off x="1004888" y="2833688"/>
            <a:ext cx="3675062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3506788"/>
            <a:ext cx="26400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38" y="3121025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8432800" y="3979863"/>
            <a:ext cx="1139825" cy="5143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CustomShape 11"/>
          <p:cNvSpPr/>
          <p:nvPr/>
        </p:nvSpPr>
        <p:spPr>
          <a:xfrm>
            <a:off x="4937125" y="4732338"/>
            <a:ext cx="3363913" cy="415925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 </a:t>
            </a:r>
            <a:r>
              <a:rPr lang="ru-RU" alt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актива»</a:t>
            </a:r>
          </a:p>
        </p:txBody>
      </p:sp>
      <p:sp>
        <p:nvSpPr>
          <p:cNvPr id="15" name="Line 7"/>
          <p:cNvSpPr/>
          <p:nvPr/>
        </p:nvSpPr>
        <p:spPr>
          <a:xfrm flipV="1">
            <a:off x="4565650" y="5640388"/>
            <a:ext cx="7475538" cy="31750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55" name="TextBox 17"/>
          <p:cNvSpPr txBox="1">
            <a:spLocks noChangeArrowheads="1"/>
          </p:cNvSpPr>
          <p:nvPr/>
        </p:nvSpPr>
        <p:spPr bwMode="auto">
          <a:xfrm rot="-2638450">
            <a:off x="646113" y="1612900"/>
            <a:ext cx="1200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</a:p>
        </p:txBody>
      </p:sp>
      <p:sp>
        <p:nvSpPr>
          <p:cNvPr id="16" name="CustomShape 11"/>
          <p:cNvSpPr/>
          <p:nvPr/>
        </p:nvSpPr>
        <p:spPr>
          <a:xfrm>
            <a:off x="8826500" y="4597400"/>
            <a:ext cx="3363913" cy="415925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Ревитализация</a:t>
            </a:r>
            <a:r>
              <a:rPr lang="ru-RU" alt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895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КАЧЕСТВО ЖИЗНИ, ГОРОДСКОЙ СРЕДЫ И ДЕВЕЛОПЕРСКИЕ ПРОЕКТЫ 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10243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F549EAA6-666D-4EBD-A4AE-12E1AC546EF2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35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80" name="Line 7"/>
          <p:cNvSpPr/>
          <p:nvPr/>
        </p:nvSpPr>
        <p:spPr>
          <a:xfrm>
            <a:off x="4856163" y="2682875"/>
            <a:ext cx="7112000" cy="0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1"/>
          <p:cNvSpPr/>
          <p:nvPr/>
        </p:nvSpPr>
        <p:spPr>
          <a:xfrm>
            <a:off x="1004888" y="4089400"/>
            <a:ext cx="10872787" cy="1149350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9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b="1" spc="-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024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95388"/>
            <a:ext cx="40576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1"/>
          <p:cNvSpPr/>
          <p:nvPr/>
        </p:nvSpPr>
        <p:spPr>
          <a:xfrm>
            <a:off x="5148263" y="1411288"/>
            <a:ext cx="6924675" cy="1160462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«ТВЕРЬ-ЭКСПО»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</a:t>
            </a:r>
            <a:r>
              <a:rPr lang="ru-RU" alt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транспортного </a:t>
            </a:r>
            <a:r>
              <a:rPr lang="ru-RU" alt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машиностроения</a:t>
            </a:r>
            <a:endParaRPr lang="ru-RU" alt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13" y="5384800"/>
            <a:ext cx="19002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17813"/>
            <a:ext cx="2746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4498975"/>
            <a:ext cx="21129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12"/>
          <p:cNvSpPr txBox="1">
            <a:spLocks noChangeArrowheads="1"/>
          </p:cNvSpPr>
          <p:nvPr/>
        </p:nvSpPr>
        <p:spPr bwMode="auto">
          <a:xfrm rot="-2638450">
            <a:off x="708025" y="1265238"/>
            <a:ext cx="1198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</a:p>
        </p:txBody>
      </p:sp>
      <p:pic>
        <p:nvPicPr>
          <p:cNvPr id="10253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868613"/>
            <a:ext cx="2551113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1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895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КАЧЕСТВО ЖИЗНИ, ГОРОДСКОЙ СРЕДЫ И ДЕВЕЛОПЕРСКИЕ ПРОЕКТЫ 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22531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2198689"/>
        </p:xfrm>
        <a:graphic>
          <a:graphicData uri="http://schemas.openxmlformats.org/drawingml/2006/table">
            <a:tbl>
              <a:tblPr/>
              <a:tblGrid>
                <a:gridCol w="424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227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4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и обеспечение функционирования центра компетенций по экономике малых городов</a:t>
                      </a:r>
                    </a:p>
                  </a:txBody>
                  <a:tcPr marL="9359" marR="9359" marT="45725" marB="45725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5" marB="45725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56FA491-8A8F-4615-894B-0667580D9770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36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23" name="CustomShape 11"/>
          <p:cNvSpPr/>
          <p:nvPr/>
        </p:nvSpPr>
        <p:spPr>
          <a:xfrm>
            <a:off x="4151313" y="5427663"/>
            <a:ext cx="7816850" cy="1074737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Всероссийский </a:t>
            </a: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конкурс лучших проектов создания комфортной городской среды</a:t>
            </a:r>
            <a:endParaRPr lang="ru-RU" altLang="ru-RU" sz="2600" dirty="0">
              <a:solidFill>
                <a:prstClr val="black"/>
              </a:solidFill>
            </a:endParaRPr>
          </a:p>
        </p:txBody>
      </p:sp>
      <p:sp>
        <p:nvSpPr>
          <p:cNvPr id="24" name="Line 7"/>
          <p:cNvSpPr/>
          <p:nvPr/>
        </p:nvSpPr>
        <p:spPr>
          <a:xfrm flipV="1">
            <a:off x="1047750" y="5305425"/>
            <a:ext cx="10683875" cy="33338"/>
          </a:xfrm>
          <a:prstGeom prst="line">
            <a:avLst/>
          </a:prstGeom>
          <a:ln w="6480">
            <a:solidFill>
              <a:srgbClr val="5B9BD5"/>
            </a:solidFill>
            <a:custDash>
              <a:ds d="388000" sp="288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11"/>
          <p:cNvSpPr/>
          <p:nvPr/>
        </p:nvSpPr>
        <p:spPr>
          <a:xfrm>
            <a:off x="1047750" y="3732213"/>
            <a:ext cx="10683875" cy="1468437"/>
          </a:xfrm>
          <a:custGeom>
            <a:avLst/>
            <a:gdLst/>
            <a:ahLst/>
            <a:cxnLst/>
            <a:rect l="0" t="0" r="r" b="b"/>
            <a:pathLst>
              <a:path w="7353" h="1069">
                <a:moveTo>
                  <a:pt x="178" y="0"/>
                </a:moveTo>
                <a:lnTo>
                  <a:pt x="178" y="0"/>
                </a:lnTo>
                <a:cubicBezTo>
                  <a:pt x="147" y="0"/>
                  <a:pt x="116" y="8"/>
                  <a:pt x="89" y="24"/>
                </a:cubicBezTo>
                <a:cubicBezTo>
                  <a:pt x="62" y="39"/>
                  <a:pt x="39" y="62"/>
                  <a:pt x="24" y="89"/>
                </a:cubicBezTo>
                <a:cubicBezTo>
                  <a:pt x="8" y="116"/>
                  <a:pt x="0" y="147"/>
                  <a:pt x="0" y="178"/>
                </a:cubicBezTo>
                <a:lnTo>
                  <a:pt x="0" y="890"/>
                </a:lnTo>
                <a:lnTo>
                  <a:pt x="0" y="890"/>
                </a:lnTo>
                <a:cubicBezTo>
                  <a:pt x="0" y="921"/>
                  <a:pt x="8" y="952"/>
                  <a:pt x="24" y="979"/>
                </a:cubicBezTo>
                <a:cubicBezTo>
                  <a:pt x="39" y="1006"/>
                  <a:pt x="62" y="1029"/>
                  <a:pt x="89" y="1044"/>
                </a:cubicBezTo>
                <a:cubicBezTo>
                  <a:pt x="116" y="1060"/>
                  <a:pt x="147" y="1068"/>
                  <a:pt x="178" y="1068"/>
                </a:cubicBezTo>
                <a:lnTo>
                  <a:pt x="7174" y="1068"/>
                </a:lnTo>
                <a:lnTo>
                  <a:pt x="7174" y="1068"/>
                </a:lnTo>
                <a:cubicBezTo>
                  <a:pt x="7205" y="1068"/>
                  <a:pt x="7236" y="1060"/>
                  <a:pt x="7263" y="1044"/>
                </a:cubicBezTo>
                <a:cubicBezTo>
                  <a:pt x="7290" y="1029"/>
                  <a:pt x="7313" y="1006"/>
                  <a:pt x="7328" y="979"/>
                </a:cubicBezTo>
                <a:cubicBezTo>
                  <a:pt x="7344" y="952"/>
                  <a:pt x="7352" y="921"/>
                  <a:pt x="7352" y="890"/>
                </a:cubicBezTo>
                <a:lnTo>
                  <a:pt x="7352" y="178"/>
                </a:lnTo>
                <a:lnTo>
                  <a:pt x="7352" y="178"/>
                </a:lnTo>
                <a:lnTo>
                  <a:pt x="7352" y="178"/>
                </a:lnTo>
                <a:cubicBezTo>
                  <a:pt x="7352" y="147"/>
                  <a:pt x="7344" y="116"/>
                  <a:pt x="7328" y="89"/>
                </a:cubicBezTo>
                <a:cubicBezTo>
                  <a:pt x="7313" y="62"/>
                  <a:pt x="7290" y="39"/>
                  <a:pt x="7263" y="24"/>
                </a:cubicBezTo>
                <a:cubicBezTo>
                  <a:pt x="7236" y="8"/>
                  <a:pt x="7205" y="0"/>
                  <a:pt x="7174" y="0"/>
                </a:cubicBezTo>
                <a:lnTo>
                  <a:pt x="17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экономики малых городов»: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sz="2600" b="1">
                <a:solidFill>
                  <a:prstClr val="black"/>
                </a:solidFill>
                <a:latin typeface="Times New Roman" panose="02020603050405020304" pitchFamily="18" charset="0"/>
              </a:rPr>
              <a:t>Проектное бюро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sz="2600" b="1">
                <a:solidFill>
                  <a:prstClr val="black"/>
                </a:solidFill>
                <a:latin typeface="Times New Roman" panose="02020603050405020304" pitchFamily="18" charset="0"/>
              </a:rPr>
              <a:t>Аналитический центр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sz="2600" b="1">
                <a:solidFill>
                  <a:prstClr val="black"/>
                </a:solidFill>
                <a:latin typeface="Times New Roman" panose="02020603050405020304" pitchFamily="18" charset="0"/>
              </a:rPr>
              <a:t>Образовательный центр</a:t>
            </a:r>
            <a:endParaRPr lang="ru-RU" altLang="ru-RU" sz="2600">
              <a:solidFill>
                <a:prstClr val="black"/>
              </a:solidFill>
            </a:endParaRPr>
          </a:p>
        </p:txBody>
      </p:sp>
      <p:pic>
        <p:nvPicPr>
          <p:cNvPr id="2256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5449888"/>
            <a:ext cx="28860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4" name="TextBox 11"/>
          <p:cNvSpPr txBox="1">
            <a:spLocks noChangeArrowheads="1"/>
          </p:cNvSpPr>
          <p:nvPr/>
        </p:nvSpPr>
        <p:spPr bwMode="auto">
          <a:xfrm rot="-2638450">
            <a:off x="685800" y="1366838"/>
            <a:ext cx="1200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</a:p>
        </p:txBody>
      </p:sp>
    </p:spTree>
    <p:extLst>
      <p:ext uri="{BB962C8B-B14F-4D97-AF65-F5344CB8AC3E}">
        <p14:creationId xmlns:p14="http://schemas.microsoft.com/office/powerpoint/2010/main" val="4208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3790557-D08C-42D7-B66B-6DFC689D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202224"/>
            <a:ext cx="9353550" cy="89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КОМПЛЕКСНАЯ ОЦЕНКА ЭФФЕКТИВНОСТИ ДЕЯТЕЛЬНОСТИ МУНИЦИПАЛЬНЫХ ОБРАЗОВАНИЙ </a:t>
            </a:r>
            <a:endParaRPr 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CEEDA7D9-9B48-46C0-94C6-48EC148D8B00}"/>
              </a:ext>
            </a:extLst>
          </p:cNvPr>
          <p:cNvSpPr/>
          <p:nvPr/>
        </p:nvSpPr>
        <p:spPr>
          <a:xfrm>
            <a:off x="1496319" y="1646523"/>
            <a:ext cx="1579684" cy="461678"/>
          </a:xfrm>
          <a:prstGeom prst="roundRect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BD6E4EF5-9FEE-44B6-9B53-9AE3CE9F62AC}"/>
              </a:ext>
            </a:extLst>
          </p:cNvPr>
          <p:cNvSpPr/>
          <p:nvPr/>
        </p:nvSpPr>
        <p:spPr>
          <a:xfrm>
            <a:off x="1496319" y="3425344"/>
            <a:ext cx="1579685" cy="477790"/>
          </a:xfrm>
          <a:prstGeom prst="roundRect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1B84C552-6D84-45BC-B74F-E3ED617A300C}"/>
              </a:ext>
            </a:extLst>
          </p:cNvPr>
          <p:cNvSpPr/>
          <p:nvPr/>
        </p:nvSpPr>
        <p:spPr>
          <a:xfrm>
            <a:off x="3290927" y="1566874"/>
            <a:ext cx="896816" cy="606669"/>
          </a:xfrm>
          <a:prstGeom prst="rightArrow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9832CEC1-FEB8-446C-849D-1A4A219296F1}"/>
              </a:ext>
            </a:extLst>
          </p:cNvPr>
          <p:cNvSpPr/>
          <p:nvPr/>
        </p:nvSpPr>
        <p:spPr>
          <a:xfrm>
            <a:off x="3290927" y="3389358"/>
            <a:ext cx="896816" cy="606669"/>
          </a:xfrm>
          <a:prstGeom prst="rightArrow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0720DF1-3EDB-4117-813E-DEF02F37CC67}"/>
              </a:ext>
            </a:extLst>
          </p:cNvPr>
          <p:cNvSpPr/>
          <p:nvPr/>
        </p:nvSpPr>
        <p:spPr>
          <a:xfrm>
            <a:off x="4339735" y="1524665"/>
            <a:ext cx="7218485" cy="659735"/>
          </a:xfrm>
          <a:prstGeom prst="roundRect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системы муниципального управления в Тверской области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F8AFA71-F89C-46A2-8C53-14246CF35A70}"/>
              </a:ext>
            </a:extLst>
          </p:cNvPr>
          <p:cNvSpPr/>
          <p:nvPr/>
        </p:nvSpPr>
        <p:spPr>
          <a:xfrm>
            <a:off x="4356668" y="2706729"/>
            <a:ext cx="7215554" cy="349738"/>
          </a:xfrm>
          <a:prstGeom prst="roundRect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целевых ориентиров развития МО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EC883B45-8AA1-4A87-86D7-438BCE4378F6}"/>
              </a:ext>
            </a:extLst>
          </p:cNvPr>
          <p:cNvSpPr/>
          <p:nvPr/>
        </p:nvSpPr>
        <p:spPr>
          <a:xfrm>
            <a:off x="4356668" y="3239018"/>
            <a:ext cx="7208799" cy="376250"/>
          </a:xfrm>
          <a:prstGeom prst="roundRect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успешных управленческих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практик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BF898E08-2574-4FF3-8006-F504CA2A976D}"/>
              </a:ext>
            </a:extLst>
          </p:cNvPr>
          <p:cNvSpPr/>
          <p:nvPr/>
        </p:nvSpPr>
        <p:spPr>
          <a:xfrm>
            <a:off x="4356668" y="3764522"/>
            <a:ext cx="7215554" cy="392611"/>
          </a:xfrm>
          <a:prstGeom prst="roundRect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проблемных зон, нуждающихся в контроле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72203BA2-77EB-449C-BA83-C88C4B77DD82}"/>
              </a:ext>
            </a:extLst>
          </p:cNvPr>
          <p:cNvSpPr/>
          <p:nvPr/>
        </p:nvSpPr>
        <p:spPr>
          <a:xfrm>
            <a:off x="4356668" y="4341059"/>
            <a:ext cx="7212623" cy="366408"/>
          </a:xfrm>
          <a:prstGeom prst="roundRect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мотивация муниципальных образований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833207" y="6492875"/>
            <a:ext cx="3358793" cy="365125"/>
          </a:xfrm>
        </p:spPr>
        <p:txBody>
          <a:bodyPr/>
          <a:lstStyle/>
          <a:p>
            <a:fld id="{8A0897E8-1C8C-4419-A6B0-3787FB91F689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4">
            <a:extLst>
              <a:ext uri="{FF2B5EF4-FFF2-40B4-BE49-F238E27FC236}">
                <a16:creationId xmlns:a16="http://schemas.microsoft.com/office/drawing/2014/main" xmlns="" id="{BD6E4EF5-9FEE-44B6-9B53-9AE3CE9F62AC}"/>
              </a:ext>
            </a:extLst>
          </p:cNvPr>
          <p:cNvSpPr/>
          <p:nvPr/>
        </p:nvSpPr>
        <p:spPr>
          <a:xfrm>
            <a:off x="1496319" y="5542011"/>
            <a:ext cx="1579685" cy="477790"/>
          </a:xfrm>
          <a:prstGeom prst="roundRect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: вправо 6">
            <a:extLst>
              <a:ext uri="{FF2B5EF4-FFF2-40B4-BE49-F238E27FC236}">
                <a16:creationId xmlns:a16="http://schemas.microsoft.com/office/drawing/2014/main" xmlns="" id="{9832CEC1-FEB8-446C-849D-1A4A219296F1}"/>
              </a:ext>
            </a:extLst>
          </p:cNvPr>
          <p:cNvSpPr/>
          <p:nvPr/>
        </p:nvSpPr>
        <p:spPr>
          <a:xfrm>
            <a:off x="3350194" y="5455225"/>
            <a:ext cx="896816" cy="606669"/>
          </a:xfrm>
          <a:prstGeom prst="rightArrow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8">
            <a:extLst>
              <a:ext uri="{FF2B5EF4-FFF2-40B4-BE49-F238E27FC236}">
                <a16:creationId xmlns:a16="http://schemas.microsoft.com/office/drawing/2014/main" xmlns="" id="{DF8AFA71-F89C-46A2-8C53-14246CF35A70}"/>
              </a:ext>
            </a:extLst>
          </p:cNvPr>
          <p:cNvSpPr/>
          <p:nvPr/>
        </p:nvSpPr>
        <p:spPr>
          <a:xfrm>
            <a:off x="4373602" y="5289062"/>
            <a:ext cx="7215554" cy="349738"/>
          </a:xfrm>
          <a:prstGeom prst="roundRect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управленческих команд МО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13">
            <a:extLst>
              <a:ext uri="{FF2B5EF4-FFF2-40B4-BE49-F238E27FC236}">
                <a16:creationId xmlns:a16="http://schemas.microsoft.com/office/drawing/2014/main" xmlns="" id="{EC883B45-8AA1-4A87-86D7-438BCE4378F6}"/>
              </a:ext>
            </a:extLst>
          </p:cNvPr>
          <p:cNvSpPr/>
          <p:nvPr/>
        </p:nvSpPr>
        <p:spPr>
          <a:xfrm>
            <a:off x="4373602" y="5821351"/>
            <a:ext cx="7208799" cy="376250"/>
          </a:xfrm>
          <a:prstGeom prst="roundRect">
            <a:avLst/>
          </a:prstGeom>
          <a:solidFill>
            <a:srgbClr val="BDD7EE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дотации на экономику МО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9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4297363"/>
            <a:ext cx="1270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600" b="1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РЕАЛИЗАЗАЦИИ ПРОЕКТОВ</a:t>
            </a:r>
          </a:p>
        </p:txBody>
      </p:sp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>
            <a:extLst/>
          </p:cNvPr>
          <p:cNvSpPr/>
          <p:nvPr/>
        </p:nvSpPr>
        <p:spPr>
          <a:xfrm>
            <a:off x="3227388" y="1417638"/>
            <a:ext cx="8412162" cy="1263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383091-2C9E-4BAF-BDE1-AECF878B878B}" type="slidenum"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>
            <a:extLst/>
          </p:cNvPr>
          <p:cNvCxnSpPr/>
          <p:nvPr/>
        </p:nvCxnSpPr>
        <p:spPr>
          <a:xfrm>
            <a:off x="1408113" y="4298950"/>
            <a:ext cx="10315575" cy="142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>
            <a:extLst/>
          </p:cNvPr>
          <p:cNvSpPr/>
          <p:nvPr/>
        </p:nvSpPr>
        <p:spPr>
          <a:xfrm>
            <a:off x="2667000" y="1330325"/>
            <a:ext cx="9329738" cy="1263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«Одно окно» – сопровождение приоритетных инвестиционных проектов (свыше 100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руб.) 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всех этапах реализации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97509" y="1165222"/>
            <a:ext cx="1473200" cy="14732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Скругленный прямоугольник 22">
            <a:extLst/>
          </p:cNvPr>
          <p:cNvSpPr/>
          <p:nvPr/>
        </p:nvSpPr>
        <p:spPr>
          <a:xfrm>
            <a:off x="3795713" y="3617913"/>
            <a:ext cx="8569325" cy="57308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подбор мер финансовой, инфраструктурной поддержки</a:t>
            </a:r>
            <a:endParaRPr kumimoji="1"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3781425" y="4397375"/>
            <a:ext cx="4048125" cy="57308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поддержка</a:t>
            </a:r>
            <a:endParaRPr kumimoji="1"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>
            <a:extLst/>
          </p:cNvPr>
          <p:cNvSpPr/>
          <p:nvPr/>
        </p:nvSpPr>
        <p:spPr>
          <a:xfrm>
            <a:off x="3806825" y="5151438"/>
            <a:ext cx="6808788" cy="5715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индивидуальных программ кадровой поддержки</a:t>
            </a:r>
            <a:endParaRPr kumimoji="1"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>
            <a:extLst/>
          </p:cNvPr>
          <p:cNvSpPr/>
          <p:nvPr/>
        </p:nvSpPr>
        <p:spPr>
          <a:xfrm>
            <a:off x="3806825" y="5878513"/>
            <a:ext cx="3992563" cy="57308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кооперации</a:t>
            </a:r>
            <a:endParaRPr kumimoji="1"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>
            <a:extLst/>
          </p:cNvPr>
          <p:cNvCxnSpPr/>
          <p:nvPr/>
        </p:nvCxnSpPr>
        <p:spPr>
          <a:xfrm flipV="1">
            <a:off x="1408113" y="5083175"/>
            <a:ext cx="10340975" cy="31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/>
          </p:cNvPr>
          <p:cNvCxnSpPr/>
          <p:nvPr/>
        </p:nvCxnSpPr>
        <p:spPr>
          <a:xfrm>
            <a:off x="1398588" y="5843588"/>
            <a:ext cx="10375900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3" descr="https://cdn0.iconfinder.com/data/icons/finance-musket-monoline/32/finance-20-tax-51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449299" y="3646263"/>
            <a:ext cx="544752" cy="544752"/>
          </a:xfrm>
          <a:prstGeom prst="rect">
            <a:avLst/>
          </a:prstGeom>
          <a:noFill/>
          <a:extLst/>
        </p:spPr>
      </p:pic>
      <p:pic>
        <p:nvPicPr>
          <p:cNvPr id="2065" name="Picture 25" descr="http://71.rospotrebnadzor.ru/images/content/consultation_center_1460631878_1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659188"/>
            <a:ext cx="5889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52237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970623" y="5937813"/>
            <a:ext cx="857250" cy="5440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5" name="Рисунок 8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103385" y="5086386"/>
            <a:ext cx="682155" cy="683060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37" name="Прямая соединительная линия 36">
            <a:extLst/>
          </p:cNvPr>
          <p:cNvCxnSpPr/>
          <p:nvPr/>
        </p:nvCxnSpPr>
        <p:spPr>
          <a:xfrm>
            <a:off x="1428750" y="3500438"/>
            <a:ext cx="10328275" cy="127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1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214568" y="2851150"/>
            <a:ext cx="621770" cy="62177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3773488" y="2830513"/>
            <a:ext cx="4445000" cy="57308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менеджер проекта</a:t>
            </a:r>
            <a:endParaRPr kumimoji="1"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48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600" b="1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РЕАЛИЗАЗАЦИИ ПРОЕКТОВ</a:t>
            </a:r>
          </a:p>
        </p:txBody>
      </p:sp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>
            <a:extLst/>
          </p:cNvPr>
          <p:cNvSpPr/>
          <p:nvPr/>
        </p:nvSpPr>
        <p:spPr>
          <a:xfrm>
            <a:off x="3227388" y="1417638"/>
            <a:ext cx="8412162" cy="1263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456501-741B-4354-9D74-802A12623AC2}" type="slidenum"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>
            <a:extLst/>
          </p:cNvPr>
          <p:cNvSpPr/>
          <p:nvPr/>
        </p:nvSpPr>
        <p:spPr>
          <a:xfrm>
            <a:off x="9926638" y="1457325"/>
            <a:ext cx="1130300" cy="354013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kumimoji="1" lang="ru-RU" alt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1" lang="ru-RU" alt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5"/>
          <p:cNvSpPr txBox="1">
            <a:spLocks noChangeArrowheads="1"/>
          </p:cNvSpPr>
          <p:nvPr/>
        </p:nvSpPr>
        <p:spPr bwMode="auto">
          <a:xfrm>
            <a:off x="1573213" y="1377950"/>
            <a:ext cx="3170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ru-RU" altLang="ru-RU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в работе</a:t>
            </a:r>
            <a:endParaRPr lang="ru-RU" altLang="ru-RU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Box 5"/>
          <p:cNvSpPr txBox="1">
            <a:spLocks noChangeArrowheads="1"/>
          </p:cNvSpPr>
          <p:nvPr/>
        </p:nvSpPr>
        <p:spPr bwMode="auto">
          <a:xfrm>
            <a:off x="1565275" y="2368550"/>
            <a:ext cx="6765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ru-RU" altLang="ru-RU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по реализуемым и планируемым проектам</a:t>
            </a:r>
            <a:endParaRPr lang="ru-RU" altLang="ru-RU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>
            <a:extLst/>
          </p:cNvPr>
          <p:cNvSpPr/>
          <p:nvPr/>
        </p:nvSpPr>
        <p:spPr>
          <a:xfrm>
            <a:off x="7996238" y="2608263"/>
            <a:ext cx="3248025" cy="35560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kumimoji="1" lang="ru-RU" alt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kumimoji="1" lang="ru-RU" altLang="ru-RU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kumimoji="1" lang="ru-RU" alt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  <a:endParaRPr kumimoji="1" lang="ru-RU" alt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>
            <a:extLst/>
          </p:cNvPr>
          <p:cNvSpPr/>
          <p:nvPr/>
        </p:nvSpPr>
        <p:spPr>
          <a:xfrm>
            <a:off x="7920038" y="4081463"/>
            <a:ext cx="3365500" cy="35560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kumimoji="1" lang="ru-RU" alt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</a:t>
            </a:r>
            <a:endParaRPr kumimoji="1" lang="ru-RU" alt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TextBox 5"/>
          <p:cNvSpPr txBox="1">
            <a:spLocks noChangeArrowheads="1"/>
          </p:cNvSpPr>
          <p:nvPr/>
        </p:nvSpPr>
        <p:spPr bwMode="auto">
          <a:xfrm>
            <a:off x="1547813" y="3875088"/>
            <a:ext cx="6478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ru-RU" altLang="ru-RU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новых рабочих мест по реализуемым и планируемым проектам</a:t>
            </a:r>
            <a:endParaRPr lang="ru-RU" altLang="ru-RU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5"/>
          <p:cNvSpPr txBox="1">
            <a:spLocks noChangeArrowheads="1"/>
          </p:cNvSpPr>
          <p:nvPr/>
        </p:nvSpPr>
        <p:spPr bwMode="auto">
          <a:xfrm>
            <a:off x="1555750" y="5416550"/>
            <a:ext cx="387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ru-RU" altLang="ru-RU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 реализации</a:t>
            </a:r>
            <a:endParaRPr lang="ru-RU" altLang="ru-RU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>
            <a:extLst/>
          </p:cNvPr>
          <p:cNvSpPr/>
          <p:nvPr/>
        </p:nvSpPr>
        <p:spPr>
          <a:xfrm>
            <a:off x="9491663" y="5554663"/>
            <a:ext cx="1676400" cy="35560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ru-RU" alt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  <a:endParaRPr kumimoji="1" lang="ru-RU" alt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4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44320" y="194311"/>
            <a:ext cx="10261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581067" algn="l"/>
                <a:tab pos="1162134" algn="l"/>
                <a:tab pos="1743201" algn="l"/>
                <a:tab pos="2324267" algn="l"/>
                <a:tab pos="2905334" algn="l"/>
                <a:tab pos="3486401" algn="l"/>
                <a:tab pos="4067468" algn="l"/>
                <a:tab pos="4648535" algn="l"/>
                <a:tab pos="5229602" algn="l"/>
                <a:tab pos="5810668" algn="l"/>
                <a:tab pos="6391736" algn="l"/>
              </a:tabLst>
              <a:defRPr/>
            </a:pPr>
            <a:r>
              <a:rPr kumimoji="1" lang="ru-RU" altLang="ru-RU" sz="24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</a:t>
            </a:r>
            <a:r>
              <a:rPr lang="ru-RU" sz="636" b="1" dirty="0" smtClean="0">
                <a:solidFill>
                  <a:srgbClr val="A8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altLang="ru-RU" sz="24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ОСНОВНЫХ МАКРОЭКОНОМИЧЕСКИХ ПОКАЗАТЕЛЕЙ</a:t>
            </a:r>
            <a:r>
              <a:rPr kumimoji="1" lang="en-US" altLang="ru-RU" sz="24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4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</a:t>
            </a:r>
            <a:endParaRPr 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00124209"/>
              </p:ext>
            </p:extLst>
          </p:nvPr>
        </p:nvGraphicFramePr>
        <p:xfrm>
          <a:off x="6075680" y="36576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882359101"/>
              </p:ext>
            </p:extLst>
          </p:nvPr>
        </p:nvGraphicFramePr>
        <p:xfrm>
          <a:off x="6045200" y="1127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9" name="Прямая соединительная линия 28">
            <a:extLst/>
          </p:cNvPr>
          <p:cNvCxnSpPr/>
          <p:nvPr/>
        </p:nvCxnSpPr>
        <p:spPr>
          <a:xfrm flipV="1">
            <a:off x="1935798" y="3738880"/>
            <a:ext cx="900652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/>
          </p:cNvPr>
          <p:cNvCxnSpPr/>
          <p:nvPr/>
        </p:nvCxnSpPr>
        <p:spPr>
          <a:xfrm>
            <a:off x="6004560" y="1127760"/>
            <a:ext cx="0" cy="51917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4954694"/>
              </p:ext>
            </p:extLst>
          </p:nvPr>
        </p:nvGraphicFramePr>
        <p:xfrm>
          <a:off x="1324186" y="38506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479607"/>
              </p:ext>
            </p:extLst>
          </p:nvPr>
        </p:nvGraphicFramePr>
        <p:xfrm>
          <a:off x="1317875" y="1026160"/>
          <a:ext cx="4572000" cy="274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63060" y="1005840"/>
            <a:ext cx="745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ЦФО</a:t>
            </a: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69600" y="1168400"/>
            <a:ext cx="65024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769600" y="1483360"/>
            <a:ext cx="65024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7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ПОЗИТИВНОГО ИМИДЖА РЕГИОНА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2662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3435352"/>
        </p:xfrm>
        <a:graphic>
          <a:graphicData uri="http://schemas.openxmlformats.org/drawingml/2006/table">
            <a:tbl>
              <a:tblPr/>
              <a:tblGrid>
                <a:gridCol w="424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967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22" marB="45722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22" marB="45722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926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kumimoji="0" lang="ru-RU" altLang="ru-RU" sz="2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конгрессно</a:t>
                      </a: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-выставочных мероприятий</a:t>
                      </a:r>
                    </a:p>
                  </a:txBody>
                  <a:tcPr marL="9359" marR="9359" marT="45722" marB="45722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6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Официальные визиты представителей Правительства Тверской области</a:t>
                      </a:r>
                    </a:p>
                  </a:txBody>
                  <a:tcPr marL="9359" marR="9359" marT="45722" marB="45722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2" marB="45722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144565D4-209D-4264-9762-1184B106B7A0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40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2666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4873625"/>
            <a:ext cx="17621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5002213"/>
            <a:ext cx="409575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5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566863" y="342900"/>
            <a:ext cx="10310812" cy="495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ПОЗИТИВНОГО ИМИДЖА РЕГИОНА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pic>
        <p:nvPicPr>
          <p:cNvPr id="27651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" name="Table 3"/>
          <p:cNvGraphicFramePr>
            <a:graphicFrameLocks noGrp="1"/>
          </p:cNvGraphicFramePr>
          <p:nvPr/>
        </p:nvGraphicFramePr>
        <p:xfrm>
          <a:off x="1004888" y="1306513"/>
          <a:ext cx="10771186" cy="4416426"/>
        </p:xfrm>
        <a:graphic>
          <a:graphicData uri="http://schemas.openxmlformats.org/drawingml/2006/table">
            <a:tbl>
              <a:tblPr/>
              <a:tblGrid>
                <a:gridCol w="424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80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97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02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Официальные визиты делегаций в Тверскую область</a:t>
                      </a: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42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презентационных материалов, развитие инвестиционного портала</a:t>
                      </a: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39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Ассоциации ЦФО</a:t>
                      </a:r>
                    </a:p>
                  </a:txBody>
                  <a:tcPr marL="9359" marR="9359" marT="45728" marB="45728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9" marR="9359" marT="45728" marB="45728" anchor="ctr" horzOverflow="overflow">
                    <a:lnL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7" name="CustomShape 4"/>
          <p:cNvSpPr/>
          <p:nvPr/>
        </p:nvSpPr>
        <p:spPr>
          <a:xfrm>
            <a:off x="10617200" y="936625"/>
            <a:ext cx="1425575" cy="309563"/>
          </a:xfrm>
          <a:custGeom>
            <a:avLst/>
            <a:gdLst/>
            <a:ahLst/>
            <a:cxnLst/>
            <a:rect l="0" t="0" r="r" b="b"/>
            <a:pathLst>
              <a:path w="3962" h="862">
                <a:moveTo>
                  <a:pt x="143" y="0"/>
                </a:moveTo>
                <a:lnTo>
                  <a:pt x="144" y="0"/>
                </a:lnTo>
                <a:cubicBezTo>
                  <a:pt x="118" y="0"/>
                  <a:pt x="94" y="7"/>
                  <a:pt x="72" y="19"/>
                </a:cubicBezTo>
                <a:cubicBezTo>
                  <a:pt x="50" y="32"/>
                  <a:pt x="32" y="50"/>
                  <a:pt x="19" y="72"/>
                </a:cubicBezTo>
                <a:cubicBezTo>
                  <a:pt x="7" y="94"/>
                  <a:pt x="0" y="118"/>
                  <a:pt x="0" y="144"/>
                </a:cubicBezTo>
                <a:lnTo>
                  <a:pt x="0" y="717"/>
                </a:lnTo>
                <a:lnTo>
                  <a:pt x="0" y="718"/>
                </a:lnTo>
                <a:cubicBezTo>
                  <a:pt x="0" y="743"/>
                  <a:pt x="7" y="767"/>
                  <a:pt x="19" y="789"/>
                </a:cubicBezTo>
                <a:cubicBezTo>
                  <a:pt x="32" y="811"/>
                  <a:pt x="50" y="829"/>
                  <a:pt x="72" y="842"/>
                </a:cubicBezTo>
                <a:cubicBezTo>
                  <a:pt x="94" y="854"/>
                  <a:pt x="118" y="861"/>
                  <a:pt x="144" y="861"/>
                </a:cubicBezTo>
                <a:lnTo>
                  <a:pt x="3817" y="861"/>
                </a:lnTo>
                <a:lnTo>
                  <a:pt x="3818" y="861"/>
                </a:lnTo>
                <a:cubicBezTo>
                  <a:pt x="3843" y="861"/>
                  <a:pt x="3867" y="854"/>
                  <a:pt x="3889" y="842"/>
                </a:cubicBezTo>
                <a:cubicBezTo>
                  <a:pt x="3911" y="829"/>
                  <a:pt x="3929" y="811"/>
                  <a:pt x="3942" y="789"/>
                </a:cubicBezTo>
                <a:cubicBezTo>
                  <a:pt x="3954" y="767"/>
                  <a:pt x="3961" y="743"/>
                  <a:pt x="3961" y="718"/>
                </a:cubicBezTo>
                <a:lnTo>
                  <a:pt x="3961" y="143"/>
                </a:lnTo>
                <a:lnTo>
                  <a:pt x="3961" y="144"/>
                </a:lnTo>
                <a:lnTo>
                  <a:pt x="3961" y="144"/>
                </a:lnTo>
                <a:cubicBezTo>
                  <a:pt x="3961" y="118"/>
                  <a:pt x="3954" y="94"/>
                  <a:pt x="3942" y="72"/>
                </a:cubicBezTo>
                <a:cubicBezTo>
                  <a:pt x="3929" y="50"/>
                  <a:pt x="3911" y="32"/>
                  <a:pt x="3889" y="19"/>
                </a:cubicBezTo>
                <a:cubicBezTo>
                  <a:pt x="3867" y="7"/>
                  <a:pt x="3843" y="0"/>
                  <a:pt x="3818" y="0"/>
                </a:cubicBezTo>
                <a:lnTo>
                  <a:pt x="14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24" tIns="60832" rIns="122024" bIns="60832"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9447213" y="6510338"/>
            <a:ext cx="27432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B1B66E7-12F1-4CE4-A385-53AEE21D1B4E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41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600" b="1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ПОЗИТИВНОГО ИМИДЖА РЕГИОНА – РАЗРАБОТАНА ЕДИНАЯ КОНЦЕПЦИЯ ВИЗУАЛЬНОГО ИЗОБРАЖЕНИЯ ЛОГОТИПА </a:t>
            </a:r>
          </a:p>
        </p:txBody>
      </p:sp>
      <p:pic>
        <p:nvPicPr>
          <p:cNvPr id="5123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1CF063-4765-4142-B4A3-7FF9413B07DD}" type="slidenum"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2" descr="H:\09_Управление инвестиционного и пространственного развития\отдел сопровождения инвестпроектов\БРЕНДбук 2019\ПАК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5084763"/>
            <a:ext cx="9572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Z:\Тина\Работа\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r="14780" b="15508"/>
          <a:stretch>
            <a:fillRect/>
          </a:stretch>
        </p:blipFill>
        <p:spPr bwMode="auto">
          <a:xfrm>
            <a:off x="1062038" y="1720850"/>
            <a:ext cx="2058987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Z:\Тина\Работа\круж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5580063"/>
            <a:ext cx="15128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" descr="Z:\Тина\Работа\паттерны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9"/>
          <a:stretch>
            <a:fillRect/>
          </a:stretch>
        </p:blipFill>
        <p:spPr bwMode="auto">
          <a:xfrm>
            <a:off x="3646488" y="1906588"/>
            <a:ext cx="82931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 descr="Z:\Тина\Работа\зонт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5553075"/>
            <a:ext cx="1323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Z:\Тина\Работа\магни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0419" y="5578357"/>
            <a:ext cx="1448464" cy="87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1" name="Picture 13" descr="Z:\Тина\Работа\брелок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944">
            <a:off x="8743157" y="5263356"/>
            <a:ext cx="6461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7" descr="Z:\Тина\Работа\флешк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538" y="5737225"/>
            <a:ext cx="14525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42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B2A740-97F2-49CA-9877-354CEE100EB4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ru-RU" alt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extLst/>
          </p:cNvPr>
          <p:cNvSpPr/>
          <p:nvPr/>
        </p:nvSpPr>
        <p:spPr>
          <a:xfrm>
            <a:off x="1244600" y="3306763"/>
            <a:ext cx="10634663" cy="374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algn="ctr" fontAlgn="b">
              <a:spcAft>
                <a:spcPts val="800"/>
              </a:spcAft>
              <a:buClr>
                <a:srgbClr val="000000"/>
              </a:buClr>
              <a:buSzPts val="1400"/>
              <a:buNone/>
              <a:defRPr/>
            </a:pPr>
            <a:r>
              <a:rPr lang="ru-RU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ЭФФЕКТИВНЫХ ПРАКТИК В СИСТЕМУ ГОСУДАРСТВЕННОГО И МУНИЦИПАЛЬНОГО УПРАВЛЕНИЯ, СОДЕЙСТВИЕ РАЗВИТИЮ ИННОВАЦИЙ</a:t>
            </a:r>
          </a:p>
        </p:txBody>
      </p:sp>
    </p:spTree>
    <p:extLst>
      <p:ext uri="{BB962C8B-B14F-4D97-AF65-F5344CB8AC3E}">
        <p14:creationId xmlns:p14="http://schemas.microsoft.com/office/powerpoint/2010/main" val="4170728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EEB2A740-97F2-49CA-9877-354CEE100EB4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44</a:t>
            </a:fld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xmlns="" id="{FF4D79C9-22AC-4F7D-AF76-1D5D5DBA0902}"/>
              </a:ext>
            </a:extLst>
          </p:cNvPr>
          <p:cNvSpPr/>
          <p:nvPr/>
        </p:nvSpPr>
        <p:spPr>
          <a:xfrm>
            <a:off x="1085279" y="157163"/>
            <a:ext cx="10994867" cy="10287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91680" tIns="45600" rIns="91680" bIns="45600" anchor="ctr">
            <a:noAutofit/>
          </a:bodyPr>
          <a:lstStyle/>
          <a:p>
            <a:pPr algn="ctr" defTabSz="1219170"/>
            <a:r>
              <a:rPr lang="ru-RU" sz="2400" b="1" kern="0" spc="-1" dirty="0">
                <a:solidFill>
                  <a:srgbClr val="A88000"/>
                </a:solidFill>
                <a:latin typeface="Times New Roman"/>
                <a:ea typeface="DejaVu Sans"/>
                <a:cs typeface="DejaVu Sans"/>
              </a:rPr>
              <a:t>ЭФФЕКТИВНОЕ ГОСУДАРСТВЕННОЕ И МУНИЦИПАЛЬНОЕ УПРАВЛЕНИЕ, СОДЕЙСТВИЕ РАЗВИТИЮ ИННОВАЦИЙ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90588E4-D6B6-4028-83C1-0E25E50D9B10}"/>
              </a:ext>
            </a:extLst>
          </p:cNvPr>
          <p:cNvGraphicFramePr/>
          <p:nvPr>
            <p:extLst/>
          </p:nvPr>
        </p:nvGraphicFramePr>
        <p:xfrm>
          <a:off x="2854519" y="1185863"/>
          <a:ext cx="10217426" cy="508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Группа 16"/>
          <p:cNvGrpSpPr/>
          <p:nvPr/>
        </p:nvGrpSpPr>
        <p:grpSpPr>
          <a:xfrm rot="1772879">
            <a:off x="1172596" y="4332673"/>
            <a:ext cx="2576376" cy="2504906"/>
            <a:chOff x="5040234" y="2131774"/>
            <a:chExt cx="2141966" cy="2250105"/>
          </a:xfrm>
        </p:grpSpPr>
        <p:sp>
          <p:nvSpPr>
            <p:cNvPr id="18" name="Shape 17"/>
            <p:cNvSpPr/>
            <p:nvPr/>
          </p:nvSpPr>
          <p:spPr>
            <a:xfrm>
              <a:off x="5040234" y="2131774"/>
              <a:ext cx="2141966" cy="2250105"/>
            </a:xfrm>
            <a:prstGeom prst="gear9">
              <a:avLst/>
            </a:prstGeom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hape 4"/>
            <p:cNvSpPr/>
            <p:nvPr/>
          </p:nvSpPr>
          <p:spPr>
            <a:xfrm>
              <a:off x="5521380" y="2518706"/>
              <a:ext cx="1430941" cy="12301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27000" h="254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>
                <a:solidFill>
                  <a:prstClr val="white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 rot="21290781">
            <a:off x="1459882" y="5078828"/>
            <a:ext cx="1892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инноваций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экономику </a:t>
            </a:r>
          </a:p>
        </p:txBody>
      </p:sp>
      <p:sp>
        <p:nvSpPr>
          <p:cNvPr id="22" name="Круговая стрелка 21"/>
          <p:cNvSpPr/>
          <p:nvPr/>
        </p:nvSpPr>
        <p:spPr>
          <a:xfrm rot="10501364">
            <a:off x="845790" y="4299102"/>
            <a:ext cx="3320100" cy="298676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1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6731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2"/>
          <p:cNvSpPr/>
          <p:nvPr/>
        </p:nvSpPr>
        <p:spPr>
          <a:xfrm>
            <a:off x="1227840" y="336480"/>
            <a:ext cx="10133760" cy="89149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97" tIns="59999" rIns="119997" bIns="59999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ru-RU" sz="2700" b="1" spc="-1" dirty="0">
                <a:solidFill>
                  <a:srgbClr val="A88000"/>
                </a:solidFill>
                <a:latin typeface="Times New Roman"/>
              </a:rPr>
              <a:t>ОСНОВНЫЕ ЦЕЛИ ВНЕДРЕНИЯ </a:t>
            </a:r>
          </a:p>
          <a:p>
            <a:pPr algn="ctr">
              <a:lnSpc>
                <a:spcPct val="90000"/>
              </a:lnSpc>
            </a:pPr>
            <a:r>
              <a:rPr lang="ru-RU" sz="2700" b="1" spc="-1" dirty="0">
                <a:solidFill>
                  <a:srgbClr val="A88000"/>
                </a:solidFill>
                <a:latin typeface="Times New Roman"/>
              </a:rPr>
              <a:t>ПРОЕКТНОГО УПРАВЛЕНИЯ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sz="2700" spc="-1" dirty="0">
              <a:solidFill>
                <a:prstClr val="black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4023095"/>
              </p:ext>
            </p:extLst>
          </p:nvPr>
        </p:nvGraphicFramePr>
        <p:xfrm>
          <a:off x="1066801" y="1316237"/>
          <a:ext cx="10827490" cy="508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9448800" y="650240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7730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2"/>
          <p:cNvSpPr/>
          <p:nvPr/>
        </p:nvSpPr>
        <p:spPr>
          <a:xfrm>
            <a:off x="1085280" y="345600"/>
            <a:ext cx="10559520" cy="621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680" tIns="45600" rIns="91680" bIns="45600" anchor="ctr">
            <a:noAutofit/>
          </a:bodyPr>
          <a:lstStyle/>
          <a:p>
            <a:pPr algn="ctr" defTabSz="1219170">
              <a:defRPr/>
            </a:pPr>
            <a:r>
              <a:rPr lang="ru-RU" sz="2400" b="1" spc="-1" dirty="0">
                <a:solidFill>
                  <a:srgbClr val="A88000"/>
                </a:solidFill>
                <a:latin typeface="Times New Roman"/>
              </a:rPr>
              <a:t>ПРОЕКТНЫЙ ОФИС ТВЕРСКОЙ ОБЛАСТИ</a:t>
            </a:r>
            <a:endParaRPr lang="ru-RU" sz="2400" spc="-1" dirty="0">
              <a:solidFill>
                <a:prstClr val="black"/>
              </a:solidFill>
            </a:endParaRPr>
          </a:p>
        </p:txBody>
      </p:sp>
      <p:sp>
        <p:nvSpPr>
          <p:cNvPr id="283" name="CustomShape 5"/>
          <p:cNvSpPr/>
          <p:nvPr/>
        </p:nvSpPr>
        <p:spPr>
          <a:xfrm>
            <a:off x="1904301" y="1240274"/>
            <a:ext cx="9586477" cy="4445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 defTabSz="1219170">
              <a:defRPr/>
            </a:pPr>
            <a:r>
              <a:rPr lang="ru-RU" sz="2100" b="1" spc="-1" dirty="0">
                <a:solidFill>
                  <a:srgbClr val="000000"/>
                </a:solidFill>
                <a:latin typeface="Times New Roman"/>
              </a:rPr>
              <a:t>Проектный офис - Методолог проектной деятельности в Тверской области</a:t>
            </a:r>
          </a:p>
        </p:txBody>
      </p:sp>
      <p:sp>
        <p:nvSpPr>
          <p:cNvPr id="287" name="CustomShape 9"/>
          <p:cNvSpPr/>
          <p:nvPr/>
        </p:nvSpPr>
        <p:spPr>
          <a:xfrm>
            <a:off x="1467317" y="3347503"/>
            <a:ext cx="3900849" cy="962354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60000" rIns="96000" bIns="60000" anchor="ctr">
            <a:noAutofit/>
          </a:bodyPr>
          <a:lstStyle/>
          <a:p>
            <a:pPr algn="ctr" defTabSz="1219170">
              <a:lnSpc>
                <a:spcPct val="90000"/>
              </a:lnSpc>
              <a:defRPr/>
            </a:pPr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Сектор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национальных проектов и региональных приоритетных проектов (проектный офис) </a:t>
            </a:r>
            <a:endParaRPr lang="ru-RU" sz="2000" spc="-1" dirty="0">
              <a:solidFill>
                <a:prstClr val="black"/>
              </a:solidFill>
            </a:endParaRPr>
          </a:p>
        </p:txBody>
      </p:sp>
      <p:sp>
        <p:nvSpPr>
          <p:cNvPr id="289" name="CustomShape 11"/>
          <p:cNvSpPr/>
          <p:nvPr/>
        </p:nvSpPr>
        <p:spPr>
          <a:xfrm>
            <a:off x="5848661" y="3270940"/>
            <a:ext cx="5805911" cy="115375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60000" rIns="96000" bIns="60000" anchor="ctr">
            <a:noAutofit/>
          </a:bodyPr>
          <a:lstStyle/>
          <a:p>
            <a:pPr algn="ctr" defTabSz="1219170">
              <a:lnSpc>
                <a:spcPct val="90000"/>
              </a:lnSpc>
              <a:defRPr/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Координация и сопровождение реализации национальных проектов; </a:t>
            </a:r>
            <a:r>
              <a:rPr lang="ru-RU" b="1" spc="-1" dirty="0">
                <a:solidFill>
                  <a:srgbClr val="000000"/>
                </a:solidFill>
                <a:latin typeface="Times New Roman"/>
              </a:rPr>
              <a:t>менеджеры региональных (приоритетных) проектов;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мониторинг целей, показателей, результатов и контрольных точек проектов</a:t>
            </a:r>
            <a:endParaRPr lang="ru-RU" b="1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CustomShape 9"/>
          <p:cNvSpPr/>
          <p:nvPr/>
        </p:nvSpPr>
        <p:spPr>
          <a:xfrm>
            <a:off x="1610685" y="4754384"/>
            <a:ext cx="3569713" cy="8446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60000" rIns="96000" bIns="60000" anchor="ctr">
            <a:noAutofit/>
          </a:bodyPr>
          <a:lstStyle/>
          <a:p>
            <a:pPr algn="ctr" defTabSz="1219170">
              <a:lnSpc>
                <a:spcPct val="90000"/>
              </a:lnSpc>
              <a:defRPr/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Сектор мониторинга и анализа реализации проектов</a:t>
            </a:r>
          </a:p>
        </p:txBody>
      </p:sp>
      <p:sp>
        <p:nvSpPr>
          <p:cNvPr id="16" name="CustomShape 11"/>
          <p:cNvSpPr/>
          <p:nvPr/>
        </p:nvSpPr>
        <p:spPr>
          <a:xfrm>
            <a:off x="5848661" y="4687891"/>
            <a:ext cx="5822496" cy="101088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60000" rIns="96000" bIns="60000" anchor="ctr">
            <a:noAutofit/>
          </a:bodyPr>
          <a:lstStyle/>
          <a:p>
            <a:pPr algn="ctr" defTabSz="1219170">
              <a:lnSpc>
                <a:spcPct val="90000"/>
              </a:lnSpc>
              <a:defRPr/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подготовка аналитических материалов; осуществление контрольных мероприятий;</a:t>
            </a:r>
          </a:p>
          <a:p>
            <a:pPr algn="ctr" defTabSz="1219170">
              <a:lnSpc>
                <a:spcPct val="90000"/>
              </a:lnSpc>
              <a:defRPr/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оценка эффективности участников проектной деятельности</a:t>
            </a:r>
            <a:endParaRPr lang="ru-RU" spc="-1" dirty="0">
              <a:solidFill>
                <a:prstClr val="black"/>
              </a:solidFill>
            </a:endParaRPr>
          </a:p>
        </p:txBody>
      </p:sp>
      <p:sp>
        <p:nvSpPr>
          <p:cNvPr id="17" name="CustomShape 9"/>
          <p:cNvSpPr/>
          <p:nvPr/>
        </p:nvSpPr>
        <p:spPr>
          <a:xfrm>
            <a:off x="1610685" y="5829124"/>
            <a:ext cx="3569715" cy="8446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60000" rIns="96000" bIns="60000" anchor="ctr">
            <a:noAutofit/>
          </a:bodyPr>
          <a:lstStyle/>
          <a:p>
            <a:pPr algn="ctr" defTabSz="1219170">
              <a:lnSpc>
                <a:spcPct val="90000"/>
              </a:lnSpc>
              <a:defRPr/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Сектор методологии и обучения проектному управлению</a:t>
            </a:r>
          </a:p>
        </p:txBody>
      </p:sp>
      <p:sp>
        <p:nvSpPr>
          <p:cNvPr id="18" name="CustomShape 11"/>
          <p:cNvSpPr/>
          <p:nvPr/>
        </p:nvSpPr>
        <p:spPr>
          <a:xfrm>
            <a:off x="5848661" y="5978170"/>
            <a:ext cx="5822496" cy="62666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60000" rIns="96000" bIns="60000" anchor="ctr">
            <a:noAutofit/>
          </a:bodyPr>
          <a:lstStyle/>
          <a:p>
            <a:pPr algn="ctr" defTabSz="1219170">
              <a:lnSpc>
                <a:spcPct val="90000"/>
              </a:lnSpc>
              <a:defRPr/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методология проектного управления;</a:t>
            </a:r>
          </a:p>
          <a:p>
            <a:pPr algn="ctr" defTabSz="1219170">
              <a:lnSpc>
                <a:spcPct val="90000"/>
              </a:lnSpc>
              <a:defRPr/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коуч (тренер) проектного управления</a:t>
            </a:r>
          </a:p>
        </p:txBody>
      </p:sp>
      <p:sp>
        <p:nvSpPr>
          <p:cNvPr id="19" name="CustomShape 18"/>
          <p:cNvSpPr/>
          <p:nvPr/>
        </p:nvSpPr>
        <p:spPr>
          <a:xfrm>
            <a:off x="5487000" y="3482013"/>
            <a:ext cx="348343" cy="76455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18"/>
          <p:cNvSpPr/>
          <p:nvPr/>
        </p:nvSpPr>
        <p:spPr>
          <a:xfrm>
            <a:off x="5483733" y="4859855"/>
            <a:ext cx="294194" cy="76455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CustomShape 18"/>
          <p:cNvSpPr/>
          <p:nvPr/>
        </p:nvSpPr>
        <p:spPr>
          <a:xfrm>
            <a:off x="5485549" y="5909227"/>
            <a:ext cx="294195" cy="76455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5">
            <a:extLst>
              <a:ext uri="{FF2B5EF4-FFF2-40B4-BE49-F238E27FC236}">
                <a16:creationId xmlns:a16="http://schemas.microsoft.com/office/drawing/2014/main" xmlns="" id="{9DC2AD39-FB29-4A34-B58B-61CF251FE166}"/>
              </a:ext>
            </a:extLst>
          </p:cNvPr>
          <p:cNvSpPr/>
          <p:nvPr/>
        </p:nvSpPr>
        <p:spPr>
          <a:xfrm>
            <a:off x="1220826" y="1837090"/>
            <a:ext cx="10708319" cy="122559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just" defTabSz="1219170">
              <a:defRPr/>
            </a:pPr>
            <a:r>
              <a:rPr lang="ru-RU" sz="2000" b="1" spc="-1" dirty="0">
                <a:solidFill>
                  <a:srgbClr val="000000"/>
                </a:solidFill>
                <a:latin typeface="Times New Roman"/>
              </a:rPr>
              <a:t>Цель работы: </a:t>
            </a:r>
          </a:p>
          <a:p>
            <a:pPr marL="457200" indent="-457200" algn="just" defTabSz="1219170">
              <a:buFontTx/>
              <a:buAutoNum type="arabicPeriod"/>
              <a:defRPr/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Обеспечение реализации национальных проектов и региональных приоритетных проектов</a:t>
            </a:r>
          </a:p>
          <a:p>
            <a:pPr marL="457200" indent="-457200" algn="just" defTabSz="1219170">
              <a:buFontTx/>
              <a:buAutoNum type="arabicPeriod"/>
              <a:defRPr/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«Единое окно» для получения информации по проектам</a:t>
            </a:r>
          </a:p>
          <a:p>
            <a:pPr marL="457200" indent="-457200" algn="just" defTabSz="1219170">
              <a:buFontTx/>
              <a:buAutoNum type="arabicPeriod"/>
              <a:defRPr/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Организация и управление проектной деятельностью</a:t>
            </a:r>
          </a:p>
        </p:txBody>
      </p:sp>
      <p:pic>
        <p:nvPicPr>
          <p:cNvPr id="23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1"/>
          <p:cNvSpPr txBox="1">
            <a:spLocks/>
          </p:cNvSpPr>
          <p:nvPr/>
        </p:nvSpPr>
        <p:spPr bwMode="auto">
          <a:xfrm>
            <a:off x="9448800" y="650240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4017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2"/>
          <p:cNvSpPr/>
          <p:nvPr/>
        </p:nvSpPr>
        <p:spPr>
          <a:xfrm>
            <a:off x="1227840" y="336480"/>
            <a:ext cx="10133760" cy="89149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97" tIns="59999" rIns="119997" bIns="59999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ru-RU" sz="2700" b="1" spc="-1" dirty="0">
                <a:solidFill>
                  <a:srgbClr val="A88000"/>
                </a:solidFill>
                <a:latin typeface="Times New Roman"/>
              </a:rPr>
              <a:t>ПРИМЕРЫ ПРОЕКТОВ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sz="2700" spc="-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8161" y="2165137"/>
            <a:ext cx="5373351" cy="4194991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marL="457189" indent="-457189">
              <a:lnSpc>
                <a:spcPct val="90000"/>
              </a:lnSpc>
              <a:buFontTx/>
              <a:buAutoNum type="arabicPeriod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</a:p>
          <a:p>
            <a:pPr marL="457189" indent="-457189">
              <a:lnSpc>
                <a:spcPct val="90000"/>
              </a:lnSpc>
              <a:buFontTx/>
              <a:buAutoNum type="arabicPeriod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  <a:p>
            <a:pPr marL="457189" indent="-457189">
              <a:lnSpc>
                <a:spcPct val="90000"/>
              </a:lnSpc>
              <a:buFontTx/>
              <a:buAutoNum type="arabicPeriod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marL="457189" indent="-457189">
              <a:lnSpc>
                <a:spcPct val="90000"/>
              </a:lnSpc>
              <a:buFontTx/>
              <a:buAutoNum type="arabicPeriod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marL="457189" indent="-457189">
              <a:lnSpc>
                <a:spcPct val="90000"/>
              </a:lnSpc>
              <a:buFontTx/>
              <a:buAutoNum type="arabicPeriod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и качественные автомобильные дороги</a:t>
            </a:r>
          </a:p>
          <a:p>
            <a:pPr marL="457189" indent="-457189">
              <a:lnSpc>
                <a:spcPct val="90000"/>
              </a:lnSpc>
              <a:buFontTx/>
              <a:buAutoNum type="arabicPeriod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 и городская среда</a:t>
            </a:r>
          </a:p>
          <a:p>
            <a:pPr marL="457189" indent="-457189">
              <a:lnSpc>
                <a:spcPct val="90000"/>
              </a:lnSpc>
              <a:buFontTx/>
              <a:buAutoNum type="arabicPeriod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</a:p>
          <a:p>
            <a:pPr marL="457189" indent="-457189">
              <a:lnSpc>
                <a:spcPct val="90000"/>
              </a:lnSpc>
              <a:buFontTx/>
              <a:buAutoNum type="arabicPeriod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среднее предпринимательство</a:t>
            </a:r>
          </a:p>
          <a:p>
            <a:pPr marL="457189" indent="-457189">
              <a:lnSpc>
                <a:spcPct val="90000"/>
              </a:lnSpc>
              <a:buFontTx/>
              <a:buAutoNum type="arabicPeriod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кооперация и эксперт</a:t>
            </a:r>
          </a:p>
          <a:p>
            <a:pPr marL="457189" indent="-457189">
              <a:lnSpc>
                <a:spcPct val="90000"/>
              </a:lnSpc>
              <a:buFontTx/>
              <a:buAutoNum type="arabicPeriod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 и поддержка занятости</a:t>
            </a:r>
          </a:p>
          <a:p>
            <a:pPr marL="457189" indent="-457189">
              <a:lnSpc>
                <a:spcPct val="90000"/>
              </a:lnSpc>
              <a:buFontTx/>
              <a:buAutoNum type="arabicPeriod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  <a:p>
            <a:pPr marL="457189" indent="-457189">
              <a:lnSpc>
                <a:spcPct val="90000"/>
              </a:lnSpc>
              <a:buFontTx/>
              <a:buAutoNum type="arabicPeriod"/>
            </a:pP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1667867" y="1261470"/>
            <a:ext cx="4067251" cy="63902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19997" tIns="59999" rIns="119997" bIns="59999" anchor="ctr">
            <a:noAutofit/>
          </a:bodyPr>
          <a:lstStyle/>
          <a:p>
            <a:pPr algn="ctr"/>
            <a:r>
              <a:rPr lang="ru-RU" sz="2100" b="1" spc="-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Региональные проекты по направлениям</a:t>
            </a:r>
          </a:p>
        </p:txBody>
      </p:sp>
      <p:sp>
        <p:nvSpPr>
          <p:cNvPr id="8" name="CustomShape 5"/>
          <p:cNvSpPr/>
          <p:nvPr/>
        </p:nvSpPr>
        <p:spPr>
          <a:xfrm>
            <a:off x="6954318" y="1233284"/>
            <a:ext cx="4691481" cy="66720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19997" tIns="59999" rIns="119997" bIns="59999" anchor="ctr">
            <a:noAutofit/>
          </a:bodyPr>
          <a:lstStyle/>
          <a:p>
            <a:pPr algn="ctr"/>
            <a:r>
              <a:rPr lang="ru-RU" sz="2100" b="1" spc="-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Региональные приоритетные проекты </a:t>
            </a:r>
          </a:p>
        </p:txBody>
      </p:sp>
      <p:sp>
        <p:nvSpPr>
          <p:cNvPr id="9" name="CustomShape 16"/>
          <p:cNvSpPr/>
          <p:nvPr/>
        </p:nvSpPr>
        <p:spPr>
          <a:xfrm>
            <a:off x="6712356" y="2617410"/>
            <a:ext cx="5200261" cy="3493575"/>
          </a:xfrm>
          <a:prstGeom prst="flowChartProcess">
            <a:avLst/>
          </a:prstGeom>
          <a:solidFill>
            <a:srgbClr val="FFFFFF"/>
          </a:solidFill>
          <a:ln w="1908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19997" tIns="0" rIns="119997" bIns="0">
            <a:noAutofit/>
          </a:bodyPr>
          <a:lstStyle/>
          <a:p>
            <a:pPr marL="457189" indent="-457189" algn="just">
              <a:buFontTx/>
              <a:buAutoNum type="arabicPeriod"/>
            </a:pPr>
            <a:r>
              <a:rPr lang="ru-RU" sz="2100" spc="-1" dirty="0">
                <a:solidFill>
                  <a:srgbClr val="000000"/>
                </a:solidFill>
                <a:latin typeface="Times New Roman"/>
              </a:rPr>
              <a:t>Реновация</a:t>
            </a:r>
            <a:r>
              <a:rPr lang="en-US" sz="21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spc="-1" dirty="0">
                <a:solidFill>
                  <a:srgbClr val="000000"/>
                </a:solidFill>
                <a:latin typeface="Times New Roman"/>
              </a:rPr>
              <a:t>исторического комплекса зданий «Морозовский городок»</a:t>
            </a:r>
          </a:p>
          <a:p>
            <a:pPr marL="457189" indent="-457189" algn="just">
              <a:buFontTx/>
              <a:buAutoNum type="arabicPeriod"/>
            </a:pPr>
            <a:r>
              <a:rPr lang="ru-RU" sz="2100" spc="-1" dirty="0">
                <a:solidFill>
                  <a:srgbClr val="000000"/>
                </a:solidFill>
                <a:latin typeface="Times New Roman"/>
              </a:rPr>
              <a:t>«Тверь – Экспо», в рамках кластера инновационного транспортного  машиностроения</a:t>
            </a:r>
          </a:p>
          <a:p>
            <a:pPr marL="457189" indent="-457189" algn="just">
              <a:buFontTx/>
              <a:buAutoNum type="arabicPeriod"/>
            </a:pPr>
            <a:r>
              <a:rPr lang="ru-RU" sz="2100" spc="-1" dirty="0">
                <a:solidFill>
                  <a:srgbClr val="000000"/>
                </a:solidFill>
                <a:latin typeface="Times New Roman"/>
              </a:rPr>
              <a:t>Промышленный парк «Боровлево – 3»</a:t>
            </a:r>
          </a:p>
          <a:p>
            <a:pPr marL="457189" indent="-457189" algn="just">
              <a:buFontTx/>
              <a:buAutoNum type="arabicPeriod"/>
            </a:pPr>
            <a:r>
              <a:rPr lang="ru-RU" sz="2100" spc="-1" dirty="0">
                <a:solidFill>
                  <a:srgbClr val="000000"/>
                </a:solidFill>
                <a:latin typeface="Times New Roman"/>
              </a:rPr>
              <a:t>Особо экономическая зона промышленно-производственного типа «Эммаус»</a:t>
            </a:r>
          </a:p>
          <a:p>
            <a:pPr marL="457189" indent="-457189" algn="just">
              <a:buFontTx/>
              <a:buAutoNum type="arabicPeriod"/>
            </a:pPr>
            <a:r>
              <a:rPr lang="ru-RU" sz="2100" spc="-1" dirty="0">
                <a:solidFill>
                  <a:srgbClr val="000000"/>
                </a:solidFill>
                <a:latin typeface="Times New Roman"/>
              </a:rPr>
              <a:t>Тверской лён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919614" y="1929185"/>
            <a:ext cx="1563757" cy="23595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8480197" y="1929185"/>
            <a:ext cx="1664580" cy="62090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9448800" y="650240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2627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08757" y="184529"/>
            <a:ext cx="1087710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/>
                <a:ea typeface="Times New Roman"/>
              </a:rPr>
              <a:t>МЕРОПРИЯТИЯ. ОБЪЕМЫ </a:t>
            </a:r>
            <a:r>
              <a:rPr lang="ru-RU" altLang="ru-RU" sz="2400" b="1" dirty="0">
                <a:solidFill>
                  <a:srgbClr val="A88000"/>
                </a:solidFill>
                <a:latin typeface="Times New Roman"/>
                <a:ea typeface="Times New Roman"/>
              </a:rPr>
              <a:t>ФИНАНСИРОВАНИЯ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57440" y="3290913"/>
            <a:ext cx="7780712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just" eaLnBrk="0" hangingPunct="0"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51570" y="662187"/>
            <a:ext cx="93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999066" y="1191237"/>
          <a:ext cx="10786799" cy="2454898"/>
        </p:xfrm>
        <a:graphic>
          <a:graphicData uri="http://schemas.openxmlformats.org/drawingml/2006/table">
            <a:tbl>
              <a:tblPr/>
              <a:tblGrid>
                <a:gridCol w="6613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47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8153">
                  <a:extLst>
                    <a:ext uri="{9D8B030D-6E8A-4147-A177-3AD203B41FA5}">
                      <a16:colId xmlns:a16="http://schemas.microsoft.com/office/drawing/2014/main" xmlns="" val="2818699890"/>
                    </a:ext>
                  </a:extLst>
                </a:gridCol>
                <a:gridCol w="862594">
                  <a:extLst>
                    <a:ext uri="{9D8B030D-6E8A-4147-A177-3AD203B41FA5}">
                      <a16:colId xmlns:a16="http://schemas.microsoft.com/office/drawing/2014/main" xmlns="" val="3832398674"/>
                    </a:ext>
                  </a:extLst>
                </a:gridCol>
              </a:tblGrid>
              <a:tr h="26932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324">
                <a:tc vMerge="1">
                  <a:txBody>
                    <a:bodyPr/>
                    <a:lstStyle/>
                    <a:p>
                      <a:pPr lvl="0"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2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2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136896"/>
                  </a:ext>
                </a:extLst>
              </a:tr>
              <a:tr h="240404"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6094082"/>
                  </a:ext>
                </a:extLst>
              </a:tr>
              <a:tr h="390325">
                <a:tc gridSpan="5"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Координация и сопровождение реализации проектов»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2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2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2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13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3150" indent="0" algn="just" fontAlgn="b">
                        <a:buNone/>
                        <a:tabLst>
                          <a:tab pos="6369050" algn="l"/>
                        </a:tabLst>
                      </a:pP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«Создание, развитие, ввод</a:t>
                      </a:r>
                      <a:r>
                        <a:rPr lang="ru-RU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эксплуатацию и сопровождение информационной системы управления проектной деятельностью»</a:t>
                      </a:r>
                    </a:p>
                  </a:txBody>
                  <a:tcPr marL="144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22266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C744D8-5D24-40B5-8211-596EBBEF60D4}" type="slidenum"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48</a:t>
            </a:fld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Иванов Алексей\Desktop\gear7-01_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85" y="2576223"/>
            <a:ext cx="995955" cy="71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B27C3CB6-BC3C-42C4-91AC-74DCA6CAF5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9065" y="3990983"/>
          <a:ext cx="10786799" cy="2606462"/>
        </p:xfrm>
        <a:graphic>
          <a:graphicData uri="http://schemas.openxmlformats.org/drawingml/2006/table">
            <a:tbl>
              <a:tblPr/>
              <a:tblGrid>
                <a:gridCol w="757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596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394" marR="9394" marT="9402" marB="0" anchor="ctr">
                    <a:lnL w="12700" cmpd="sng">
                      <a:solidFill>
                        <a:srgbClr val="6EA0B0"/>
                      </a:solidFill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kumimoji="1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Административные мероприятия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lnL w="12700" cmpd="sng">
                      <a:solidFill>
                        <a:srgbClr val="6EA0B0"/>
                      </a:solidFill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02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402" marB="0" anchor="ctr">
                    <a:lnL w="12700" cmpd="sng">
                      <a:solidFill>
                        <a:srgbClr val="6EA0B0"/>
                      </a:solidFill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методическое сопровождение реализации проектов и организации проектной деятельности</a:t>
                      </a:r>
                    </a:p>
                  </a:txBody>
                  <a:tcPr marL="108000" marR="9394" marT="9402" marB="0" anchor="ctr">
                    <a:lnL w="12700" cmpd="sng">
                      <a:solidFill>
                        <a:srgbClr val="6EA0B0"/>
                      </a:solidFill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7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394" marR="9394" marT="9402" marB="0" anchor="ctr">
                    <a:lnL w="12700" cmpd="sng">
                      <a:solidFill>
                        <a:srgbClr val="6EA0B0"/>
                      </a:solidFill>
                    </a:lnL>
                    <a:lnR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инициация и запуск региональных приоритетных проектов</a:t>
                      </a:r>
                    </a:p>
                  </a:txBody>
                  <a:tcPr marL="108000" marR="9394" marT="9402" marB="0" anchor="ctr">
                    <a:lnL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EA0B0"/>
                      </a:solidFill>
                    </a:lnR>
                    <a:lnT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5093948"/>
                  </a:ext>
                </a:extLst>
              </a:tr>
              <a:tr h="5305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394" marR="9394" marT="9402" marB="0" anchor="ctr">
                    <a:lnL w="12700" cmpd="sng">
                      <a:solidFill>
                        <a:srgbClr val="6EA0B0"/>
                      </a:solidFill>
                    </a:lnL>
                    <a:lnR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координация и сопровождение реализации национальных проектов и региональных приоритетных проектов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000" marR="9394" marT="9402" marB="0" anchor="ctr">
                    <a:lnL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EA0B0"/>
                      </a:solidFill>
                    </a:lnR>
                    <a:lnT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754218"/>
                  </a:ext>
                </a:extLst>
              </a:tr>
              <a:tr h="5305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394" marR="9394" marT="9402" marB="0" anchor="ctr">
                    <a:lnL w="12700" cmpd="sng">
                      <a:solidFill>
                        <a:srgbClr val="6EA0B0"/>
                      </a:solidFill>
                    </a:lnL>
                    <a:lnR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ежемесячный, квартальный, годовой мониторинг реализации региональных проектов в рамках национальных проектов</a:t>
                      </a:r>
                    </a:p>
                  </a:txBody>
                  <a:tcPr marL="108000" marR="9394" marT="9402" marB="0" anchor="ctr">
                    <a:lnL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EA0B0"/>
                      </a:solidFill>
                    </a:lnR>
                    <a:lnT w="12700" cap="flat" cmpd="sng" algn="ctr">
                      <a:solidFill>
                        <a:srgbClr val="6EA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0389681"/>
                  </a:ext>
                </a:extLst>
              </a:tr>
              <a:tr h="52158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1" marR="68581" marT="0" marB="0" anchor="ctr">
                    <a:lnL w="12700" cmpd="sng">
                      <a:solidFill>
                        <a:srgbClr val="6EA0B0"/>
                      </a:solidFill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электронной библиотеки для участников реализации региональных проектов (нормативные правовые акты, методические рекомендации, опыт)</a:t>
                      </a:r>
                    </a:p>
                  </a:txBody>
                  <a:tcPr marL="108000" marR="68581" marT="0" marB="0" anchor="ctr">
                    <a:lnL w="12700" cmpd="sng">
                      <a:solidFill>
                        <a:srgbClr val="6EA0B0"/>
                      </a:solidFill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2"/>
          <p:cNvSpPr/>
          <p:nvPr/>
        </p:nvSpPr>
        <p:spPr>
          <a:xfrm>
            <a:off x="1085280" y="345600"/>
            <a:ext cx="10559520" cy="621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680" tIns="45600" rIns="91680" bIns="45600" anchor="ctr">
            <a:noAutofit/>
          </a:bodyPr>
          <a:lstStyle/>
          <a:p>
            <a:pPr algn="ctr"/>
            <a:r>
              <a:rPr lang="ru-RU" sz="2400" b="1" spc="-1" dirty="0" smtClean="0">
                <a:solidFill>
                  <a:srgbClr val="A88000"/>
                </a:solidFill>
                <a:latin typeface="Times New Roman"/>
              </a:rPr>
              <a:t>КАДРОВОЕ ОБЕСПЕЧЕНИЕ </a:t>
            </a:r>
          </a:p>
          <a:p>
            <a:pPr algn="ctr"/>
            <a:r>
              <a:rPr lang="ru-RU" sz="2400" b="1" spc="-1" dirty="0" smtClean="0">
                <a:solidFill>
                  <a:srgbClr val="A88000"/>
                </a:solidFill>
                <a:latin typeface="Times New Roman"/>
              </a:rPr>
              <a:t>ЭКОНОМИЧЕСКОГО РОСТА РЕГИОНА</a:t>
            </a:r>
            <a:endParaRPr lang="ru-RU" sz="2400" b="1" spc="-1" dirty="0">
              <a:solidFill>
                <a:srgbClr val="A88000"/>
              </a:solidFill>
              <a:latin typeface="Times New Roman"/>
            </a:endParaRPr>
          </a:p>
        </p:txBody>
      </p:sp>
      <p:sp>
        <p:nvSpPr>
          <p:cNvPr id="22" name="CustomShape 16">
            <a:extLst>
              <a:ext uri="{FF2B5EF4-FFF2-40B4-BE49-F238E27FC236}">
                <a16:creationId xmlns:a16="http://schemas.microsoft.com/office/drawing/2014/main" xmlns="" id="{F11622B6-808A-473D-9E12-7455348FC5A6}"/>
              </a:ext>
            </a:extLst>
          </p:cNvPr>
          <p:cNvSpPr/>
          <p:nvPr/>
        </p:nvSpPr>
        <p:spPr>
          <a:xfrm>
            <a:off x="1476462" y="1090471"/>
            <a:ext cx="10419126" cy="1431054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0" rIns="90000" bIns="0">
            <a:noAutofit/>
          </a:bodyPr>
          <a:lstStyle/>
          <a:p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ЦЕЛИ РАБОТЫ</a:t>
            </a:r>
          </a:p>
          <a:p>
            <a:pPr marL="361800" indent="-342900">
              <a:lnSpc>
                <a:spcPct val="90000"/>
              </a:lnSpc>
              <a:buFontTx/>
              <a:buAutoNum type="arabicPeriod"/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Создание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эффективных моделей синхронизации кадровой потребности рынка труда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системы образования Тверской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области</a:t>
            </a:r>
          </a:p>
          <a:p>
            <a:pPr marL="361800" indent="-342900">
              <a:lnSpc>
                <a:spcPct val="90000"/>
              </a:lnSpc>
              <a:buFontTx/>
              <a:buAutoNum type="arabicPeriod"/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Внедрение стандарта кадрового обеспечения промышленного (экономического) роста</a:t>
            </a:r>
          </a:p>
          <a:p>
            <a:pPr marL="361800" indent="-342900">
              <a:lnSpc>
                <a:spcPct val="90000"/>
              </a:lnSpc>
              <a:buFontTx/>
              <a:buAutoNum type="arabicPeriod"/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Реализация практико-ориентированной модели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подготовки высококвалифицированных кадров</a:t>
            </a:r>
            <a:endParaRPr lang="ru-RU" spc="-1" dirty="0">
              <a:solidFill>
                <a:srgbClr val="000000"/>
              </a:solidFill>
              <a:latin typeface="Times New Roman"/>
            </a:endParaRPr>
          </a:p>
          <a:p>
            <a:pPr marL="342900" indent="-324000">
              <a:lnSpc>
                <a:spcPct val="90000"/>
              </a:lnSpc>
              <a:buFontTx/>
              <a:buAutoNum type="arabicPeriod"/>
            </a:pPr>
            <a:endParaRPr lang="ru-RU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CustomShape 18"/>
          <p:cNvSpPr/>
          <p:nvPr/>
        </p:nvSpPr>
        <p:spPr>
          <a:xfrm rot="5400000">
            <a:off x="6525875" y="85124"/>
            <a:ext cx="343348" cy="53042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50240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stomShape 5"/>
          <p:cNvSpPr/>
          <p:nvPr/>
        </p:nvSpPr>
        <p:spPr>
          <a:xfrm>
            <a:off x="4815840" y="2937831"/>
            <a:ext cx="4053840" cy="88602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 defTabSz="1219170"/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Министерство экономического развития</a:t>
            </a:r>
          </a:p>
          <a:p>
            <a:pPr algn="ctr" defTabSz="1219170"/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Тверской области</a:t>
            </a:r>
          </a:p>
        </p:txBody>
      </p:sp>
      <p:sp>
        <p:nvSpPr>
          <p:cNvPr id="28" name="CustomShape 5"/>
          <p:cNvSpPr/>
          <p:nvPr/>
        </p:nvSpPr>
        <p:spPr>
          <a:xfrm>
            <a:off x="1381760" y="2950441"/>
            <a:ext cx="3212071" cy="8734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 defTabSz="1219170"/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Министерство образования</a:t>
            </a:r>
          </a:p>
          <a:p>
            <a:pPr algn="ctr" defTabSz="1219170"/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Тверской области</a:t>
            </a:r>
          </a:p>
        </p:txBody>
      </p:sp>
      <p:sp>
        <p:nvSpPr>
          <p:cNvPr id="29" name="CustomShape 5"/>
          <p:cNvSpPr/>
          <p:nvPr/>
        </p:nvSpPr>
        <p:spPr>
          <a:xfrm>
            <a:off x="3159760" y="5598161"/>
            <a:ext cx="6949440" cy="426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 defTabSz="1219170"/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Отраслевые исполнительные органы государственной власти</a:t>
            </a:r>
          </a:p>
        </p:txBody>
      </p:sp>
      <p:sp>
        <p:nvSpPr>
          <p:cNvPr id="30" name="CustomShape 5"/>
          <p:cNvSpPr/>
          <p:nvPr/>
        </p:nvSpPr>
        <p:spPr>
          <a:xfrm>
            <a:off x="9164320" y="2950440"/>
            <a:ext cx="2753360" cy="8734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 defTabSz="1219170"/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Главное управление </a:t>
            </a:r>
          </a:p>
          <a:p>
            <a:pPr algn="ctr" defTabSz="1219170"/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по труду и занятости</a:t>
            </a:r>
          </a:p>
          <a:p>
            <a:pPr algn="ctr" defTabSz="1219170"/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Тверской области</a:t>
            </a:r>
          </a:p>
        </p:txBody>
      </p:sp>
      <p:sp>
        <p:nvSpPr>
          <p:cNvPr id="31" name="CustomShape 11"/>
          <p:cNvSpPr/>
          <p:nvPr/>
        </p:nvSpPr>
        <p:spPr>
          <a:xfrm>
            <a:off x="4846320" y="3916445"/>
            <a:ext cx="4043680" cy="14886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60000" rIns="96000" bIns="60000" anchor="ctr">
            <a:noAutofit/>
          </a:bodyPr>
          <a:lstStyle/>
          <a:p>
            <a:pPr defTabSz="1219170"/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-    анализ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потребности в кадрах;</a:t>
            </a:r>
          </a:p>
          <a:p>
            <a:pPr marL="285750" indent="-285750" defTabSz="1219170">
              <a:buFontTx/>
              <a:buChar char="-"/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мониторинг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системы кадрового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обеспечения</a:t>
            </a:r>
          </a:p>
          <a:p>
            <a:pPr marL="285750" indent="-285750" defTabSz="1219170">
              <a:buFontTx/>
              <a:buChar char="-"/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установление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контрольных цифр приема для обучения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;</a:t>
            </a:r>
            <a:endParaRPr lang="ru-RU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CustomShape 11"/>
          <p:cNvSpPr/>
          <p:nvPr/>
        </p:nvSpPr>
        <p:spPr>
          <a:xfrm>
            <a:off x="1331954" y="3916445"/>
            <a:ext cx="3265654" cy="93491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60000" rIns="96000" bIns="60000" anchor="ctr">
            <a:noAutofit/>
          </a:bodyPr>
          <a:lstStyle/>
          <a:p>
            <a:pPr defTabSz="1219170"/>
            <a:r>
              <a:rPr lang="ru-RU" spc="-1" dirty="0">
                <a:solidFill>
                  <a:srgbClr val="000000"/>
                </a:solidFill>
                <a:latin typeface="Times New Roman"/>
              </a:rPr>
              <a:t>- методолог подготовки кадров;</a:t>
            </a:r>
          </a:p>
          <a:p>
            <a:pPr defTabSz="1219170"/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- оценка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качества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подготовки;</a:t>
            </a:r>
          </a:p>
          <a:p>
            <a:pPr defTabSz="1219170"/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- профориентация</a:t>
            </a:r>
            <a:endParaRPr lang="ru-RU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CustomShape 11"/>
          <p:cNvSpPr/>
          <p:nvPr/>
        </p:nvSpPr>
        <p:spPr>
          <a:xfrm>
            <a:off x="9174480" y="3906285"/>
            <a:ext cx="2753360" cy="93491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60000" rIns="96000" bIns="60000" anchor="ctr">
            <a:noAutofit/>
          </a:bodyPr>
          <a:lstStyle/>
          <a:p>
            <a:pPr defTabSz="1219170"/>
            <a:r>
              <a:rPr lang="ru-RU" spc="-1" dirty="0">
                <a:solidFill>
                  <a:srgbClr val="000000"/>
                </a:solidFill>
                <a:latin typeface="Times New Roman"/>
              </a:rPr>
              <a:t>- трудоустройство;</a:t>
            </a:r>
          </a:p>
          <a:p>
            <a:pPr defTabSz="1219170"/>
            <a:r>
              <a:rPr lang="ru-RU" spc="-1" dirty="0">
                <a:solidFill>
                  <a:srgbClr val="000000"/>
                </a:solidFill>
                <a:latin typeface="Times New Roman"/>
              </a:rPr>
              <a:t>- переподготовка кадров</a:t>
            </a:r>
          </a:p>
        </p:txBody>
      </p:sp>
      <p:sp>
        <p:nvSpPr>
          <p:cNvPr id="34" name="CustomShape 11"/>
          <p:cNvSpPr/>
          <p:nvPr/>
        </p:nvSpPr>
        <p:spPr>
          <a:xfrm>
            <a:off x="2568958" y="6146799"/>
            <a:ext cx="7922701" cy="56342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60000" rIns="96000" bIns="60000" anchor="ctr">
            <a:noAutofit/>
          </a:bodyPr>
          <a:lstStyle/>
          <a:p>
            <a:pPr algn="ctr" defTabSz="1219170"/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- подготовка кадров;</a:t>
            </a:r>
          </a:p>
          <a:p>
            <a:pPr algn="ctr" defTabSz="1219170"/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- обеспечение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качественной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материально-технической базы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подготовки кадров</a:t>
            </a: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8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alt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1076008" y="1188085"/>
            <a:ext cx="10634662" cy="91440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kumimoji="1"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УСКОРЕННОГО И ЭФФЕКТИВНОГО         СОЦИАЛЬНО-ЭКОНОМИЧЕСКОГО РАЗВИТИЯ ТВЕРСКОЙ ОБЛАСТИ</a:t>
            </a:r>
            <a:endParaRPr kumimoji="1"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179524" y="2186622"/>
            <a:ext cx="3669269" cy="474663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pic>
        <p:nvPicPr>
          <p:cNvPr id="4102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1783080" y="3003869"/>
            <a:ext cx="10256400" cy="460692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институциональной среды для развития предпринимательства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>
            <a:extLst/>
          </p:cNvPr>
          <p:cNvSpPr/>
          <p:nvPr/>
        </p:nvSpPr>
        <p:spPr>
          <a:xfrm>
            <a:off x="1783080" y="4762183"/>
            <a:ext cx="10256400" cy="36861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Привлечение, сопровождение, инфраструктурное обеспечение инвестиций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>
            <a:extLst/>
          </p:cNvPr>
          <p:cNvSpPr/>
          <p:nvPr/>
        </p:nvSpPr>
        <p:spPr>
          <a:xfrm>
            <a:off x="1783080" y="5578475"/>
            <a:ext cx="10256520" cy="263525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экспорта, развитие международных и межрегиональных связей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>
            <a:extLst/>
          </p:cNvPr>
          <p:cNvSpPr/>
          <p:nvPr/>
        </p:nvSpPr>
        <p:spPr>
          <a:xfrm>
            <a:off x="1783080" y="3796349"/>
            <a:ext cx="10256400" cy="643572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эффективных практик управления, содействие развитию инноваций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>
            <a:extLst/>
          </p:cNvPr>
          <p:cNvSpPr/>
          <p:nvPr/>
        </p:nvSpPr>
        <p:spPr>
          <a:xfrm>
            <a:off x="1783080" y="6322695"/>
            <a:ext cx="9742805" cy="98425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государственного управления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F82EAA-6051-4E9F-B01F-BA5A77C518B2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3" descr="https://cdn0.iconfinder.com/data/icons/finance-musket-monoline/32/finance-20-tax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88985" y="3808823"/>
            <a:ext cx="604800" cy="604800"/>
          </a:xfrm>
          <a:prstGeom prst="rect">
            <a:avLst/>
          </a:prstGeom>
          <a:noFill/>
          <a:extLst/>
        </p:spPr>
      </p:pic>
      <p:pic>
        <p:nvPicPr>
          <p:cNvPr id="20" name="Picture 25" descr="http://71.rospotrebnadzor.ru/images/content/consultation_center_1460631878_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85" y="4634548"/>
            <a:ext cx="5889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52237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88985" y="6181653"/>
            <a:ext cx="594000" cy="37698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Рисунок 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88985" y="5279426"/>
            <a:ext cx="603999" cy="6048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3" name="Рисунок 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88985" y="2912110"/>
            <a:ext cx="604799" cy="6048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94829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93695" y="349624"/>
            <a:ext cx="10560424" cy="6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ОБЪЕМЫ ФИНАНСИРОВАНИЯ МЕРОПРИЯТИЙ</a:t>
            </a: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353972" y="5028922"/>
            <a:ext cx="9530656" cy="18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6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1724947" y="656651"/>
            <a:ext cx="9150721" cy="5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666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145223"/>
            <a:ext cx="850832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pPr indent="598913" defTabSz="12189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indent="598913" defTabSz="12189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32342" y="1075198"/>
            <a:ext cx="1425575" cy="309563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kumimoji="1"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7786"/>
              </p:ext>
            </p:extLst>
          </p:nvPr>
        </p:nvGraphicFramePr>
        <p:xfrm>
          <a:off x="1056347" y="1400802"/>
          <a:ext cx="10650930" cy="17197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1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39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29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3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53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36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725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1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Президентская программа подготовки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управленческих кадров для организаций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народного хозяйства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792,1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831,7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50240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27481"/>
              </p:ext>
            </p:extLst>
          </p:nvPr>
        </p:nvGraphicFramePr>
        <p:xfrm>
          <a:off x="1056347" y="3533208"/>
          <a:ext cx="10650930" cy="226528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477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32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0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Административные мероприятия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1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прогнозной потребности экономики Тверской области в квалифицированных кадрах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50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перечня наиболее востребованных и перспективных профессий (специальностей) «Топ-регион»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497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регионального стандарта кадрового обеспечения промышленного (экономического) роста</a:t>
                      </a:r>
                    </a:p>
                  </a:txBody>
                  <a:tcPr marL="144000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http://inpushchino.ru/upload/resizeproxy/720_/c4bec80c1c3c021fd2e22a9ee5483ca0.jpg?154429408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15214" r="28936" b="23602"/>
          <a:stretch/>
        </p:blipFill>
        <p:spPr bwMode="auto">
          <a:xfrm>
            <a:off x="1600200" y="2338659"/>
            <a:ext cx="698500" cy="7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2"/>
          <p:cNvSpPr/>
          <p:nvPr/>
        </p:nvSpPr>
        <p:spPr>
          <a:xfrm>
            <a:off x="1085280" y="345600"/>
            <a:ext cx="10559520" cy="621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680" tIns="45600" rIns="91680" bIns="45600" anchor="ctr">
            <a:noAutofit/>
          </a:bodyPr>
          <a:lstStyle/>
          <a:p>
            <a:pPr algn="ctr"/>
            <a:r>
              <a:rPr lang="ru-RU" sz="2400" b="1" spc="-1" dirty="0" smtClean="0">
                <a:solidFill>
                  <a:srgbClr val="A88000"/>
                </a:solidFill>
                <a:latin typeface="Times New Roman"/>
              </a:rPr>
              <a:t>ВНЕДРЕНИЕ ИННОВАЦИЙ В ЭКОНОМИКУ </a:t>
            </a:r>
            <a:endParaRPr lang="ru-RU" sz="2400" b="1" spc="-1" dirty="0">
              <a:solidFill>
                <a:srgbClr val="A88000"/>
              </a:solidFill>
              <a:latin typeface="Times New Roman"/>
            </a:endParaRPr>
          </a:p>
        </p:txBody>
      </p:sp>
      <p:sp>
        <p:nvSpPr>
          <p:cNvPr id="22" name="CustomShape 16">
            <a:extLst>
              <a:ext uri="{FF2B5EF4-FFF2-40B4-BE49-F238E27FC236}">
                <a16:creationId xmlns:a16="http://schemas.microsoft.com/office/drawing/2014/main" xmlns="" id="{F11622B6-808A-473D-9E12-7455348FC5A6}"/>
              </a:ext>
            </a:extLst>
          </p:cNvPr>
          <p:cNvSpPr/>
          <p:nvPr/>
        </p:nvSpPr>
        <p:spPr>
          <a:xfrm>
            <a:off x="1662544" y="1344559"/>
            <a:ext cx="9834473" cy="899881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0" rIns="90000" bIns="0">
            <a:noAutofit/>
          </a:bodyPr>
          <a:lstStyle/>
          <a:p>
            <a:r>
              <a:rPr lang="ru-RU" sz="2000" b="1" spc="-1" dirty="0">
                <a:solidFill>
                  <a:srgbClr val="000000"/>
                </a:solidFill>
                <a:latin typeface="Times New Roman"/>
              </a:rPr>
              <a:t>ЦЕЛЬ 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  <a:t>РАБОТЫ</a:t>
            </a:r>
          </a:p>
          <a:p>
            <a:pPr marL="18900">
              <a:lnSpc>
                <a:spcPct val="90000"/>
              </a:lnSpc>
              <a:spcAft>
                <a:spcPts val="800"/>
              </a:spcAft>
            </a:pPr>
            <a:endParaRPr lang="ru-RU" sz="1200" b="1" spc="-1" dirty="0">
              <a:solidFill>
                <a:srgbClr val="000000"/>
              </a:solidFill>
              <a:latin typeface="Times New Roman"/>
            </a:endParaRPr>
          </a:p>
          <a:p>
            <a:pPr marL="18900">
              <a:lnSpc>
                <a:spcPct val="90000"/>
              </a:lnSpc>
              <a:spcAft>
                <a:spcPts val="800"/>
              </a:spcAft>
            </a:pPr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Содействие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развитию </a:t>
            </a:r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инновационной деятельности и науки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в Тверской </a:t>
            </a:r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области</a:t>
            </a:r>
            <a:endParaRPr lang="ru-RU" sz="2000" spc="-1" dirty="0">
              <a:solidFill>
                <a:prstClr val="black"/>
              </a:solidFill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50240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62545" y="2979883"/>
          <a:ext cx="9834473" cy="280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37"/>
                <a:gridCol w="8707636"/>
              </a:tblGrid>
              <a:tr h="67771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разработка концепции инновационного развития региона и реализация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ее положений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336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реализация мер поддержки молодых ученых Тверской области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5475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содействие </a:t>
                      </a: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применению в практической деятельности и коммерциализации </a:t>
                      </a: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результатов научной, научно-исследовательской и инновационной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5475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внедрение современных технологий, в том числе технологий по цифровой трансформации и биотехнологий, в бизнес-процессы предприятий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://tmwps.ru/uploads/dogovor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46" y="3053771"/>
            <a:ext cx="558369" cy="5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ap.ca/wp-content/uploads/2010/03/commercialization-0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4" t="33381" r="31430" b="31064"/>
          <a:stretch/>
        </p:blipFill>
        <p:spPr bwMode="auto">
          <a:xfrm>
            <a:off x="1896845" y="4411401"/>
            <a:ext cx="664370" cy="6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2875" b="3484"/>
          <a:stretch/>
        </p:blipFill>
        <p:spPr>
          <a:xfrm>
            <a:off x="1859921" y="5145098"/>
            <a:ext cx="728383" cy="618395"/>
          </a:xfrm>
          <a:prstGeom prst="rect">
            <a:avLst/>
          </a:prstGeom>
        </p:spPr>
      </p:pic>
      <p:pic>
        <p:nvPicPr>
          <p:cNvPr id="1027" name="Picture 3" descr="C:\Users\Иванов Алексей\Desktop\nau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76" y="3699933"/>
            <a:ext cx="598502" cy="5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1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93695" y="349624"/>
            <a:ext cx="10560424" cy="6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ОБЪЕМЫ ФИНАНСИРОВАНИЯ МЕРОПРИЯТИЙ</a:t>
            </a: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353972" y="5028922"/>
            <a:ext cx="9530656" cy="18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6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1724947" y="656651"/>
            <a:ext cx="9150721" cy="5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666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145223"/>
            <a:ext cx="850832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pPr indent="598913" defTabSz="12189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indent="598913" defTabSz="12189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27676"/>
              </p:ext>
            </p:extLst>
          </p:nvPr>
        </p:nvGraphicFramePr>
        <p:xfrm>
          <a:off x="1056347" y="1400802"/>
          <a:ext cx="10650930" cy="144558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1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39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29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3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53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36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725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1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fontAlgn="b">
                        <a:buNone/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областного конкурса «Лучший молодой ученый года»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181,7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301,7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301,7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301,7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50240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370219"/>
              </p:ext>
            </p:extLst>
          </p:nvPr>
        </p:nvGraphicFramePr>
        <p:xfrm>
          <a:off x="1056347" y="3828771"/>
          <a:ext cx="10671828" cy="20952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49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2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0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Административные мероприятия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1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эффективных практик управления в сфере науки</a:t>
                      </a:r>
                      <a:endParaRPr lang="ru-RU" sz="18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50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молодых ученых Тверской области в мероприятиях в области науки и инноваций</a:t>
                      </a:r>
                      <a:endParaRPr lang="ru-RU" sz="18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497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содействия соискателям грантов в привлечении средств федеральных институтов развития</a:t>
                      </a:r>
                      <a:endParaRPr lang="ru-RU" sz="18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10532342" y="1075198"/>
            <a:ext cx="1425575" cy="309563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kumimoji="1"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0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B2A740-97F2-49CA-9877-354CEE100EB4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ru-RU" altLang="ru-RU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extLst/>
          </p:cNvPr>
          <p:cNvSpPr/>
          <p:nvPr/>
        </p:nvSpPr>
        <p:spPr>
          <a:xfrm>
            <a:off x="1244600" y="3306763"/>
            <a:ext cx="10634663" cy="374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algn="ctr" fontAlgn="b">
              <a:spcAft>
                <a:spcPts val="800"/>
              </a:spcAft>
              <a:buClr>
                <a:srgbClr val="000000"/>
              </a:buClr>
              <a:buSzPts val="1400"/>
              <a:buNone/>
              <a:defRPr/>
            </a:pPr>
            <a:r>
              <a:rPr lang="ru-RU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ОКАЗАНИЯ ГОСУДАРСТВЕННЫХ И МУНИЦИПАЛЬНЫХ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451893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93695" y="349624"/>
            <a:ext cx="10560424" cy="6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КАЧЕСТВО ПРЕДОСТАВЛЕНИЯ ГОСУДАРСТВЕННЫХ УСЛУГ</a:t>
            </a: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353972" y="5028922"/>
            <a:ext cx="9530656" cy="18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6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1724947" y="656651"/>
            <a:ext cx="9150721" cy="5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666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543891" y="656651"/>
            <a:ext cx="10800076" cy="61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3199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10000"/>
              </a:spcBef>
              <a:spcAft>
                <a:spcPct val="10000"/>
              </a:spcAft>
              <a:buFontTx/>
              <a:buChar char="-"/>
              <a:defRPr/>
            </a:pPr>
            <a:endParaRPr lang="ru-RU" sz="3199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  <a:defRPr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  <a:buFontTx/>
              <a:buChar char="-"/>
              <a:defRPr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145223"/>
            <a:ext cx="850832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pPr indent="598913" defTabSz="12189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indent="598913" defTabSz="12189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8456" y="3878064"/>
            <a:ext cx="8206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– единственный центр очного взаимодействия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органами власти и поставщиками массовых социально значимых услуг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сервисов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электронное взаимодействие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новые стандарты обслуживания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8456" y="1480761"/>
            <a:ext cx="7842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</a:rPr>
              <a:t>Точки присутствия МФЦ во всех муниципальных образованиях Тверской области: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i="1" dirty="0">
                <a:solidFill>
                  <a:prstClr val="black"/>
                </a:solidFill>
              </a:rPr>
              <a:t>- Концепция развития сети МФЦ 19-21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i="1" dirty="0">
                <a:solidFill>
                  <a:prstClr val="black"/>
                </a:solidFill>
              </a:rPr>
              <a:t>- открытие новых филиалов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i="1" dirty="0">
                <a:solidFill>
                  <a:prstClr val="black"/>
                </a:solidFill>
              </a:rPr>
              <a:t>- укрепление и развитие мат-тех базы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056347" y="1617334"/>
            <a:ext cx="1542920" cy="461665"/>
          </a:xfrm>
          <a:prstGeom prst="homePlate">
            <a:avLst>
              <a:gd name="adj" fmla="val 25981"/>
            </a:avLst>
          </a:prstGeom>
          <a:ln w="28575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72921" y="1617334"/>
            <a:ext cx="1129043" cy="954107"/>
          </a:xfrm>
          <a:prstGeom prst="rect">
            <a:avLst/>
          </a:prstGeom>
          <a:solidFill>
            <a:srgbClr val="FFCC99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1056347" y="4018405"/>
            <a:ext cx="1542920" cy="461665"/>
          </a:xfrm>
          <a:prstGeom prst="homePlate">
            <a:avLst>
              <a:gd name="adj" fmla="val 24732"/>
            </a:avLst>
          </a:prstGeom>
          <a:ln w="28575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72921" y="4013752"/>
            <a:ext cx="1129043" cy="954107"/>
          </a:xfrm>
          <a:prstGeom prst="rect">
            <a:avLst/>
          </a:prstGeom>
          <a:solidFill>
            <a:srgbClr val="FFCC99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0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04888" y="463550"/>
            <a:ext cx="108854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cap="all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СЕТИ МФЦ</a:t>
            </a:r>
            <a:endParaRPr lang="ru-RU" altLang="ru-RU" sz="2400" b="1" cap="all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1141413" y="1214438"/>
          <a:ext cx="3441700" cy="246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889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Новые филиалы</a:t>
                      </a:r>
                    </a:p>
                  </a:txBody>
                  <a:tcPr marL="91456" marR="91456" marT="45670" marB="456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56" marR="91456" marT="45670" marB="456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97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</a:t>
                      </a:r>
                    </a:p>
                  </a:txBody>
                  <a:tcPr marL="91456" marR="91456" marT="45670" marB="456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56" marR="91456" marT="45670" marB="456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177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Текущий ремонт</a:t>
                      </a:r>
                    </a:p>
                  </a:txBody>
                  <a:tcPr marL="91456" marR="91456" marT="45670" marB="456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56" marR="91456" marT="45670" marB="456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997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Бренд </a:t>
                      </a:r>
                    </a:p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«Мои документы»</a:t>
                      </a:r>
                    </a:p>
                  </a:txBody>
                  <a:tcPr marL="91456" marR="91456" marT="45670" marB="456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56" marR="91456" marT="45670" marB="456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3959823" y="883444"/>
            <a:ext cx="7466573" cy="5619750"/>
            <a:chOff x="1591838" y="285616"/>
            <a:chExt cx="8123292" cy="6332255"/>
          </a:xfrm>
          <a:noFill/>
        </p:grpSpPr>
        <p:grpSp>
          <p:nvGrpSpPr>
            <p:cNvPr id="9" name="Группа 8"/>
            <p:cNvGrpSpPr/>
            <p:nvPr/>
          </p:nvGrpSpPr>
          <p:grpSpPr>
            <a:xfrm>
              <a:off x="6920554" y="2943019"/>
              <a:ext cx="1087384" cy="1085252"/>
              <a:chOff x="6920554" y="2943019"/>
              <a:chExt cx="1087384" cy="1085252"/>
            </a:xfrm>
            <a:grpFill/>
          </p:grpSpPr>
          <p:sp>
            <p:nvSpPr>
              <p:cNvPr id="111" name="Полилиния 110"/>
              <p:cNvSpPr/>
              <p:nvPr/>
            </p:nvSpPr>
            <p:spPr>
              <a:xfrm>
                <a:off x="6920554" y="2943019"/>
                <a:ext cx="1087384" cy="1085252"/>
              </a:xfrm>
              <a:custGeom>
                <a:avLst/>
                <a:gdLst>
                  <a:gd name="connsiteX0" fmla="*/ 94609 w 1087384"/>
                  <a:gd name="connsiteY0" fmla="*/ 831320 h 1085252"/>
                  <a:gd name="connsiteX1" fmla="*/ 125565 w 1087384"/>
                  <a:gd name="connsiteY1" fmla="*/ 774170 h 1085252"/>
                  <a:gd name="connsiteX2" fmla="*/ 68415 w 1087384"/>
                  <a:gd name="connsiteY2" fmla="*/ 726545 h 1085252"/>
                  <a:gd name="connsiteX3" fmla="*/ 87465 w 1087384"/>
                  <a:gd name="connsiteY3" fmla="*/ 705114 h 1085252"/>
                  <a:gd name="connsiteX4" fmla="*/ 142234 w 1087384"/>
                  <a:gd name="connsiteY4" fmla="*/ 664632 h 1085252"/>
                  <a:gd name="connsiteX5" fmla="*/ 125565 w 1087384"/>
                  <a:gd name="connsiteY5" fmla="*/ 631295 h 1085252"/>
                  <a:gd name="connsiteX6" fmla="*/ 85084 w 1087384"/>
                  <a:gd name="connsiteY6" fmla="*/ 602720 h 1085252"/>
                  <a:gd name="connsiteX7" fmla="*/ 18409 w 1087384"/>
                  <a:gd name="connsiteY7" fmla="*/ 562239 h 1085252"/>
                  <a:gd name="connsiteX8" fmla="*/ 1740 w 1087384"/>
                  <a:gd name="connsiteY8" fmla="*/ 528901 h 1085252"/>
                  <a:gd name="connsiteX9" fmla="*/ 51746 w 1087384"/>
                  <a:gd name="connsiteY9" fmla="*/ 476514 h 1085252"/>
                  <a:gd name="connsiteX10" fmla="*/ 58890 w 1087384"/>
                  <a:gd name="connsiteY10" fmla="*/ 462226 h 1085252"/>
                  <a:gd name="connsiteX11" fmla="*/ 51746 w 1087384"/>
                  <a:gd name="connsiteY11" fmla="*/ 419364 h 1085252"/>
                  <a:gd name="connsiteX12" fmla="*/ 89846 w 1087384"/>
                  <a:gd name="connsiteY12" fmla="*/ 355070 h 1085252"/>
                  <a:gd name="connsiteX13" fmla="*/ 99371 w 1087384"/>
                  <a:gd name="connsiteY13" fmla="*/ 300301 h 1085252"/>
                  <a:gd name="connsiteX14" fmla="*/ 118421 w 1087384"/>
                  <a:gd name="connsiteY14" fmla="*/ 283632 h 1085252"/>
                  <a:gd name="connsiteX15" fmla="*/ 204146 w 1087384"/>
                  <a:gd name="connsiteY15" fmla="*/ 269345 h 1085252"/>
                  <a:gd name="connsiteX16" fmla="*/ 225577 w 1087384"/>
                  <a:gd name="connsiteY16" fmla="*/ 269345 h 1085252"/>
                  <a:gd name="connsiteX17" fmla="*/ 244627 w 1087384"/>
                  <a:gd name="connsiteY17" fmla="*/ 190764 h 1085252"/>
                  <a:gd name="connsiteX18" fmla="*/ 177952 w 1087384"/>
                  <a:gd name="connsiteY18" fmla="*/ 138376 h 1085252"/>
                  <a:gd name="connsiteX19" fmla="*/ 173190 w 1087384"/>
                  <a:gd name="connsiteY19" fmla="*/ 121707 h 1085252"/>
                  <a:gd name="connsiteX20" fmla="*/ 223196 w 1087384"/>
                  <a:gd name="connsiteY20" fmla="*/ 76464 h 1085252"/>
                  <a:gd name="connsiteX21" fmla="*/ 304159 w 1087384"/>
                  <a:gd name="connsiteY21" fmla="*/ 35982 h 1085252"/>
                  <a:gd name="connsiteX22" fmla="*/ 406552 w 1087384"/>
                  <a:gd name="connsiteY22" fmla="*/ 264 h 1085252"/>
                  <a:gd name="connsiteX23" fmla="*/ 454177 w 1087384"/>
                  <a:gd name="connsiteY23" fmla="*/ 55032 h 1085252"/>
                  <a:gd name="connsiteX24" fmla="*/ 487515 w 1087384"/>
                  <a:gd name="connsiteY24" fmla="*/ 47889 h 1085252"/>
                  <a:gd name="connsiteX25" fmla="*/ 568477 w 1087384"/>
                  <a:gd name="connsiteY25" fmla="*/ 71701 h 1085252"/>
                  <a:gd name="connsiteX26" fmla="*/ 616102 w 1087384"/>
                  <a:gd name="connsiteY26" fmla="*/ 102657 h 1085252"/>
                  <a:gd name="connsiteX27" fmla="*/ 673252 w 1087384"/>
                  <a:gd name="connsiteY27" fmla="*/ 171714 h 1085252"/>
                  <a:gd name="connsiteX28" fmla="*/ 725640 w 1087384"/>
                  <a:gd name="connsiteY28" fmla="*/ 205051 h 1085252"/>
                  <a:gd name="connsiteX29" fmla="*/ 797077 w 1087384"/>
                  <a:gd name="connsiteY29" fmla="*/ 212195 h 1085252"/>
                  <a:gd name="connsiteX30" fmla="*/ 830415 w 1087384"/>
                  <a:gd name="connsiteY30" fmla="*/ 178857 h 1085252"/>
                  <a:gd name="connsiteX31" fmla="*/ 854227 w 1087384"/>
                  <a:gd name="connsiteY31" fmla="*/ 181239 h 1085252"/>
                  <a:gd name="connsiteX32" fmla="*/ 873277 w 1087384"/>
                  <a:gd name="connsiteY32" fmla="*/ 219339 h 1085252"/>
                  <a:gd name="connsiteX33" fmla="*/ 930427 w 1087384"/>
                  <a:gd name="connsiteY33" fmla="*/ 205051 h 1085252"/>
                  <a:gd name="connsiteX34" fmla="*/ 966146 w 1087384"/>
                  <a:gd name="connsiteY34" fmla="*/ 183620 h 1085252"/>
                  <a:gd name="connsiteX35" fmla="*/ 1023296 w 1087384"/>
                  <a:gd name="connsiteY35" fmla="*/ 228864 h 1085252"/>
                  <a:gd name="connsiteX36" fmla="*/ 1061396 w 1087384"/>
                  <a:gd name="connsiteY36" fmla="*/ 240770 h 1085252"/>
                  <a:gd name="connsiteX37" fmla="*/ 1061396 w 1087384"/>
                  <a:gd name="connsiteY37" fmla="*/ 319351 h 1085252"/>
                  <a:gd name="connsiteX38" fmla="*/ 1082827 w 1087384"/>
                  <a:gd name="connsiteY38" fmla="*/ 397932 h 1085252"/>
                  <a:gd name="connsiteX39" fmla="*/ 1080446 w 1087384"/>
                  <a:gd name="connsiteY39" fmla="*/ 500326 h 1085252"/>
                  <a:gd name="connsiteX40" fmla="*/ 1011390 w 1087384"/>
                  <a:gd name="connsiteY40" fmla="*/ 576526 h 1085252"/>
                  <a:gd name="connsiteX41" fmla="*/ 930427 w 1087384"/>
                  <a:gd name="connsiteY41" fmla="*/ 690826 h 1085252"/>
                  <a:gd name="connsiteX42" fmla="*/ 939952 w 1087384"/>
                  <a:gd name="connsiteY42" fmla="*/ 724164 h 1085252"/>
                  <a:gd name="connsiteX43" fmla="*/ 997102 w 1087384"/>
                  <a:gd name="connsiteY43" fmla="*/ 774170 h 1085252"/>
                  <a:gd name="connsiteX44" fmla="*/ 1009009 w 1087384"/>
                  <a:gd name="connsiteY44" fmla="*/ 836082 h 1085252"/>
                  <a:gd name="connsiteX45" fmla="*/ 1018534 w 1087384"/>
                  <a:gd name="connsiteY45" fmla="*/ 893232 h 1085252"/>
                  <a:gd name="connsiteX46" fmla="*/ 982815 w 1087384"/>
                  <a:gd name="connsiteY46" fmla="*/ 964670 h 1085252"/>
                  <a:gd name="connsiteX47" fmla="*/ 987577 w 1087384"/>
                  <a:gd name="connsiteY47" fmla="*/ 1021820 h 1085252"/>
                  <a:gd name="connsiteX48" fmla="*/ 837559 w 1087384"/>
                  <a:gd name="connsiteY48" fmla="*/ 1078970 h 1085252"/>
                  <a:gd name="connsiteX49" fmla="*/ 720877 w 1087384"/>
                  <a:gd name="connsiteY49" fmla="*/ 1078970 h 1085252"/>
                  <a:gd name="connsiteX50" fmla="*/ 663727 w 1087384"/>
                  <a:gd name="connsiteY50" fmla="*/ 1036107 h 1085252"/>
                  <a:gd name="connsiteX51" fmla="*/ 675634 w 1087384"/>
                  <a:gd name="connsiteY51" fmla="*/ 967051 h 1085252"/>
                  <a:gd name="connsiteX52" fmla="*/ 647059 w 1087384"/>
                  <a:gd name="connsiteY52" fmla="*/ 943239 h 1085252"/>
                  <a:gd name="connsiteX53" fmla="*/ 563715 w 1087384"/>
                  <a:gd name="connsiteY53" fmla="*/ 948001 h 1085252"/>
                  <a:gd name="connsiteX54" fmla="*/ 470846 w 1087384"/>
                  <a:gd name="connsiteY54" fmla="*/ 921807 h 1085252"/>
                  <a:gd name="connsiteX55" fmla="*/ 394646 w 1087384"/>
                  <a:gd name="connsiteY55" fmla="*/ 907520 h 1085252"/>
                  <a:gd name="connsiteX56" fmla="*/ 280346 w 1087384"/>
                  <a:gd name="connsiteY56" fmla="*/ 907520 h 1085252"/>
                  <a:gd name="connsiteX57" fmla="*/ 235102 w 1087384"/>
                  <a:gd name="connsiteY57" fmla="*/ 914664 h 1085252"/>
                  <a:gd name="connsiteX58" fmla="*/ 151759 w 1087384"/>
                  <a:gd name="connsiteY58" fmla="*/ 871801 h 1085252"/>
                  <a:gd name="connsiteX59" fmla="*/ 94609 w 1087384"/>
                  <a:gd name="connsiteY59" fmla="*/ 831320 h 108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87384" h="1085252">
                    <a:moveTo>
                      <a:pt x="94609" y="831320"/>
                    </a:moveTo>
                    <a:cubicBezTo>
                      <a:pt x="90243" y="815048"/>
                      <a:pt x="129931" y="791632"/>
                      <a:pt x="125565" y="774170"/>
                    </a:cubicBezTo>
                    <a:cubicBezTo>
                      <a:pt x="121199" y="756708"/>
                      <a:pt x="74765" y="738054"/>
                      <a:pt x="68415" y="726545"/>
                    </a:cubicBezTo>
                    <a:cubicBezTo>
                      <a:pt x="62065" y="715036"/>
                      <a:pt x="75162" y="715433"/>
                      <a:pt x="87465" y="705114"/>
                    </a:cubicBezTo>
                    <a:cubicBezTo>
                      <a:pt x="99768" y="694795"/>
                      <a:pt x="135884" y="676935"/>
                      <a:pt x="142234" y="664632"/>
                    </a:cubicBezTo>
                    <a:cubicBezTo>
                      <a:pt x="148584" y="652329"/>
                      <a:pt x="135090" y="641614"/>
                      <a:pt x="125565" y="631295"/>
                    </a:cubicBezTo>
                    <a:cubicBezTo>
                      <a:pt x="116040" y="620976"/>
                      <a:pt x="102943" y="614229"/>
                      <a:pt x="85084" y="602720"/>
                    </a:cubicBezTo>
                    <a:cubicBezTo>
                      <a:pt x="67225" y="591211"/>
                      <a:pt x="32300" y="574542"/>
                      <a:pt x="18409" y="562239"/>
                    </a:cubicBezTo>
                    <a:cubicBezTo>
                      <a:pt x="4518" y="549936"/>
                      <a:pt x="-3816" y="543188"/>
                      <a:pt x="1740" y="528901"/>
                    </a:cubicBezTo>
                    <a:cubicBezTo>
                      <a:pt x="7296" y="514613"/>
                      <a:pt x="42221" y="487626"/>
                      <a:pt x="51746" y="476514"/>
                    </a:cubicBezTo>
                    <a:cubicBezTo>
                      <a:pt x="61271" y="465401"/>
                      <a:pt x="58890" y="471751"/>
                      <a:pt x="58890" y="462226"/>
                    </a:cubicBezTo>
                    <a:cubicBezTo>
                      <a:pt x="58890" y="452701"/>
                      <a:pt x="46587" y="437223"/>
                      <a:pt x="51746" y="419364"/>
                    </a:cubicBezTo>
                    <a:cubicBezTo>
                      <a:pt x="56905" y="401505"/>
                      <a:pt x="81909" y="374914"/>
                      <a:pt x="89846" y="355070"/>
                    </a:cubicBezTo>
                    <a:cubicBezTo>
                      <a:pt x="97783" y="335226"/>
                      <a:pt x="94609" y="312207"/>
                      <a:pt x="99371" y="300301"/>
                    </a:cubicBezTo>
                    <a:cubicBezTo>
                      <a:pt x="104133" y="288395"/>
                      <a:pt x="100959" y="288791"/>
                      <a:pt x="118421" y="283632"/>
                    </a:cubicBezTo>
                    <a:cubicBezTo>
                      <a:pt x="135884" y="278473"/>
                      <a:pt x="186287" y="271726"/>
                      <a:pt x="204146" y="269345"/>
                    </a:cubicBezTo>
                    <a:cubicBezTo>
                      <a:pt x="222005" y="266964"/>
                      <a:pt x="218830" y="282442"/>
                      <a:pt x="225577" y="269345"/>
                    </a:cubicBezTo>
                    <a:cubicBezTo>
                      <a:pt x="232324" y="256248"/>
                      <a:pt x="252564" y="212592"/>
                      <a:pt x="244627" y="190764"/>
                    </a:cubicBezTo>
                    <a:cubicBezTo>
                      <a:pt x="236690" y="168936"/>
                      <a:pt x="189858" y="149885"/>
                      <a:pt x="177952" y="138376"/>
                    </a:cubicBezTo>
                    <a:cubicBezTo>
                      <a:pt x="166046" y="126867"/>
                      <a:pt x="165649" y="132026"/>
                      <a:pt x="173190" y="121707"/>
                    </a:cubicBezTo>
                    <a:cubicBezTo>
                      <a:pt x="180731" y="111388"/>
                      <a:pt x="201368" y="90751"/>
                      <a:pt x="223196" y="76464"/>
                    </a:cubicBezTo>
                    <a:cubicBezTo>
                      <a:pt x="245024" y="62176"/>
                      <a:pt x="273600" y="48682"/>
                      <a:pt x="304159" y="35982"/>
                    </a:cubicBezTo>
                    <a:cubicBezTo>
                      <a:pt x="334718" y="23282"/>
                      <a:pt x="381549" y="-2911"/>
                      <a:pt x="406552" y="264"/>
                    </a:cubicBezTo>
                    <a:cubicBezTo>
                      <a:pt x="431555" y="3439"/>
                      <a:pt x="440683" y="47095"/>
                      <a:pt x="454177" y="55032"/>
                    </a:cubicBezTo>
                    <a:cubicBezTo>
                      <a:pt x="467671" y="62969"/>
                      <a:pt x="468465" y="45111"/>
                      <a:pt x="487515" y="47889"/>
                    </a:cubicBezTo>
                    <a:cubicBezTo>
                      <a:pt x="506565" y="50667"/>
                      <a:pt x="547046" y="62573"/>
                      <a:pt x="568477" y="71701"/>
                    </a:cubicBezTo>
                    <a:cubicBezTo>
                      <a:pt x="589908" y="80829"/>
                      <a:pt x="598640" y="85988"/>
                      <a:pt x="616102" y="102657"/>
                    </a:cubicBezTo>
                    <a:cubicBezTo>
                      <a:pt x="633565" y="119326"/>
                      <a:pt x="654996" y="154648"/>
                      <a:pt x="673252" y="171714"/>
                    </a:cubicBezTo>
                    <a:cubicBezTo>
                      <a:pt x="691508" y="188780"/>
                      <a:pt x="705003" y="198304"/>
                      <a:pt x="725640" y="205051"/>
                    </a:cubicBezTo>
                    <a:cubicBezTo>
                      <a:pt x="746277" y="211798"/>
                      <a:pt x="779615" y="216561"/>
                      <a:pt x="797077" y="212195"/>
                    </a:cubicBezTo>
                    <a:cubicBezTo>
                      <a:pt x="814539" y="207829"/>
                      <a:pt x="820890" y="184016"/>
                      <a:pt x="830415" y="178857"/>
                    </a:cubicBezTo>
                    <a:cubicBezTo>
                      <a:pt x="839940" y="173698"/>
                      <a:pt x="847083" y="174492"/>
                      <a:pt x="854227" y="181239"/>
                    </a:cubicBezTo>
                    <a:cubicBezTo>
                      <a:pt x="861371" y="187986"/>
                      <a:pt x="860577" y="215370"/>
                      <a:pt x="873277" y="219339"/>
                    </a:cubicBezTo>
                    <a:cubicBezTo>
                      <a:pt x="885977" y="223308"/>
                      <a:pt x="914949" y="211004"/>
                      <a:pt x="930427" y="205051"/>
                    </a:cubicBezTo>
                    <a:cubicBezTo>
                      <a:pt x="945905" y="199098"/>
                      <a:pt x="950668" y="179651"/>
                      <a:pt x="966146" y="183620"/>
                    </a:cubicBezTo>
                    <a:cubicBezTo>
                      <a:pt x="981624" y="187589"/>
                      <a:pt x="1007421" y="219339"/>
                      <a:pt x="1023296" y="228864"/>
                    </a:cubicBezTo>
                    <a:cubicBezTo>
                      <a:pt x="1039171" y="238389"/>
                      <a:pt x="1055046" y="225689"/>
                      <a:pt x="1061396" y="240770"/>
                    </a:cubicBezTo>
                    <a:cubicBezTo>
                      <a:pt x="1067746" y="255851"/>
                      <a:pt x="1057824" y="293157"/>
                      <a:pt x="1061396" y="319351"/>
                    </a:cubicBezTo>
                    <a:cubicBezTo>
                      <a:pt x="1064968" y="345545"/>
                      <a:pt x="1079652" y="367769"/>
                      <a:pt x="1082827" y="397932"/>
                    </a:cubicBezTo>
                    <a:cubicBezTo>
                      <a:pt x="1086002" y="428095"/>
                      <a:pt x="1092352" y="470560"/>
                      <a:pt x="1080446" y="500326"/>
                    </a:cubicBezTo>
                    <a:cubicBezTo>
                      <a:pt x="1068540" y="530092"/>
                      <a:pt x="1036393" y="544776"/>
                      <a:pt x="1011390" y="576526"/>
                    </a:cubicBezTo>
                    <a:cubicBezTo>
                      <a:pt x="986387" y="608276"/>
                      <a:pt x="942333" y="666220"/>
                      <a:pt x="930427" y="690826"/>
                    </a:cubicBezTo>
                    <a:cubicBezTo>
                      <a:pt x="918521" y="715432"/>
                      <a:pt x="928840" y="710273"/>
                      <a:pt x="939952" y="724164"/>
                    </a:cubicBezTo>
                    <a:cubicBezTo>
                      <a:pt x="951064" y="738055"/>
                      <a:pt x="985593" y="755517"/>
                      <a:pt x="997102" y="774170"/>
                    </a:cubicBezTo>
                    <a:cubicBezTo>
                      <a:pt x="1008611" y="792823"/>
                      <a:pt x="1005437" y="816238"/>
                      <a:pt x="1009009" y="836082"/>
                    </a:cubicBezTo>
                    <a:cubicBezTo>
                      <a:pt x="1012581" y="855926"/>
                      <a:pt x="1022900" y="871801"/>
                      <a:pt x="1018534" y="893232"/>
                    </a:cubicBezTo>
                    <a:cubicBezTo>
                      <a:pt x="1014168" y="914663"/>
                      <a:pt x="987974" y="943239"/>
                      <a:pt x="982815" y="964670"/>
                    </a:cubicBezTo>
                    <a:cubicBezTo>
                      <a:pt x="977656" y="986101"/>
                      <a:pt x="1011786" y="1002770"/>
                      <a:pt x="987577" y="1021820"/>
                    </a:cubicBezTo>
                    <a:cubicBezTo>
                      <a:pt x="963368" y="1040870"/>
                      <a:pt x="882009" y="1069445"/>
                      <a:pt x="837559" y="1078970"/>
                    </a:cubicBezTo>
                    <a:cubicBezTo>
                      <a:pt x="793109" y="1088495"/>
                      <a:pt x="749849" y="1086114"/>
                      <a:pt x="720877" y="1078970"/>
                    </a:cubicBezTo>
                    <a:cubicBezTo>
                      <a:pt x="691905" y="1071826"/>
                      <a:pt x="671268" y="1054760"/>
                      <a:pt x="663727" y="1036107"/>
                    </a:cubicBezTo>
                    <a:cubicBezTo>
                      <a:pt x="656187" y="1017454"/>
                      <a:pt x="678412" y="982529"/>
                      <a:pt x="675634" y="967051"/>
                    </a:cubicBezTo>
                    <a:cubicBezTo>
                      <a:pt x="672856" y="951573"/>
                      <a:pt x="665712" y="946414"/>
                      <a:pt x="647059" y="943239"/>
                    </a:cubicBezTo>
                    <a:cubicBezTo>
                      <a:pt x="628406" y="940064"/>
                      <a:pt x="593084" y="951573"/>
                      <a:pt x="563715" y="948001"/>
                    </a:cubicBezTo>
                    <a:cubicBezTo>
                      <a:pt x="534346" y="944429"/>
                      <a:pt x="499024" y="928554"/>
                      <a:pt x="470846" y="921807"/>
                    </a:cubicBezTo>
                    <a:cubicBezTo>
                      <a:pt x="442668" y="915060"/>
                      <a:pt x="426396" y="909901"/>
                      <a:pt x="394646" y="907520"/>
                    </a:cubicBezTo>
                    <a:cubicBezTo>
                      <a:pt x="362896" y="905139"/>
                      <a:pt x="306937" y="906329"/>
                      <a:pt x="280346" y="907520"/>
                    </a:cubicBezTo>
                    <a:cubicBezTo>
                      <a:pt x="253755" y="908711"/>
                      <a:pt x="256533" y="920617"/>
                      <a:pt x="235102" y="914664"/>
                    </a:cubicBezTo>
                    <a:cubicBezTo>
                      <a:pt x="213671" y="908711"/>
                      <a:pt x="173984" y="886882"/>
                      <a:pt x="151759" y="871801"/>
                    </a:cubicBezTo>
                    <a:cubicBezTo>
                      <a:pt x="129534" y="856720"/>
                      <a:pt x="98975" y="847592"/>
                      <a:pt x="94609" y="83132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Ctr="1"/>
              <a:lstStyle/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Рамешки</a:t>
                </a:r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7272376" y="3229688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Полилиния 9"/>
            <p:cNvSpPr/>
            <p:nvPr/>
          </p:nvSpPr>
          <p:spPr>
            <a:xfrm>
              <a:off x="3176485" y="5785570"/>
              <a:ext cx="1466965" cy="832301"/>
            </a:xfrm>
            <a:custGeom>
              <a:avLst/>
              <a:gdLst>
                <a:gd name="connsiteX0" fmla="*/ 276328 w 1466965"/>
                <a:gd name="connsiteY0" fmla="*/ 191425 h 832301"/>
                <a:gd name="connsiteX1" fmla="*/ 357290 w 1466965"/>
                <a:gd name="connsiteY1" fmla="*/ 179519 h 832301"/>
                <a:gd name="connsiteX2" fmla="*/ 402534 w 1466965"/>
                <a:gd name="connsiteY2" fmla="*/ 172375 h 832301"/>
                <a:gd name="connsiteX3" fmla="*/ 452540 w 1466965"/>
                <a:gd name="connsiteY3" fmla="*/ 198569 h 832301"/>
                <a:gd name="connsiteX4" fmla="*/ 495403 w 1466965"/>
                <a:gd name="connsiteY4" fmla="*/ 191425 h 832301"/>
                <a:gd name="connsiteX5" fmla="*/ 526359 w 1466965"/>
                <a:gd name="connsiteY5" fmla="*/ 153325 h 832301"/>
                <a:gd name="connsiteX6" fmla="*/ 543028 w 1466965"/>
                <a:gd name="connsiteY6" fmla="*/ 158088 h 832301"/>
                <a:gd name="connsiteX7" fmla="*/ 585890 w 1466965"/>
                <a:gd name="connsiteY7" fmla="*/ 193806 h 832301"/>
                <a:gd name="connsiteX8" fmla="*/ 633515 w 1466965"/>
                <a:gd name="connsiteY8" fmla="*/ 205713 h 832301"/>
                <a:gd name="connsiteX9" fmla="*/ 688284 w 1466965"/>
                <a:gd name="connsiteY9" fmla="*/ 217619 h 832301"/>
                <a:gd name="connsiteX10" fmla="*/ 712096 w 1466965"/>
                <a:gd name="connsiteY10" fmla="*/ 196188 h 832301"/>
                <a:gd name="connsiteX11" fmla="*/ 752578 w 1466965"/>
                <a:gd name="connsiteY11" fmla="*/ 162850 h 832301"/>
                <a:gd name="connsiteX12" fmla="*/ 785915 w 1466965"/>
                <a:gd name="connsiteY12" fmla="*/ 165231 h 832301"/>
                <a:gd name="connsiteX13" fmla="*/ 826396 w 1466965"/>
                <a:gd name="connsiteY13" fmla="*/ 122369 h 832301"/>
                <a:gd name="connsiteX14" fmla="*/ 814490 w 1466965"/>
                <a:gd name="connsiteY14" fmla="*/ 96175 h 832301"/>
                <a:gd name="connsiteX15" fmla="*/ 776390 w 1466965"/>
                <a:gd name="connsiteY15" fmla="*/ 58075 h 832301"/>
                <a:gd name="connsiteX16" fmla="*/ 788296 w 1466965"/>
                <a:gd name="connsiteY16" fmla="*/ 36644 h 832301"/>
                <a:gd name="connsiteX17" fmla="*/ 819253 w 1466965"/>
                <a:gd name="connsiteY17" fmla="*/ 22356 h 832301"/>
                <a:gd name="connsiteX18" fmla="*/ 876403 w 1466965"/>
                <a:gd name="connsiteY18" fmla="*/ 925 h 832301"/>
                <a:gd name="connsiteX19" fmla="*/ 893071 w 1466965"/>
                <a:gd name="connsiteY19" fmla="*/ 55694 h 832301"/>
                <a:gd name="connsiteX20" fmla="*/ 919265 w 1466965"/>
                <a:gd name="connsiteY20" fmla="*/ 89031 h 832301"/>
                <a:gd name="connsiteX21" fmla="*/ 954984 w 1466965"/>
                <a:gd name="connsiteY21" fmla="*/ 105700 h 832301"/>
                <a:gd name="connsiteX22" fmla="*/ 1016896 w 1466965"/>
                <a:gd name="connsiteY22" fmla="*/ 96175 h 832301"/>
                <a:gd name="connsiteX23" fmla="*/ 1052615 w 1466965"/>
                <a:gd name="connsiteY23" fmla="*/ 96175 h 832301"/>
                <a:gd name="connsiteX24" fmla="*/ 1081190 w 1466965"/>
                <a:gd name="connsiteY24" fmla="*/ 105700 h 832301"/>
                <a:gd name="connsiteX25" fmla="*/ 1074046 w 1466965"/>
                <a:gd name="connsiteY25" fmla="*/ 150944 h 832301"/>
                <a:gd name="connsiteX26" fmla="*/ 1054996 w 1466965"/>
                <a:gd name="connsiteY26" fmla="*/ 210475 h 832301"/>
                <a:gd name="connsiteX27" fmla="*/ 1074046 w 1466965"/>
                <a:gd name="connsiteY27" fmla="*/ 222381 h 832301"/>
                <a:gd name="connsiteX28" fmla="*/ 1107384 w 1466965"/>
                <a:gd name="connsiteY28" fmla="*/ 231906 h 832301"/>
                <a:gd name="connsiteX29" fmla="*/ 1133578 w 1466965"/>
                <a:gd name="connsiteY29" fmla="*/ 267625 h 832301"/>
                <a:gd name="connsiteX30" fmla="*/ 1155009 w 1466965"/>
                <a:gd name="connsiteY30" fmla="*/ 303344 h 832301"/>
                <a:gd name="connsiteX31" fmla="*/ 1200253 w 1466965"/>
                <a:gd name="connsiteY31" fmla="*/ 265244 h 832301"/>
                <a:gd name="connsiteX32" fmla="*/ 1235971 w 1466965"/>
                <a:gd name="connsiteY32" fmla="*/ 243813 h 832301"/>
                <a:gd name="connsiteX33" fmla="*/ 1257403 w 1466965"/>
                <a:gd name="connsiteY33" fmla="*/ 243813 h 832301"/>
                <a:gd name="connsiteX34" fmla="*/ 1293121 w 1466965"/>
                <a:gd name="connsiteY34" fmla="*/ 281913 h 832301"/>
                <a:gd name="connsiteX35" fmla="*/ 1340746 w 1466965"/>
                <a:gd name="connsiteY35" fmla="*/ 324775 h 832301"/>
                <a:gd name="connsiteX36" fmla="*/ 1350271 w 1466965"/>
                <a:gd name="connsiteY36" fmla="*/ 341444 h 832301"/>
                <a:gd name="connsiteX37" fmla="*/ 1409803 w 1466965"/>
                <a:gd name="connsiteY37" fmla="*/ 360494 h 832301"/>
                <a:gd name="connsiteX38" fmla="*/ 1466953 w 1466965"/>
                <a:gd name="connsiteY38" fmla="*/ 362875 h 832301"/>
                <a:gd name="connsiteX39" fmla="*/ 1405040 w 1466965"/>
                <a:gd name="connsiteY39" fmla="*/ 465269 h 832301"/>
                <a:gd name="connsiteX40" fmla="*/ 1326459 w 1466965"/>
                <a:gd name="connsiteY40" fmla="*/ 553375 h 832301"/>
                <a:gd name="connsiteX41" fmla="*/ 1247878 w 1466965"/>
                <a:gd name="connsiteY41" fmla="*/ 624813 h 832301"/>
                <a:gd name="connsiteX42" fmla="*/ 1228828 w 1466965"/>
                <a:gd name="connsiteY42" fmla="*/ 677200 h 832301"/>
                <a:gd name="connsiteX43" fmla="*/ 1107384 w 1466965"/>
                <a:gd name="connsiteY43" fmla="*/ 677200 h 832301"/>
                <a:gd name="connsiteX44" fmla="*/ 1033565 w 1466965"/>
                <a:gd name="connsiteY44" fmla="*/ 720063 h 832301"/>
                <a:gd name="connsiteX45" fmla="*/ 962128 w 1466965"/>
                <a:gd name="connsiteY45" fmla="*/ 715300 h 832301"/>
                <a:gd name="connsiteX46" fmla="*/ 888309 w 1466965"/>
                <a:gd name="connsiteY46" fmla="*/ 817694 h 832301"/>
                <a:gd name="connsiteX47" fmla="*/ 833540 w 1466965"/>
                <a:gd name="connsiteY47" fmla="*/ 798644 h 832301"/>
                <a:gd name="connsiteX48" fmla="*/ 793059 w 1466965"/>
                <a:gd name="connsiteY48" fmla="*/ 777213 h 832301"/>
                <a:gd name="connsiteX49" fmla="*/ 757340 w 1466965"/>
                <a:gd name="connsiteY49" fmla="*/ 793881 h 832301"/>
                <a:gd name="connsiteX50" fmla="*/ 678759 w 1466965"/>
                <a:gd name="connsiteY50" fmla="*/ 774831 h 832301"/>
                <a:gd name="connsiteX51" fmla="*/ 604940 w 1466965"/>
                <a:gd name="connsiteY51" fmla="*/ 824838 h 832301"/>
                <a:gd name="connsiteX52" fmla="*/ 564459 w 1466965"/>
                <a:gd name="connsiteY52" fmla="*/ 822456 h 832301"/>
                <a:gd name="connsiteX53" fmla="*/ 478734 w 1466965"/>
                <a:gd name="connsiteY53" fmla="*/ 734350 h 832301"/>
                <a:gd name="connsiteX54" fmla="*/ 393009 w 1466965"/>
                <a:gd name="connsiteY54" fmla="*/ 734350 h 832301"/>
                <a:gd name="connsiteX55" fmla="*/ 316809 w 1466965"/>
                <a:gd name="connsiteY55" fmla="*/ 751019 h 832301"/>
                <a:gd name="connsiteX56" fmla="*/ 278709 w 1466965"/>
                <a:gd name="connsiteY56" fmla="*/ 791500 h 832301"/>
                <a:gd name="connsiteX57" fmla="*/ 254896 w 1466965"/>
                <a:gd name="connsiteY57" fmla="*/ 791500 h 832301"/>
                <a:gd name="connsiteX58" fmla="*/ 245371 w 1466965"/>
                <a:gd name="connsiteY58" fmla="*/ 746256 h 832301"/>
                <a:gd name="connsiteX59" fmla="*/ 221559 w 1466965"/>
                <a:gd name="connsiteY59" fmla="*/ 701013 h 832301"/>
                <a:gd name="connsiteX60" fmla="*/ 176315 w 1466965"/>
                <a:gd name="connsiteY60" fmla="*/ 689106 h 832301"/>
                <a:gd name="connsiteX61" fmla="*/ 140596 w 1466965"/>
                <a:gd name="connsiteY61" fmla="*/ 708156 h 832301"/>
                <a:gd name="connsiteX62" fmla="*/ 81065 w 1466965"/>
                <a:gd name="connsiteY62" fmla="*/ 679581 h 832301"/>
                <a:gd name="connsiteX63" fmla="*/ 4865 w 1466965"/>
                <a:gd name="connsiteY63" fmla="*/ 674819 h 832301"/>
                <a:gd name="connsiteX64" fmla="*/ 16771 w 1466965"/>
                <a:gd name="connsiteY64" fmla="*/ 527181 h 832301"/>
                <a:gd name="connsiteX65" fmla="*/ 90590 w 1466965"/>
                <a:gd name="connsiteY65" fmla="*/ 450981 h 832301"/>
                <a:gd name="connsiteX66" fmla="*/ 188221 w 1466965"/>
                <a:gd name="connsiteY66" fmla="*/ 355731 h 832301"/>
                <a:gd name="connsiteX67" fmla="*/ 281090 w 1466965"/>
                <a:gd name="connsiteY67" fmla="*/ 253338 h 832301"/>
                <a:gd name="connsiteX68" fmla="*/ 276328 w 1466965"/>
                <a:gd name="connsiteY68" fmla="*/ 191425 h 83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66965" h="832301">
                  <a:moveTo>
                    <a:pt x="276328" y="191425"/>
                  </a:moveTo>
                  <a:cubicBezTo>
                    <a:pt x="289028" y="179122"/>
                    <a:pt x="357290" y="179519"/>
                    <a:pt x="357290" y="179519"/>
                  </a:cubicBezTo>
                  <a:cubicBezTo>
                    <a:pt x="378324" y="176344"/>
                    <a:pt x="386659" y="169200"/>
                    <a:pt x="402534" y="172375"/>
                  </a:cubicBezTo>
                  <a:cubicBezTo>
                    <a:pt x="418409" y="175550"/>
                    <a:pt x="437062" y="195394"/>
                    <a:pt x="452540" y="198569"/>
                  </a:cubicBezTo>
                  <a:cubicBezTo>
                    <a:pt x="468018" y="201744"/>
                    <a:pt x="483100" y="198966"/>
                    <a:pt x="495403" y="191425"/>
                  </a:cubicBezTo>
                  <a:cubicBezTo>
                    <a:pt x="507706" y="183884"/>
                    <a:pt x="518421" y="158881"/>
                    <a:pt x="526359" y="153325"/>
                  </a:cubicBezTo>
                  <a:cubicBezTo>
                    <a:pt x="534297" y="147769"/>
                    <a:pt x="533106" y="151341"/>
                    <a:pt x="543028" y="158088"/>
                  </a:cubicBezTo>
                  <a:cubicBezTo>
                    <a:pt x="552950" y="164835"/>
                    <a:pt x="570809" y="185869"/>
                    <a:pt x="585890" y="193806"/>
                  </a:cubicBezTo>
                  <a:cubicBezTo>
                    <a:pt x="600971" y="201743"/>
                    <a:pt x="616449" y="201744"/>
                    <a:pt x="633515" y="205713"/>
                  </a:cubicBezTo>
                  <a:cubicBezTo>
                    <a:pt x="650581" y="209682"/>
                    <a:pt x="675187" y="219206"/>
                    <a:pt x="688284" y="217619"/>
                  </a:cubicBezTo>
                  <a:cubicBezTo>
                    <a:pt x="701381" y="216032"/>
                    <a:pt x="701380" y="205316"/>
                    <a:pt x="712096" y="196188"/>
                  </a:cubicBezTo>
                  <a:cubicBezTo>
                    <a:pt x="722812" y="187060"/>
                    <a:pt x="740275" y="168009"/>
                    <a:pt x="752578" y="162850"/>
                  </a:cubicBezTo>
                  <a:cubicBezTo>
                    <a:pt x="764881" y="157691"/>
                    <a:pt x="773612" y="171978"/>
                    <a:pt x="785915" y="165231"/>
                  </a:cubicBezTo>
                  <a:cubicBezTo>
                    <a:pt x="798218" y="158484"/>
                    <a:pt x="821633" y="133878"/>
                    <a:pt x="826396" y="122369"/>
                  </a:cubicBezTo>
                  <a:cubicBezTo>
                    <a:pt x="831159" y="110860"/>
                    <a:pt x="822824" y="106891"/>
                    <a:pt x="814490" y="96175"/>
                  </a:cubicBezTo>
                  <a:cubicBezTo>
                    <a:pt x="806156" y="85459"/>
                    <a:pt x="780756" y="67997"/>
                    <a:pt x="776390" y="58075"/>
                  </a:cubicBezTo>
                  <a:cubicBezTo>
                    <a:pt x="772024" y="48153"/>
                    <a:pt x="781152" y="42597"/>
                    <a:pt x="788296" y="36644"/>
                  </a:cubicBezTo>
                  <a:cubicBezTo>
                    <a:pt x="795440" y="30691"/>
                    <a:pt x="804569" y="28309"/>
                    <a:pt x="819253" y="22356"/>
                  </a:cubicBezTo>
                  <a:cubicBezTo>
                    <a:pt x="833937" y="16403"/>
                    <a:pt x="864100" y="-4631"/>
                    <a:pt x="876403" y="925"/>
                  </a:cubicBezTo>
                  <a:cubicBezTo>
                    <a:pt x="888706" y="6481"/>
                    <a:pt x="885927" y="41010"/>
                    <a:pt x="893071" y="55694"/>
                  </a:cubicBezTo>
                  <a:cubicBezTo>
                    <a:pt x="900215" y="70378"/>
                    <a:pt x="908946" y="80697"/>
                    <a:pt x="919265" y="89031"/>
                  </a:cubicBezTo>
                  <a:cubicBezTo>
                    <a:pt x="929584" y="97365"/>
                    <a:pt x="938712" y="104509"/>
                    <a:pt x="954984" y="105700"/>
                  </a:cubicBezTo>
                  <a:cubicBezTo>
                    <a:pt x="971256" y="106891"/>
                    <a:pt x="1000624" y="97762"/>
                    <a:pt x="1016896" y="96175"/>
                  </a:cubicBezTo>
                  <a:cubicBezTo>
                    <a:pt x="1033168" y="94587"/>
                    <a:pt x="1041899" y="94588"/>
                    <a:pt x="1052615" y="96175"/>
                  </a:cubicBezTo>
                  <a:cubicBezTo>
                    <a:pt x="1063331" y="97762"/>
                    <a:pt x="1077618" y="96572"/>
                    <a:pt x="1081190" y="105700"/>
                  </a:cubicBezTo>
                  <a:cubicBezTo>
                    <a:pt x="1084762" y="114828"/>
                    <a:pt x="1078412" y="133482"/>
                    <a:pt x="1074046" y="150944"/>
                  </a:cubicBezTo>
                  <a:cubicBezTo>
                    <a:pt x="1069680" y="168406"/>
                    <a:pt x="1054996" y="198569"/>
                    <a:pt x="1054996" y="210475"/>
                  </a:cubicBezTo>
                  <a:cubicBezTo>
                    <a:pt x="1054996" y="222381"/>
                    <a:pt x="1065315" y="218809"/>
                    <a:pt x="1074046" y="222381"/>
                  </a:cubicBezTo>
                  <a:cubicBezTo>
                    <a:pt x="1082777" y="225953"/>
                    <a:pt x="1097462" y="224365"/>
                    <a:pt x="1107384" y="231906"/>
                  </a:cubicBezTo>
                  <a:cubicBezTo>
                    <a:pt x="1117306" y="239447"/>
                    <a:pt x="1125641" y="255719"/>
                    <a:pt x="1133578" y="267625"/>
                  </a:cubicBezTo>
                  <a:cubicBezTo>
                    <a:pt x="1141515" y="279531"/>
                    <a:pt x="1143897" y="303741"/>
                    <a:pt x="1155009" y="303344"/>
                  </a:cubicBezTo>
                  <a:cubicBezTo>
                    <a:pt x="1166121" y="302947"/>
                    <a:pt x="1186759" y="275166"/>
                    <a:pt x="1200253" y="265244"/>
                  </a:cubicBezTo>
                  <a:cubicBezTo>
                    <a:pt x="1213747" y="255322"/>
                    <a:pt x="1226446" y="247385"/>
                    <a:pt x="1235971" y="243813"/>
                  </a:cubicBezTo>
                  <a:cubicBezTo>
                    <a:pt x="1245496" y="240241"/>
                    <a:pt x="1247878" y="237463"/>
                    <a:pt x="1257403" y="243813"/>
                  </a:cubicBezTo>
                  <a:cubicBezTo>
                    <a:pt x="1266928" y="250163"/>
                    <a:pt x="1279231" y="268419"/>
                    <a:pt x="1293121" y="281913"/>
                  </a:cubicBezTo>
                  <a:cubicBezTo>
                    <a:pt x="1307012" y="295407"/>
                    <a:pt x="1331221" y="314853"/>
                    <a:pt x="1340746" y="324775"/>
                  </a:cubicBezTo>
                  <a:cubicBezTo>
                    <a:pt x="1350271" y="334697"/>
                    <a:pt x="1338762" y="335491"/>
                    <a:pt x="1350271" y="341444"/>
                  </a:cubicBezTo>
                  <a:cubicBezTo>
                    <a:pt x="1361781" y="347397"/>
                    <a:pt x="1390356" y="356922"/>
                    <a:pt x="1409803" y="360494"/>
                  </a:cubicBezTo>
                  <a:cubicBezTo>
                    <a:pt x="1429250" y="364066"/>
                    <a:pt x="1467747" y="345413"/>
                    <a:pt x="1466953" y="362875"/>
                  </a:cubicBezTo>
                  <a:cubicBezTo>
                    <a:pt x="1466159" y="380337"/>
                    <a:pt x="1428456" y="433519"/>
                    <a:pt x="1405040" y="465269"/>
                  </a:cubicBezTo>
                  <a:cubicBezTo>
                    <a:pt x="1381624" y="497019"/>
                    <a:pt x="1352653" y="526784"/>
                    <a:pt x="1326459" y="553375"/>
                  </a:cubicBezTo>
                  <a:cubicBezTo>
                    <a:pt x="1300265" y="579966"/>
                    <a:pt x="1264150" y="604176"/>
                    <a:pt x="1247878" y="624813"/>
                  </a:cubicBezTo>
                  <a:cubicBezTo>
                    <a:pt x="1231606" y="645450"/>
                    <a:pt x="1252244" y="668469"/>
                    <a:pt x="1228828" y="677200"/>
                  </a:cubicBezTo>
                  <a:cubicBezTo>
                    <a:pt x="1205412" y="685931"/>
                    <a:pt x="1139928" y="670056"/>
                    <a:pt x="1107384" y="677200"/>
                  </a:cubicBezTo>
                  <a:cubicBezTo>
                    <a:pt x="1074840" y="684344"/>
                    <a:pt x="1057774" y="713713"/>
                    <a:pt x="1033565" y="720063"/>
                  </a:cubicBezTo>
                  <a:cubicBezTo>
                    <a:pt x="1009356" y="726413"/>
                    <a:pt x="986337" y="699028"/>
                    <a:pt x="962128" y="715300"/>
                  </a:cubicBezTo>
                  <a:cubicBezTo>
                    <a:pt x="937919" y="731572"/>
                    <a:pt x="909740" y="803803"/>
                    <a:pt x="888309" y="817694"/>
                  </a:cubicBezTo>
                  <a:cubicBezTo>
                    <a:pt x="866878" y="831585"/>
                    <a:pt x="849415" y="805391"/>
                    <a:pt x="833540" y="798644"/>
                  </a:cubicBezTo>
                  <a:cubicBezTo>
                    <a:pt x="817665" y="791897"/>
                    <a:pt x="805759" y="778007"/>
                    <a:pt x="793059" y="777213"/>
                  </a:cubicBezTo>
                  <a:cubicBezTo>
                    <a:pt x="780359" y="776419"/>
                    <a:pt x="776390" y="794278"/>
                    <a:pt x="757340" y="793881"/>
                  </a:cubicBezTo>
                  <a:cubicBezTo>
                    <a:pt x="738290" y="793484"/>
                    <a:pt x="704159" y="769672"/>
                    <a:pt x="678759" y="774831"/>
                  </a:cubicBezTo>
                  <a:cubicBezTo>
                    <a:pt x="653359" y="779991"/>
                    <a:pt x="623990" y="816901"/>
                    <a:pt x="604940" y="824838"/>
                  </a:cubicBezTo>
                  <a:cubicBezTo>
                    <a:pt x="585890" y="832775"/>
                    <a:pt x="585493" y="837537"/>
                    <a:pt x="564459" y="822456"/>
                  </a:cubicBezTo>
                  <a:cubicBezTo>
                    <a:pt x="543425" y="807375"/>
                    <a:pt x="507309" y="749034"/>
                    <a:pt x="478734" y="734350"/>
                  </a:cubicBezTo>
                  <a:cubicBezTo>
                    <a:pt x="450159" y="719666"/>
                    <a:pt x="419996" y="731572"/>
                    <a:pt x="393009" y="734350"/>
                  </a:cubicBezTo>
                  <a:cubicBezTo>
                    <a:pt x="366022" y="737128"/>
                    <a:pt x="335859" y="741494"/>
                    <a:pt x="316809" y="751019"/>
                  </a:cubicBezTo>
                  <a:cubicBezTo>
                    <a:pt x="297759" y="760544"/>
                    <a:pt x="289028" y="784753"/>
                    <a:pt x="278709" y="791500"/>
                  </a:cubicBezTo>
                  <a:cubicBezTo>
                    <a:pt x="268390" y="798247"/>
                    <a:pt x="260452" y="799041"/>
                    <a:pt x="254896" y="791500"/>
                  </a:cubicBezTo>
                  <a:cubicBezTo>
                    <a:pt x="249340" y="783959"/>
                    <a:pt x="250927" y="761337"/>
                    <a:pt x="245371" y="746256"/>
                  </a:cubicBezTo>
                  <a:cubicBezTo>
                    <a:pt x="239815" y="731175"/>
                    <a:pt x="233068" y="710538"/>
                    <a:pt x="221559" y="701013"/>
                  </a:cubicBezTo>
                  <a:cubicBezTo>
                    <a:pt x="210050" y="691488"/>
                    <a:pt x="189809" y="687916"/>
                    <a:pt x="176315" y="689106"/>
                  </a:cubicBezTo>
                  <a:cubicBezTo>
                    <a:pt x="162821" y="690296"/>
                    <a:pt x="156471" y="709744"/>
                    <a:pt x="140596" y="708156"/>
                  </a:cubicBezTo>
                  <a:cubicBezTo>
                    <a:pt x="124721" y="706569"/>
                    <a:pt x="103687" y="685137"/>
                    <a:pt x="81065" y="679581"/>
                  </a:cubicBezTo>
                  <a:cubicBezTo>
                    <a:pt x="58443" y="674025"/>
                    <a:pt x="15581" y="700219"/>
                    <a:pt x="4865" y="674819"/>
                  </a:cubicBezTo>
                  <a:cubicBezTo>
                    <a:pt x="-5851" y="649419"/>
                    <a:pt x="2483" y="564487"/>
                    <a:pt x="16771" y="527181"/>
                  </a:cubicBezTo>
                  <a:cubicBezTo>
                    <a:pt x="31058" y="489875"/>
                    <a:pt x="62015" y="479556"/>
                    <a:pt x="90590" y="450981"/>
                  </a:cubicBezTo>
                  <a:cubicBezTo>
                    <a:pt x="119165" y="422406"/>
                    <a:pt x="156471" y="388671"/>
                    <a:pt x="188221" y="355731"/>
                  </a:cubicBezTo>
                  <a:cubicBezTo>
                    <a:pt x="219971" y="322791"/>
                    <a:pt x="265215" y="281516"/>
                    <a:pt x="281090" y="253338"/>
                  </a:cubicBezTo>
                  <a:cubicBezTo>
                    <a:pt x="296965" y="225160"/>
                    <a:pt x="263628" y="203728"/>
                    <a:pt x="276328" y="191425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</a:rPr>
                <a:t>Белый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119284" y="5004746"/>
              <a:ext cx="1178872" cy="1370896"/>
            </a:xfrm>
            <a:custGeom>
              <a:avLst/>
              <a:gdLst>
                <a:gd name="connsiteX0" fmla="*/ 200054 w 1178872"/>
                <a:gd name="connsiteY0" fmla="*/ 253112 h 1370896"/>
                <a:gd name="connsiteX1" fmla="*/ 264347 w 1178872"/>
                <a:gd name="connsiteY1" fmla="*/ 210249 h 1370896"/>
                <a:gd name="connsiteX2" fmla="*/ 290541 w 1178872"/>
                <a:gd name="connsiteY2" fmla="*/ 184055 h 1370896"/>
                <a:gd name="connsiteX3" fmla="*/ 323879 w 1178872"/>
                <a:gd name="connsiteY3" fmla="*/ 184055 h 1370896"/>
                <a:gd name="connsiteX4" fmla="*/ 395316 w 1178872"/>
                <a:gd name="connsiteY4" fmla="*/ 195962 h 1370896"/>
                <a:gd name="connsiteX5" fmla="*/ 407222 w 1178872"/>
                <a:gd name="connsiteY5" fmla="*/ 188818 h 1370896"/>
                <a:gd name="connsiteX6" fmla="*/ 466754 w 1178872"/>
                <a:gd name="connsiteY6" fmla="*/ 150718 h 1370896"/>
                <a:gd name="connsiteX7" fmla="*/ 488185 w 1178872"/>
                <a:gd name="connsiteY7" fmla="*/ 169768 h 1370896"/>
                <a:gd name="connsiteX8" fmla="*/ 671541 w 1178872"/>
                <a:gd name="connsiteY8" fmla="*/ 167387 h 1370896"/>
                <a:gd name="connsiteX9" fmla="*/ 716785 w 1178872"/>
                <a:gd name="connsiteY9" fmla="*/ 205487 h 1370896"/>
                <a:gd name="connsiteX10" fmla="*/ 821560 w 1178872"/>
                <a:gd name="connsiteY10" fmla="*/ 143574 h 1370896"/>
                <a:gd name="connsiteX11" fmla="*/ 878710 w 1178872"/>
                <a:gd name="connsiteY11" fmla="*/ 50705 h 1370896"/>
                <a:gd name="connsiteX12" fmla="*/ 931097 w 1178872"/>
                <a:gd name="connsiteY12" fmla="*/ 699 h 1370896"/>
                <a:gd name="connsiteX13" fmla="*/ 1009679 w 1178872"/>
                <a:gd name="connsiteY13" fmla="*/ 24512 h 1370896"/>
                <a:gd name="connsiteX14" fmla="*/ 1045397 w 1178872"/>
                <a:gd name="connsiteY14" fmla="*/ 67374 h 1370896"/>
                <a:gd name="connsiteX15" fmla="*/ 1121597 w 1178872"/>
                <a:gd name="connsiteY15" fmla="*/ 53087 h 1370896"/>
                <a:gd name="connsiteX16" fmla="*/ 1143029 w 1178872"/>
                <a:gd name="connsiteY16" fmla="*/ 98330 h 1370896"/>
                <a:gd name="connsiteX17" fmla="*/ 1176366 w 1178872"/>
                <a:gd name="connsiteY17" fmla="*/ 165005 h 1370896"/>
                <a:gd name="connsiteX18" fmla="*/ 1069210 w 1178872"/>
                <a:gd name="connsiteY18" fmla="*/ 262637 h 1370896"/>
                <a:gd name="connsiteX19" fmla="*/ 1097785 w 1178872"/>
                <a:gd name="connsiteY19" fmla="*/ 315024 h 1370896"/>
                <a:gd name="connsiteX20" fmla="*/ 1054922 w 1178872"/>
                <a:gd name="connsiteY20" fmla="*/ 484093 h 1370896"/>
                <a:gd name="connsiteX21" fmla="*/ 1031110 w 1178872"/>
                <a:gd name="connsiteY21" fmla="*/ 557912 h 1370896"/>
                <a:gd name="connsiteX22" fmla="*/ 1016822 w 1178872"/>
                <a:gd name="connsiteY22" fmla="*/ 569818 h 1370896"/>
                <a:gd name="connsiteX23" fmla="*/ 907285 w 1178872"/>
                <a:gd name="connsiteY23" fmla="*/ 612680 h 1370896"/>
                <a:gd name="connsiteX24" fmla="*/ 902522 w 1178872"/>
                <a:gd name="connsiteY24" fmla="*/ 641255 h 1370896"/>
                <a:gd name="connsiteX25" fmla="*/ 926335 w 1178872"/>
                <a:gd name="connsiteY25" fmla="*/ 672212 h 1370896"/>
                <a:gd name="connsiteX26" fmla="*/ 916810 w 1178872"/>
                <a:gd name="connsiteY26" fmla="*/ 729362 h 1370896"/>
                <a:gd name="connsiteX27" fmla="*/ 859660 w 1178872"/>
                <a:gd name="connsiteY27" fmla="*/ 750793 h 1370896"/>
                <a:gd name="connsiteX28" fmla="*/ 797747 w 1178872"/>
                <a:gd name="connsiteY28" fmla="*/ 772224 h 1370896"/>
                <a:gd name="connsiteX29" fmla="*/ 766791 w 1178872"/>
                <a:gd name="connsiteY29" fmla="*/ 831755 h 1370896"/>
                <a:gd name="connsiteX30" fmla="*/ 752504 w 1178872"/>
                <a:gd name="connsiteY30" fmla="*/ 915099 h 1370896"/>
                <a:gd name="connsiteX31" fmla="*/ 723929 w 1178872"/>
                <a:gd name="connsiteY31" fmla="*/ 941293 h 1370896"/>
                <a:gd name="connsiteX32" fmla="*/ 626297 w 1178872"/>
                <a:gd name="connsiteY32" fmla="*/ 977012 h 1370896"/>
                <a:gd name="connsiteX33" fmla="*/ 550097 w 1178872"/>
                <a:gd name="connsiteY33" fmla="*/ 1005587 h 1370896"/>
                <a:gd name="connsiteX34" fmla="*/ 511997 w 1178872"/>
                <a:gd name="connsiteY34" fmla="*/ 1067499 h 1370896"/>
                <a:gd name="connsiteX35" fmla="*/ 454847 w 1178872"/>
                <a:gd name="connsiteY35" fmla="*/ 1157987 h 1370896"/>
                <a:gd name="connsiteX36" fmla="*/ 400079 w 1178872"/>
                <a:gd name="connsiteY36" fmla="*/ 1217518 h 1370896"/>
                <a:gd name="connsiteX37" fmla="*/ 302447 w 1178872"/>
                <a:gd name="connsiteY37" fmla="*/ 1293718 h 1370896"/>
                <a:gd name="connsiteX38" fmla="*/ 264347 w 1178872"/>
                <a:gd name="connsiteY38" fmla="*/ 1338962 h 1370896"/>
                <a:gd name="connsiteX39" fmla="*/ 216722 w 1178872"/>
                <a:gd name="connsiteY39" fmla="*/ 1353249 h 1370896"/>
                <a:gd name="connsiteX40" fmla="*/ 116710 w 1178872"/>
                <a:gd name="connsiteY40" fmla="*/ 1369918 h 1370896"/>
                <a:gd name="connsiteX41" fmla="*/ 78610 w 1178872"/>
                <a:gd name="connsiteY41" fmla="*/ 1322293 h 1370896"/>
                <a:gd name="connsiteX42" fmla="*/ 73847 w 1178872"/>
                <a:gd name="connsiteY42" fmla="*/ 1169893 h 1370896"/>
                <a:gd name="connsiteX43" fmla="*/ 59560 w 1178872"/>
                <a:gd name="connsiteY43" fmla="*/ 1084168 h 1370896"/>
                <a:gd name="connsiteX44" fmla="*/ 29 w 1178872"/>
                <a:gd name="connsiteY44" fmla="*/ 955580 h 1370896"/>
                <a:gd name="connsiteX45" fmla="*/ 52416 w 1178872"/>
                <a:gd name="connsiteY45" fmla="*/ 869855 h 1370896"/>
                <a:gd name="connsiteX46" fmla="*/ 107185 w 1178872"/>
                <a:gd name="connsiteY46" fmla="*/ 807943 h 1370896"/>
                <a:gd name="connsiteX47" fmla="*/ 171479 w 1178872"/>
                <a:gd name="connsiteY47" fmla="*/ 793655 h 1370896"/>
                <a:gd name="connsiteX48" fmla="*/ 200054 w 1178872"/>
                <a:gd name="connsiteY48" fmla="*/ 748412 h 1370896"/>
                <a:gd name="connsiteX49" fmla="*/ 154810 w 1178872"/>
                <a:gd name="connsiteY49" fmla="*/ 657924 h 1370896"/>
                <a:gd name="connsiteX50" fmla="*/ 128616 w 1178872"/>
                <a:gd name="connsiteY50" fmla="*/ 610299 h 1370896"/>
                <a:gd name="connsiteX51" fmla="*/ 164335 w 1178872"/>
                <a:gd name="connsiteY51" fmla="*/ 565055 h 1370896"/>
                <a:gd name="connsiteX52" fmla="*/ 190529 w 1178872"/>
                <a:gd name="connsiteY52" fmla="*/ 505524 h 1370896"/>
                <a:gd name="connsiteX53" fmla="*/ 152429 w 1178872"/>
                <a:gd name="connsiteY53" fmla="*/ 429324 h 1370896"/>
                <a:gd name="connsiteX54" fmla="*/ 152429 w 1178872"/>
                <a:gd name="connsiteY54" fmla="*/ 343599 h 1370896"/>
                <a:gd name="connsiteX55" fmla="*/ 200054 w 1178872"/>
                <a:gd name="connsiteY55" fmla="*/ 253112 h 137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8872" h="1370896">
                  <a:moveTo>
                    <a:pt x="200054" y="253112"/>
                  </a:moveTo>
                  <a:cubicBezTo>
                    <a:pt x="218707" y="230887"/>
                    <a:pt x="249266" y="221758"/>
                    <a:pt x="264347" y="210249"/>
                  </a:cubicBezTo>
                  <a:cubicBezTo>
                    <a:pt x="279428" y="198740"/>
                    <a:pt x="280619" y="188421"/>
                    <a:pt x="290541" y="184055"/>
                  </a:cubicBezTo>
                  <a:cubicBezTo>
                    <a:pt x="300463" y="179689"/>
                    <a:pt x="306417" y="182070"/>
                    <a:pt x="323879" y="184055"/>
                  </a:cubicBezTo>
                  <a:cubicBezTo>
                    <a:pt x="341342" y="186039"/>
                    <a:pt x="381426" y="195168"/>
                    <a:pt x="395316" y="195962"/>
                  </a:cubicBezTo>
                  <a:cubicBezTo>
                    <a:pt x="409206" y="196756"/>
                    <a:pt x="407222" y="188818"/>
                    <a:pt x="407222" y="188818"/>
                  </a:cubicBezTo>
                  <a:cubicBezTo>
                    <a:pt x="419128" y="181277"/>
                    <a:pt x="453260" y="153893"/>
                    <a:pt x="466754" y="150718"/>
                  </a:cubicBezTo>
                  <a:cubicBezTo>
                    <a:pt x="480248" y="147543"/>
                    <a:pt x="454054" y="166990"/>
                    <a:pt x="488185" y="169768"/>
                  </a:cubicBezTo>
                  <a:cubicBezTo>
                    <a:pt x="522316" y="172546"/>
                    <a:pt x="633441" y="161434"/>
                    <a:pt x="671541" y="167387"/>
                  </a:cubicBezTo>
                  <a:cubicBezTo>
                    <a:pt x="709641" y="173340"/>
                    <a:pt x="691782" y="209456"/>
                    <a:pt x="716785" y="205487"/>
                  </a:cubicBezTo>
                  <a:cubicBezTo>
                    <a:pt x="741788" y="201518"/>
                    <a:pt x="794573" y="169371"/>
                    <a:pt x="821560" y="143574"/>
                  </a:cubicBezTo>
                  <a:cubicBezTo>
                    <a:pt x="848547" y="117777"/>
                    <a:pt x="860454" y="74517"/>
                    <a:pt x="878710" y="50705"/>
                  </a:cubicBezTo>
                  <a:cubicBezTo>
                    <a:pt x="896966" y="26892"/>
                    <a:pt x="909269" y="5064"/>
                    <a:pt x="931097" y="699"/>
                  </a:cubicBezTo>
                  <a:cubicBezTo>
                    <a:pt x="952925" y="-3667"/>
                    <a:pt x="990629" y="13400"/>
                    <a:pt x="1009679" y="24512"/>
                  </a:cubicBezTo>
                  <a:cubicBezTo>
                    <a:pt x="1028729" y="35624"/>
                    <a:pt x="1026744" y="62612"/>
                    <a:pt x="1045397" y="67374"/>
                  </a:cubicBezTo>
                  <a:cubicBezTo>
                    <a:pt x="1064050" y="72136"/>
                    <a:pt x="1105325" y="47928"/>
                    <a:pt x="1121597" y="53087"/>
                  </a:cubicBezTo>
                  <a:cubicBezTo>
                    <a:pt x="1137869" y="58246"/>
                    <a:pt x="1133901" y="79677"/>
                    <a:pt x="1143029" y="98330"/>
                  </a:cubicBezTo>
                  <a:cubicBezTo>
                    <a:pt x="1152157" y="116983"/>
                    <a:pt x="1188669" y="137620"/>
                    <a:pt x="1176366" y="165005"/>
                  </a:cubicBezTo>
                  <a:cubicBezTo>
                    <a:pt x="1164063" y="192390"/>
                    <a:pt x="1082307" y="237634"/>
                    <a:pt x="1069210" y="262637"/>
                  </a:cubicBezTo>
                  <a:cubicBezTo>
                    <a:pt x="1056113" y="287640"/>
                    <a:pt x="1100166" y="278115"/>
                    <a:pt x="1097785" y="315024"/>
                  </a:cubicBezTo>
                  <a:cubicBezTo>
                    <a:pt x="1095404" y="351933"/>
                    <a:pt x="1066034" y="443612"/>
                    <a:pt x="1054922" y="484093"/>
                  </a:cubicBezTo>
                  <a:cubicBezTo>
                    <a:pt x="1043810" y="524574"/>
                    <a:pt x="1037460" y="543624"/>
                    <a:pt x="1031110" y="557912"/>
                  </a:cubicBezTo>
                  <a:cubicBezTo>
                    <a:pt x="1024760" y="572200"/>
                    <a:pt x="1037460" y="560690"/>
                    <a:pt x="1016822" y="569818"/>
                  </a:cubicBezTo>
                  <a:cubicBezTo>
                    <a:pt x="996185" y="578946"/>
                    <a:pt x="926335" y="600774"/>
                    <a:pt x="907285" y="612680"/>
                  </a:cubicBezTo>
                  <a:cubicBezTo>
                    <a:pt x="888235" y="624586"/>
                    <a:pt x="899347" y="631333"/>
                    <a:pt x="902522" y="641255"/>
                  </a:cubicBezTo>
                  <a:cubicBezTo>
                    <a:pt x="905697" y="651177"/>
                    <a:pt x="923954" y="657528"/>
                    <a:pt x="926335" y="672212"/>
                  </a:cubicBezTo>
                  <a:cubicBezTo>
                    <a:pt x="928716" y="686896"/>
                    <a:pt x="927922" y="716265"/>
                    <a:pt x="916810" y="729362"/>
                  </a:cubicBezTo>
                  <a:cubicBezTo>
                    <a:pt x="905698" y="742459"/>
                    <a:pt x="879504" y="743649"/>
                    <a:pt x="859660" y="750793"/>
                  </a:cubicBezTo>
                  <a:cubicBezTo>
                    <a:pt x="839816" y="757937"/>
                    <a:pt x="813225" y="758730"/>
                    <a:pt x="797747" y="772224"/>
                  </a:cubicBezTo>
                  <a:cubicBezTo>
                    <a:pt x="782269" y="785718"/>
                    <a:pt x="774331" y="807943"/>
                    <a:pt x="766791" y="831755"/>
                  </a:cubicBezTo>
                  <a:cubicBezTo>
                    <a:pt x="759251" y="855567"/>
                    <a:pt x="759648" y="896843"/>
                    <a:pt x="752504" y="915099"/>
                  </a:cubicBezTo>
                  <a:cubicBezTo>
                    <a:pt x="745360" y="933355"/>
                    <a:pt x="744963" y="930974"/>
                    <a:pt x="723929" y="941293"/>
                  </a:cubicBezTo>
                  <a:cubicBezTo>
                    <a:pt x="702895" y="951612"/>
                    <a:pt x="626297" y="977012"/>
                    <a:pt x="626297" y="977012"/>
                  </a:cubicBezTo>
                  <a:cubicBezTo>
                    <a:pt x="597325" y="987728"/>
                    <a:pt x="569147" y="990506"/>
                    <a:pt x="550097" y="1005587"/>
                  </a:cubicBezTo>
                  <a:cubicBezTo>
                    <a:pt x="531047" y="1020668"/>
                    <a:pt x="527872" y="1042099"/>
                    <a:pt x="511997" y="1067499"/>
                  </a:cubicBezTo>
                  <a:cubicBezTo>
                    <a:pt x="496122" y="1092899"/>
                    <a:pt x="473500" y="1132984"/>
                    <a:pt x="454847" y="1157987"/>
                  </a:cubicBezTo>
                  <a:cubicBezTo>
                    <a:pt x="436194" y="1182990"/>
                    <a:pt x="425479" y="1194896"/>
                    <a:pt x="400079" y="1217518"/>
                  </a:cubicBezTo>
                  <a:cubicBezTo>
                    <a:pt x="374679" y="1240140"/>
                    <a:pt x="325069" y="1273477"/>
                    <a:pt x="302447" y="1293718"/>
                  </a:cubicBezTo>
                  <a:cubicBezTo>
                    <a:pt x="279825" y="1313959"/>
                    <a:pt x="278635" y="1329040"/>
                    <a:pt x="264347" y="1338962"/>
                  </a:cubicBezTo>
                  <a:cubicBezTo>
                    <a:pt x="250060" y="1348884"/>
                    <a:pt x="241328" y="1348090"/>
                    <a:pt x="216722" y="1353249"/>
                  </a:cubicBezTo>
                  <a:cubicBezTo>
                    <a:pt x="192116" y="1358408"/>
                    <a:pt x="139729" y="1375077"/>
                    <a:pt x="116710" y="1369918"/>
                  </a:cubicBezTo>
                  <a:cubicBezTo>
                    <a:pt x="93691" y="1364759"/>
                    <a:pt x="85754" y="1355630"/>
                    <a:pt x="78610" y="1322293"/>
                  </a:cubicBezTo>
                  <a:cubicBezTo>
                    <a:pt x="71466" y="1288956"/>
                    <a:pt x="77022" y="1209580"/>
                    <a:pt x="73847" y="1169893"/>
                  </a:cubicBezTo>
                  <a:cubicBezTo>
                    <a:pt x="70672" y="1130206"/>
                    <a:pt x="71863" y="1119887"/>
                    <a:pt x="59560" y="1084168"/>
                  </a:cubicBezTo>
                  <a:cubicBezTo>
                    <a:pt x="47257" y="1048449"/>
                    <a:pt x="1220" y="991299"/>
                    <a:pt x="29" y="955580"/>
                  </a:cubicBezTo>
                  <a:cubicBezTo>
                    <a:pt x="-1162" y="919861"/>
                    <a:pt x="34557" y="894461"/>
                    <a:pt x="52416" y="869855"/>
                  </a:cubicBezTo>
                  <a:cubicBezTo>
                    <a:pt x="70275" y="845249"/>
                    <a:pt x="87341" y="820643"/>
                    <a:pt x="107185" y="807943"/>
                  </a:cubicBezTo>
                  <a:cubicBezTo>
                    <a:pt x="127029" y="795243"/>
                    <a:pt x="156001" y="803577"/>
                    <a:pt x="171479" y="793655"/>
                  </a:cubicBezTo>
                  <a:cubicBezTo>
                    <a:pt x="186957" y="783733"/>
                    <a:pt x="202832" y="771034"/>
                    <a:pt x="200054" y="748412"/>
                  </a:cubicBezTo>
                  <a:cubicBezTo>
                    <a:pt x="197276" y="725790"/>
                    <a:pt x="166716" y="680943"/>
                    <a:pt x="154810" y="657924"/>
                  </a:cubicBezTo>
                  <a:cubicBezTo>
                    <a:pt x="142904" y="634905"/>
                    <a:pt x="127028" y="625777"/>
                    <a:pt x="128616" y="610299"/>
                  </a:cubicBezTo>
                  <a:cubicBezTo>
                    <a:pt x="130203" y="594821"/>
                    <a:pt x="154016" y="582518"/>
                    <a:pt x="164335" y="565055"/>
                  </a:cubicBezTo>
                  <a:cubicBezTo>
                    <a:pt x="174654" y="547592"/>
                    <a:pt x="192513" y="528146"/>
                    <a:pt x="190529" y="505524"/>
                  </a:cubicBezTo>
                  <a:cubicBezTo>
                    <a:pt x="188545" y="482902"/>
                    <a:pt x="158779" y="456311"/>
                    <a:pt x="152429" y="429324"/>
                  </a:cubicBezTo>
                  <a:cubicBezTo>
                    <a:pt x="146079" y="402337"/>
                    <a:pt x="144095" y="372968"/>
                    <a:pt x="152429" y="343599"/>
                  </a:cubicBezTo>
                  <a:cubicBezTo>
                    <a:pt x="160763" y="314230"/>
                    <a:pt x="181401" y="275337"/>
                    <a:pt x="200054" y="253112"/>
                  </a:cubicBezTo>
                  <a:close/>
                </a:path>
              </a:pathLst>
            </a:custGeom>
            <a:solidFill>
              <a:srgbClr val="A9D18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Ctr="1"/>
            <a:lstStyle/>
            <a:p>
              <a:pPr>
                <a:defRPr/>
              </a:pPr>
              <a:endParaRPr lang="ru-RU" sz="1200" dirty="0">
                <a:solidFill>
                  <a:prstClr val="black"/>
                </a:solidFill>
              </a:endParaRPr>
            </a:p>
            <a:p>
              <a:pPr>
                <a:defRPr/>
              </a:pPr>
              <a:endParaRPr lang="ru-RU" sz="1200" dirty="0">
                <a:solidFill>
                  <a:prstClr val="black"/>
                </a:solidFill>
              </a:endParaRPr>
            </a:p>
            <a:p>
              <a:pPr>
                <a:lnSpc>
                  <a:spcPct val="70000"/>
                </a:lnSpc>
                <a:defRPr/>
              </a:pPr>
              <a:r>
                <a:rPr lang="ru-RU" sz="1200" b="1" dirty="0">
                  <a:solidFill>
                    <a:prstClr val="black"/>
                  </a:solidFill>
                </a:rPr>
                <a:t>Западная Двина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448110" y="1542928"/>
              <a:ext cx="1214787" cy="1122455"/>
            </a:xfrm>
            <a:custGeom>
              <a:avLst/>
              <a:gdLst>
                <a:gd name="connsiteX0" fmla="*/ 564546 w 1214787"/>
                <a:gd name="connsiteY0" fmla="*/ 38280 h 1122454"/>
                <a:gd name="connsiteX1" fmla="*/ 640746 w 1214787"/>
                <a:gd name="connsiteY1" fmla="*/ 62092 h 1122454"/>
                <a:gd name="connsiteX2" fmla="*/ 690753 w 1214787"/>
                <a:gd name="connsiteY2" fmla="*/ 95430 h 1122454"/>
                <a:gd name="connsiteX3" fmla="*/ 774096 w 1214787"/>
                <a:gd name="connsiteY3" fmla="*/ 85905 h 1122454"/>
                <a:gd name="connsiteX4" fmla="*/ 816959 w 1214787"/>
                <a:gd name="connsiteY4" fmla="*/ 38280 h 1122454"/>
                <a:gd name="connsiteX5" fmla="*/ 821721 w 1214787"/>
                <a:gd name="connsiteY5" fmla="*/ 9705 h 1122454"/>
                <a:gd name="connsiteX6" fmla="*/ 857440 w 1214787"/>
                <a:gd name="connsiteY6" fmla="*/ 4942 h 1122454"/>
                <a:gd name="connsiteX7" fmla="*/ 852678 w 1214787"/>
                <a:gd name="connsiteY7" fmla="*/ 76380 h 1122454"/>
                <a:gd name="connsiteX8" fmla="*/ 881253 w 1214787"/>
                <a:gd name="connsiteY8" fmla="*/ 131148 h 1122454"/>
                <a:gd name="connsiteX9" fmla="*/ 950309 w 1214787"/>
                <a:gd name="connsiteY9" fmla="*/ 176392 h 1122454"/>
                <a:gd name="connsiteX10" fmla="*/ 969359 w 1214787"/>
                <a:gd name="connsiteY10" fmla="*/ 195442 h 1122454"/>
                <a:gd name="connsiteX11" fmla="*/ 959834 w 1214787"/>
                <a:gd name="connsiteY11" fmla="*/ 231161 h 1122454"/>
                <a:gd name="connsiteX12" fmla="*/ 924115 w 1214787"/>
                <a:gd name="connsiteY12" fmla="*/ 276405 h 1122454"/>
                <a:gd name="connsiteX13" fmla="*/ 933640 w 1214787"/>
                <a:gd name="connsiteY13" fmla="*/ 290692 h 1122454"/>
                <a:gd name="connsiteX14" fmla="*/ 966978 w 1214787"/>
                <a:gd name="connsiteY14" fmla="*/ 307361 h 1122454"/>
                <a:gd name="connsiteX15" fmla="*/ 990790 w 1214787"/>
                <a:gd name="connsiteY15" fmla="*/ 374036 h 1122454"/>
                <a:gd name="connsiteX16" fmla="*/ 1050321 w 1214787"/>
                <a:gd name="connsiteY16" fmla="*/ 390705 h 1122454"/>
                <a:gd name="connsiteX17" fmla="*/ 1097946 w 1214787"/>
                <a:gd name="connsiteY17" fmla="*/ 409755 h 1122454"/>
                <a:gd name="connsiteX18" fmla="*/ 1197959 w 1214787"/>
                <a:gd name="connsiteY18" fmla="*/ 474048 h 1122454"/>
                <a:gd name="connsiteX19" fmla="*/ 1202721 w 1214787"/>
                <a:gd name="connsiteY19" fmla="*/ 531198 h 1122454"/>
                <a:gd name="connsiteX20" fmla="*/ 1214628 w 1214787"/>
                <a:gd name="connsiteY20" fmla="*/ 585967 h 1122454"/>
                <a:gd name="connsiteX21" fmla="*/ 1193196 w 1214787"/>
                <a:gd name="connsiteY21" fmla="*/ 635973 h 1122454"/>
                <a:gd name="connsiteX22" fmla="*/ 1157478 w 1214787"/>
                <a:gd name="connsiteY22" fmla="*/ 685980 h 1122454"/>
                <a:gd name="connsiteX23" fmla="*/ 1167003 w 1214787"/>
                <a:gd name="connsiteY23" fmla="*/ 750273 h 1122454"/>
                <a:gd name="connsiteX24" fmla="*/ 1167003 w 1214787"/>
                <a:gd name="connsiteY24" fmla="*/ 790755 h 1122454"/>
                <a:gd name="connsiteX25" fmla="*/ 1119378 w 1214787"/>
                <a:gd name="connsiteY25" fmla="*/ 855048 h 1122454"/>
                <a:gd name="connsiteX26" fmla="*/ 1112234 w 1214787"/>
                <a:gd name="connsiteY26" fmla="*/ 900292 h 1122454"/>
                <a:gd name="connsiteX27" fmla="*/ 1088421 w 1214787"/>
                <a:gd name="connsiteY27" fmla="*/ 993161 h 1122454"/>
                <a:gd name="connsiteX28" fmla="*/ 1071753 w 1214787"/>
                <a:gd name="connsiteY28" fmla="*/ 1016973 h 1122454"/>
                <a:gd name="connsiteX29" fmla="*/ 1016984 w 1214787"/>
                <a:gd name="connsiteY29" fmla="*/ 1007448 h 1122454"/>
                <a:gd name="connsiteX30" fmla="*/ 1005078 w 1214787"/>
                <a:gd name="connsiteY30" fmla="*/ 1026498 h 1122454"/>
                <a:gd name="connsiteX31" fmla="*/ 1038415 w 1214787"/>
                <a:gd name="connsiteY31" fmla="*/ 1090792 h 1122454"/>
                <a:gd name="connsiteX32" fmla="*/ 971740 w 1214787"/>
                <a:gd name="connsiteY32" fmla="*/ 1121748 h 1122454"/>
                <a:gd name="connsiteX33" fmla="*/ 945546 w 1214787"/>
                <a:gd name="connsiteY33" fmla="*/ 1105080 h 1122454"/>
                <a:gd name="connsiteX34" fmla="*/ 905065 w 1214787"/>
                <a:gd name="connsiteY34" fmla="*/ 1026498 h 1122454"/>
                <a:gd name="connsiteX35" fmla="*/ 852678 w 1214787"/>
                <a:gd name="connsiteY35" fmla="*/ 1062217 h 1122454"/>
                <a:gd name="connsiteX36" fmla="*/ 836009 w 1214787"/>
                <a:gd name="connsiteY36" fmla="*/ 1052692 h 1122454"/>
                <a:gd name="connsiteX37" fmla="*/ 812196 w 1214787"/>
                <a:gd name="connsiteY37" fmla="*/ 1026498 h 1122454"/>
                <a:gd name="connsiteX38" fmla="*/ 790765 w 1214787"/>
                <a:gd name="connsiteY38" fmla="*/ 1064598 h 1122454"/>
                <a:gd name="connsiteX39" fmla="*/ 766953 w 1214787"/>
                <a:gd name="connsiteY39" fmla="*/ 1071742 h 1122454"/>
                <a:gd name="connsiteX40" fmla="*/ 743140 w 1214787"/>
                <a:gd name="connsiteY40" fmla="*/ 1007448 h 1122454"/>
                <a:gd name="connsiteX41" fmla="*/ 700278 w 1214787"/>
                <a:gd name="connsiteY41" fmla="*/ 971730 h 1122454"/>
                <a:gd name="connsiteX42" fmla="*/ 650271 w 1214787"/>
                <a:gd name="connsiteY42" fmla="*/ 993161 h 1122454"/>
                <a:gd name="connsiteX43" fmla="*/ 619315 w 1214787"/>
                <a:gd name="connsiteY43" fmla="*/ 1002686 h 1122454"/>
                <a:gd name="connsiteX44" fmla="*/ 588359 w 1214787"/>
                <a:gd name="connsiteY44" fmla="*/ 988398 h 1122454"/>
                <a:gd name="connsiteX45" fmla="*/ 547878 w 1214787"/>
                <a:gd name="connsiteY45" fmla="*/ 978873 h 1122454"/>
                <a:gd name="connsiteX46" fmla="*/ 507396 w 1214787"/>
                <a:gd name="connsiteY46" fmla="*/ 981255 h 1122454"/>
                <a:gd name="connsiteX47" fmla="*/ 524065 w 1214787"/>
                <a:gd name="connsiteY47" fmla="*/ 919342 h 1122454"/>
                <a:gd name="connsiteX48" fmla="*/ 507396 w 1214787"/>
                <a:gd name="connsiteY48" fmla="*/ 866955 h 1122454"/>
                <a:gd name="connsiteX49" fmla="*/ 469296 w 1214787"/>
                <a:gd name="connsiteY49" fmla="*/ 871717 h 1122454"/>
                <a:gd name="connsiteX50" fmla="*/ 447865 w 1214787"/>
                <a:gd name="connsiteY50" fmla="*/ 893148 h 1122454"/>
                <a:gd name="connsiteX51" fmla="*/ 395478 w 1214787"/>
                <a:gd name="connsiteY51" fmla="*/ 838380 h 1122454"/>
                <a:gd name="connsiteX52" fmla="*/ 343090 w 1214787"/>
                <a:gd name="connsiteY52" fmla="*/ 819330 h 1122454"/>
                <a:gd name="connsiteX53" fmla="*/ 278796 w 1214787"/>
                <a:gd name="connsiteY53" fmla="*/ 824092 h 1122454"/>
                <a:gd name="connsiteX54" fmla="*/ 254984 w 1214787"/>
                <a:gd name="connsiteY54" fmla="*/ 828855 h 1122454"/>
                <a:gd name="connsiteX55" fmla="*/ 221646 w 1214787"/>
                <a:gd name="connsiteY55" fmla="*/ 774086 h 1122454"/>
                <a:gd name="connsiteX56" fmla="*/ 193071 w 1214787"/>
                <a:gd name="connsiteY56" fmla="*/ 807423 h 1122454"/>
                <a:gd name="connsiteX57" fmla="*/ 152590 w 1214787"/>
                <a:gd name="connsiteY57" fmla="*/ 788373 h 1122454"/>
                <a:gd name="connsiteX58" fmla="*/ 71628 w 1214787"/>
                <a:gd name="connsiteY58" fmla="*/ 719317 h 1122454"/>
                <a:gd name="connsiteX59" fmla="*/ 57340 w 1214787"/>
                <a:gd name="connsiteY59" fmla="*/ 724080 h 1122454"/>
                <a:gd name="connsiteX60" fmla="*/ 2571 w 1214787"/>
                <a:gd name="connsiteY60" fmla="*/ 659786 h 1122454"/>
                <a:gd name="connsiteX61" fmla="*/ 16859 w 1214787"/>
                <a:gd name="connsiteY61" fmla="*/ 635973 h 1122454"/>
                <a:gd name="connsiteX62" fmla="*/ 85915 w 1214787"/>
                <a:gd name="connsiteY62" fmla="*/ 638355 h 1122454"/>
                <a:gd name="connsiteX63" fmla="*/ 147828 w 1214787"/>
                <a:gd name="connsiteY63" fmla="*/ 619305 h 1122454"/>
                <a:gd name="connsiteX64" fmla="*/ 154971 w 1214787"/>
                <a:gd name="connsiteY64" fmla="*/ 571680 h 1122454"/>
                <a:gd name="connsiteX65" fmla="*/ 147828 w 1214787"/>
                <a:gd name="connsiteY65" fmla="*/ 531198 h 1122454"/>
                <a:gd name="connsiteX66" fmla="*/ 152590 w 1214787"/>
                <a:gd name="connsiteY66" fmla="*/ 426423 h 1122454"/>
                <a:gd name="connsiteX67" fmla="*/ 150209 w 1214787"/>
                <a:gd name="connsiteY67" fmla="*/ 395467 h 1122454"/>
                <a:gd name="connsiteX68" fmla="*/ 140684 w 1214787"/>
                <a:gd name="connsiteY68" fmla="*/ 362130 h 1122454"/>
                <a:gd name="connsiteX69" fmla="*/ 143065 w 1214787"/>
                <a:gd name="connsiteY69" fmla="*/ 333555 h 1122454"/>
                <a:gd name="connsiteX70" fmla="*/ 162115 w 1214787"/>
                <a:gd name="connsiteY70" fmla="*/ 309742 h 1122454"/>
                <a:gd name="connsiteX71" fmla="*/ 202596 w 1214787"/>
                <a:gd name="connsiteY71" fmla="*/ 312123 h 1122454"/>
                <a:gd name="connsiteX72" fmla="*/ 245459 w 1214787"/>
                <a:gd name="connsiteY72" fmla="*/ 302598 h 1122454"/>
                <a:gd name="connsiteX73" fmla="*/ 345471 w 1214787"/>
                <a:gd name="connsiteY73" fmla="*/ 288311 h 1122454"/>
                <a:gd name="connsiteX74" fmla="*/ 393096 w 1214787"/>
                <a:gd name="connsiteY74" fmla="*/ 254973 h 1122454"/>
                <a:gd name="connsiteX75" fmla="*/ 400240 w 1214787"/>
                <a:gd name="connsiteY75" fmla="*/ 95430 h 1122454"/>
                <a:gd name="connsiteX76" fmla="*/ 407384 w 1214787"/>
                <a:gd name="connsiteY76" fmla="*/ 62092 h 1122454"/>
                <a:gd name="connsiteX77" fmla="*/ 469296 w 1214787"/>
                <a:gd name="connsiteY77" fmla="*/ 21611 h 1122454"/>
                <a:gd name="connsiteX78" fmla="*/ 564546 w 1214787"/>
                <a:gd name="connsiteY78" fmla="*/ 38280 h 112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14787" h="1122454">
                  <a:moveTo>
                    <a:pt x="564546" y="38280"/>
                  </a:moveTo>
                  <a:cubicBezTo>
                    <a:pt x="593121" y="45027"/>
                    <a:pt x="619712" y="52567"/>
                    <a:pt x="640746" y="62092"/>
                  </a:cubicBezTo>
                  <a:cubicBezTo>
                    <a:pt x="661780" y="71617"/>
                    <a:pt x="668528" y="91461"/>
                    <a:pt x="690753" y="95430"/>
                  </a:cubicBezTo>
                  <a:cubicBezTo>
                    <a:pt x="712978" y="99399"/>
                    <a:pt x="753062" y="95430"/>
                    <a:pt x="774096" y="85905"/>
                  </a:cubicBezTo>
                  <a:cubicBezTo>
                    <a:pt x="795130" y="76380"/>
                    <a:pt x="809022" y="50980"/>
                    <a:pt x="816959" y="38280"/>
                  </a:cubicBezTo>
                  <a:cubicBezTo>
                    <a:pt x="824896" y="25580"/>
                    <a:pt x="814974" y="15261"/>
                    <a:pt x="821721" y="9705"/>
                  </a:cubicBezTo>
                  <a:cubicBezTo>
                    <a:pt x="828468" y="4149"/>
                    <a:pt x="852281" y="-6170"/>
                    <a:pt x="857440" y="4942"/>
                  </a:cubicBezTo>
                  <a:cubicBezTo>
                    <a:pt x="862599" y="16054"/>
                    <a:pt x="848709" y="55346"/>
                    <a:pt x="852678" y="76380"/>
                  </a:cubicBezTo>
                  <a:cubicBezTo>
                    <a:pt x="856647" y="97414"/>
                    <a:pt x="864981" y="114479"/>
                    <a:pt x="881253" y="131148"/>
                  </a:cubicBezTo>
                  <a:cubicBezTo>
                    <a:pt x="897525" y="147817"/>
                    <a:pt x="935625" y="165676"/>
                    <a:pt x="950309" y="176392"/>
                  </a:cubicBezTo>
                  <a:cubicBezTo>
                    <a:pt x="964993" y="187108"/>
                    <a:pt x="967772" y="186314"/>
                    <a:pt x="969359" y="195442"/>
                  </a:cubicBezTo>
                  <a:cubicBezTo>
                    <a:pt x="970947" y="204570"/>
                    <a:pt x="967375" y="217667"/>
                    <a:pt x="959834" y="231161"/>
                  </a:cubicBezTo>
                  <a:cubicBezTo>
                    <a:pt x="952293" y="244655"/>
                    <a:pt x="928481" y="266483"/>
                    <a:pt x="924115" y="276405"/>
                  </a:cubicBezTo>
                  <a:cubicBezTo>
                    <a:pt x="919749" y="286327"/>
                    <a:pt x="926496" y="285533"/>
                    <a:pt x="933640" y="290692"/>
                  </a:cubicBezTo>
                  <a:cubicBezTo>
                    <a:pt x="940784" y="295851"/>
                    <a:pt x="957453" y="293470"/>
                    <a:pt x="966978" y="307361"/>
                  </a:cubicBezTo>
                  <a:cubicBezTo>
                    <a:pt x="976503" y="321252"/>
                    <a:pt x="976900" y="360145"/>
                    <a:pt x="990790" y="374036"/>
                  </a:cubicBezTo>
                  <a:cubicBezTo>
                    <a:pt x="1004680" y="387927"/>
                    <a:pt x="1032462" y="384752"/>
                    <a:pt x="1050321" y="390705"/>
                  </a:cubicBezTo>
                  <a:cubicBezTo>
                    <a:pt x="1068180" y="396658"/>
                    <a:pt x="1073340" y="395865"/>
                    <a:pt x="1097946" y="409755"/>
                  </a:cubicBezTo>
                  <a:cubicBezTo>
                    <a:pt x="1122552" y="423645"/>
                    <a:pt x="1180497" y="453808"/>
                    <a:pt x="1197959" y="474048"/>
                  </a:cubicBezTo>
                  <a:cubicBezTo>
                    <a:pt x="1215421" y="494288"/>
                    <a:pt x="1199943" y="512545"/>
                    <a:pt x="1202721" y="531198"/>
                  </a:cubicBezTo>
                  <a:cubicBezTo>
                    <a:pt x="1205499" y="549851"/>
                    <a:pt x="1216215" y="568505"/>
                    <a:pt x="1214628" y="585967"/>
                  </a:cubicBezTo>
                  <a:cubicBezTo>
                    <a:pt x="1213041" y="603429"/>
                    <a:pt x="1202721" y="619304"/>
                    <a:pt x="1193196" y="635973"/>
                  </a:cubicBezTo>
                  <a:cubicBezTo>
                    <a:pt x="1183671" y="652642"/>
                    <a:pt x="1161843" y="666930"/>
                    <a:pt x="1157478" y="685980"/>
                  </a:cubicBezTo>
                  <a:cubicBezTo>
                    <a:pt x="1153113" y="705030"/>
                    <a:pt x="1165416" y="732811"/>
                    <a:pt x="1167003" y="750273"/>
                  </a:cubicBezTo>
                  <a:cubicBezTo>
                    <a:pt x="1168590" y="767735"/>
                    <a:pt x="1174940" y="773293"/>
                    <a:pt x="1167003" y="790755"/>
                  </a:cubicBezTo>
                  <a:cubicBezTo>
                    <a:pt x="1159066" y="808217"/>
                    <a:pt x="1128506" y="836792"/>
                    <a:pt x="1119378" y="855048"/>
                  </a:cubicBezTo>
                  <a:cubicBezTo>
                    <a:pt x="1110250" y="873304"/>
                    <a:pt x="1117394" y="877273"/>
                    <a:pt x="1112234" y="900292"/>
                  </a:cubicBezTo>
                  <a:cubicBezTo>
                    <a:pt x="1107075" y="923311"/>
                    <a:pt x="1095168" y="973714"/>
                    <a:pt x="1088421" y="993161"/>
                  </a:cubicBezTo>
                  <a:cubicBezTo>
                    <a:pt x="1081674" y="1012608"/>
                    <a:pt x="1083659" y="1014592"/>
                    <a:pt x="1071753" y="1016973"/>
                  </a:cubicBezTo>
                  <a:cubicBezTo>
                    <a:pt x="1059847" y="1019354"/>
                    <a:pt x="1028096" y="1005861"/>
                    <a:pt x="1016984" y="1007448"/>
                  </a:cubicBezTo>
                  <a:cubicBezTo>
                    <a:pt x="1005872" y="1009035"/>
                    <a:pt x="1001506" y="1012607"/>
                    <a:pt x="1005078" y="1026498"/>
                  </a:cubicBezTo>
                  <a:cubicBezTo>
                    <a:pt x="1008650" y="1040389"/>
                    <a:pt x="1043971" y="1074917"/>
                    <a:pt x="1038415" y="1090792"/>
                  </a:cubicBezTo>
                  <a:cubicBezTo>
                    <a:pt x="1032859" y="1106667"/>
                    <a:pt x="987218" y="1119367"/>
                    <a:pt x="971740" y="1121748"/>
                  </a:cubicBezTo>
                  <a:cubicBezTo>
                    <a:pt x="956262" y="1124129"/>
                    <a:pt x="956659" y="1120955"/>
                    <a:pt x="945546" y="1105080"/>
                  </a:cubicBezTo>
                  <a:cubicBezTo>
                    <a:pt x="934434" y="1089205"/>
                    <a:pt x="920543" y="1033642"/>
                    <a:pt x="905065" y="1026498"/>
                  </a:cubicBezTo>
                  <a:cubicBezTo>
                    <a:pt x="889587" y="1019354"/>
                    <a:pt x="864187" y="1057851"/>
                    <a:pt x="852678" y="1062217"/>
                  </a:cubicBezTo>
                  <a:cubicBezTo>
                    <a:pt x="841169" y="1066583"/>
                    <a:pt x="842756" y="1058645"/>
                    <a:pt x="836009" y="1052692"/>
                  </a:cubicBezTo>
                  <a:cubicBezTo>
                    <a:pt x="829262" y="1046739"/>
                    <a:pt x="819737" y="1024514"/>
                    <a:pt x="812196" y="1026498"/>
                  </a:cubicBezTo>
                  <a:cubicBezTo>
                    <a:pt x="804655" y="1028482"/>
                    <a:pt x="798305" y="1057057"/>
                    <a:pt x="790765" y="1064598"/>
                  </a:cubicBezTo>
                  <a:cubicBezTo>
                    <a:pt x="783225" y="1072139"/>
                    <a:pt x="774890" y="1081267"/>
                    <a:pt x="766953" y="1071742"/>
                  </a:cubicBezTo>
                  <a:cubicBezTo>
                    <a:pt x="759016" y="1062217"/>
                    <a:pt x="754252" y="1024117"/>
                    <a:pt x="743140" y="1007448"/>
                  </a:cubicBezTo>
                  <a:cubicBezTo>
                    <a:pt x="732028" y="990779"/>
                    <a:pt x="715756" y="974111"/>
                    <a:pt x="700278" y="971730"/>
                  </a:cubicBezTo>
                  <a:cubicBezTo>
                    <a:pt x="684800" y="969349"/>
                    <a:pt x="663765" y="988002"/>
                    <a:pt x="650271" y="993161"/>
                  </a:cubicBezTo>
                  <a:cubicBezTo>
                    <a:pt x="636777" y="998320"/>
                    <a:pt x="629634" y="1003480"/>
                    <a:pt x="619315" y="1002686"/>
                  </a:cubicBezTo>
                  <a:cubicBezTo>
                    <a:pt x="608996" y="1001892"/>
                    <a:pt x="600265" y="992367"/>
                    <a:pt x="588359" y="988398"/>
                  </a:cubicBezTo>
                  <a:cubicBezTo>
                    <a:pt x="576453" y="984429"/>
                    <a:pt x="561372" y="980063"/>
                    <a:pt x="547878" y="978873"/>
                  </a:cubicBezTo>
                  <a:cubicBezTo>
                    <a:pt x="534384" y="977683"/>
                    <a:pt x="511365" y="991177"/>
                    <a:pt x="507396" y="981255"/>
                  </a:cubicBezTo>
                  <a:cubicBezTo>
                    <a:pt x="503427" y="971333"/>
                    <a:pt x="524065" y="938392"/>
                    <a:pt x="524065" y="919342"/>
                  </a:cubicBezTo>
                  <a:cubicBezTo>
                    <a:pt x="524065" y="900292"/>
                    <a:pt x="516524" y="874893"/>
                    <a:pt x="507396" y="866955"/>
                  </a:cubicBezTo>
                  <a:cubicBezTo>
                    <a:pt x="498268" y="859017"/>
                    <a:pt x="479218" y="867351"/>
                    <a:pt x="469296" y="871717"/>
                  </a:cubicBezTo>
                  <a:cubicBezTo>
                    <a:pt x="459374" y="876083"/>
                    <a:pt x="460168" y="898704"/>
                    <a:pt x="447865" y="893148"/>
                  </a:cubicBezTo>
                  <a:cubicBezTo>
                    <a:pt x="435562" y="887592"/>
                    <a:pt x="412940" y="850683"/>
                    <a:pt x="395478" y="838380"/>
                  </a:cubicBezTo>
                  <a:cubicBezTo>
                    <a:pt x="378015" y="826077"/>
                    <a:pt x="362537" y="821711"/>
                    <a:pt x="343090" y="819330"/>
                  </a:cubicBezTo>
                  <a:cubicBezTo>
                    <a:pt x="323643" y="816949"/>
                    <a:pt x="293480" y="822505"/>
                    <a:pt x="278796" y="824092"/>
                  </a:cubicBezTo>
                  <a:cubicBezTo>
                    <a:pt x="264112" y="825680"/>
                    <a:pt x="264509" y="837189"/>
                    <a:pt x="254984" y="828855"/>
                  </a:cubicBezTo>
                  <a:cubicBezTo>
                    <a:pt x="245459" y="820521"/>
                    <a:pt x="231965" y="777658"/>
                    <a:pt x="221646" y="774086"/>
                  </a:cubicBezTo>
                  <a:cubicBezTo>
                    <a:pt x="211327" y="770514"/>
                    <a:pt x="204580" y="805042"/>
                    <a:pt x="193071" y="807423"/>
                  </a:cubicBezTo>
                  <a:cubicBezTo>
                    <a:pt x="181562" y="809804"/>
                    <a:pt x="172830" y="803057"/>
                    <a:pt x="152590" y="788373"/>
                  </a:cubicBezTo>
                  <a:cubicBezTo>
                    <a:pt x="132350" y="773689"/>
                    <a:pt x="87503" y="730033"/>
                    <a:pt x="71628" y="719317"/>
                  </a:cubicBezTo>
                  <a:cubicBezTo>
                    <a:pt x="55753" y="708601"/>
                    <a:pt x="68849" y="734002"/>
                    <a:pt x="57340" y="724080"/>
                  </a:cubicBezTo>
                  <a:cubicBezTo>
                    <a:pt x="45831" y="714158"/>
                    <a:pt x="9318" y="674471"/>
                    <a:pt x="2571" y="659786"/>
                  </a:cubicBezTo>
                  <a:cubicBezTo>
                    <a:pt x="-4176" y="645102"/>
                    <a:pt x="2968" y="639545"/>
                    <a:pt x="16859" y="635973"/>
                  </a:cubicBezTo>
                  <a:cubicBezTo>
                    <a:pt x="30750" y="632401"/>
                    <a:pt x="64087" y="641133"/>
                    <a:pt x="85915" y="638355"/>
                  </a:cubicBezTo>
                  <a:cubicBezTo>
                    <a:pt x="107743" y="635577"/>
                    <a:pt x="136319" y="630417"/>
                    <a:pt x="147828" y="619305"/>
                  </a:cubicBezTo>
                  <a:cubicBezTo>
                    <a:pt x="159337" y="608193"/>
                    <a:pt x="154971" y="586364"/>
                    <a:pt x="154971" y="571680"/>
                  </a:cubicBezTo>
                  <a:cubicBezTo>
                    <a:pt x="154971" y="556996"/>
                    <a:pt x="148225" y="555407"/>
                    <a:pt x="147828" y="531198"/>
                  </a:cubicBezTo>
                  <a:cubicBezTo>
                    <a:pt x="147431" y="506989"/>
                    <a:pt x="152193" y="449045"/>
                    <a:pt x="152590" y="426423"/>
                  </a:cubicBezTo>
                  <a:cubicBezTo>
                    <a:pt x="152987" y="403801"/>
                    <a:pt x="152193" y="406183"/>
                    <a:pt x="150209" y="395467"/>
                  </a:cubicBezTo>
                  <a:cubicBezTo>
                    <a:pt x="148225" y="384751"/>
                    <a:pt x="141875" y="372449"/>
                    <a:pt x="140684" y="362130"/>
                  </a:cubicBezTo>
                  <a:cubicBezTo>
                    <a:pt x="139493" y="351811"/>
                    <a:pt x="139493" y="342286"/>
                    <a:pt x="143065" y="333555"/>
                  </a:cubicBezTo>
                  <a:cubicBezTo>
                    <a:pt x="146637" y="324824"/>
                    <a:pt x="152193" y="313314"/>
                    <a:pt x="162115" y="309742"/>
                  </a:cubicBezTo>
                  <a:cubicBezTo>
                    <a:pt x="172037" y="306170"/>
                    <a:pt x="188705" y="313314"/>
                    <a:pt x="202596" y="312123"/>
                  </a:cubicBezTo>
                  <a:cubicBezTo>
                    <a:pt x="216487" y="310932"/>
                    <a:pt x="221647" y="306567"/>
                    <a:pt x="245459" y="302598"/>
                  </a:cubicBezTo>
                  <a:cubicBezTo>
                    <a:pt x="269271" y="298629"/>
                    <a:pt x="320865" y="296248"/>
                    <a:pt x="345471" y="288311"/>
                  </a:cubicBezTo>
                  <a:cubicBezTo>
                    <a:pt x="370077" y="280374"/>
                    <a:pt x="383968" y="287120"/>
                    <a:pt x="393096" y="254973"/>
                  </a:cubicBezTo>
                  <a:cubicBezTo>
                    <a:pt x="402224" y="222826"/>
                    <a:pt x="397859" y="127577"/>
                    <a:pt x="400240" y="95430"/>
                  </a:cubicBezTo>
                  <a:cubicBezTo>
                    <a:pt x="402621" y="63283"/>
                    <a:pt x="395875" y="74395"/>
                    <a:pt x="407384" y="62092"/>
                  </a:cubicBezTo>
                  <a:cubicBezTo>
                    <a:pt x="418893" y="49789"/>
                    <a:pt x="451040" y="23992"/>
                    <a:pt x="469296" y="21611"/>
                  </a:cubicBezTo>
                  <a:cubicBezTo>
                    <a:pt x="487552" y="19230"/>
                    <a:pt x="535971" y="31533"/>
                    <a:pt x="564546" y="38280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</a:rPr>
                <a:t>Удомля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295933" y="1135830"/>
              <a:ext cx="953358" cy="835911"/>
            </a:xfrm>
            <a:custGeom>
              <a:avLst/>
              <a:gdLst>
                <a:gd name="connsiteX0" fmla="*/ 4855 w 953358"/>
                <a:gd name="connsiteY0" fmla="*/ 409659 h 835911"/>
                <a:gd name="connsiteX1" fmla="*/ 69148 w 953358"/>
                <a:gd name="connsiteY1" fmla="*/ 371559 h 835911"/>
                <a:gd name="connsiteX2" fmla="*/ 83436 w 953358"/>
                <a:gd name="connsiteY2" fmla="*/ 333459 h 835911"/>
                <a:gd name="connsiteX3" fmla="*/ 92961 w 953358"/>
                <a:gd name="connsiteY3" fmla="*/ 319171 h 835911"/>
                <a:gd name="connsiteX4" fmla="*/ 97723 w 953358"/>
                <a:gd name="connsiteY4" fmla="*/ 247734 h 835911"/>
                <a:gd name="connsiteX5" fmla="*/ 97723 w 953358"/>
                <a:gd name="connsiteY5" fmla="*/ 223921 h 835911"/>
                <a:gd name="connsiteX6" fmla="*/ 121536 w 953358"/>
                <a:gd name="connsiteY6" fmla="*/ 190584 h 835911"/>
                <a:gd name="connsiteX7" fmla="*/ 92961 w 953358"/>
                <a:gd name="connsiteY7" fmla="*/ 145340 h 835911"/>
                <a:gd name="connsiteX8" fmla="*/ 142967 w 953358"/>
                <a:gd name="connsiteY8" fmla="*/ 104859 h 835911"/>
                <a:gd name="connsiteX9" fmla="*/ 192973 w 953358"/>
                <a:gd name="connsiteY9" fmla="*/ 76284 h 835911"/>
                <a:gd name="connsiteX10" fmla="*/ 257267 w 953358"/>
                <a:gd name="connsiteY10" fmla="*/ 104859 h 835911"/>
                <a:gd name="connsiteX11" fmla="*/ 292986 w 953358"/>
                <a:gd name="connsiteY11" fmla="*/ 100096 h 835911"/>
                <a:gd name="connsiteX12" fmla="*/ 331086 w 953358"/>
                <a:gd name="connsiteY12" fmla="*/ 47709 h 835911"/>
                <a:gd name="connsiteX13" fmla="*/ 366805 w 953358"/>
                <a:gd name="connsiteY13" fmla="*/ 9609 h 835911"/>
                <a:gd name="connsiteX14" fmla="*/ 419192 w 953358"/>
                <a:gd name="connsiteY14" fmla="*/ 84 h 835911"/>
                <a:gd name="connsiteX15" fmla="*/ 485867 w 953358"/>
                <a:gd name="connsiteY15" fmla="*/ 7228 h 835911"/>
                <a:gd name="connsiteX16" fmla="*/ 612073 w 953358"/>
                <a:gd name="connsiteY16" fmla="*/ 40565 h 835911"/>
                <a:gd name="connsiteX17" fmla="*/ 612073 w 953358"/>
                <a:gd name="connsiteY17" fmla="*/ 61996 h 835911"/>
                <a:gd name="connsiteX18" fmla="*/ 633505 w 953358"/>
                <a:gd name="connsiteY18" fmla="*/ 107240 h 835911"/>
                <a:gd name="connsiteX19" fmla="*/ 671605 w 953358"/>
                <a:gd name="connsiteY19" fmla="*/ 147721 h 835911"/>
                <a:gd name="connsiteX20" fmla="*/ 695417 w 953358"/>
                <a:gd name="connsiteY20" fmla="*/ 192965 h 835911"/>
                <a:gd name="connsiteX21" fmla="*/ 716848 w 953358"/>
                <a:gd name="connsiteY21" fmla="*/ 221540 h 835911"/>
                <a:gd name="connsiteX22" fmla="*/ 762092 w 953358"/>
                <a:gd name="connsiteY22" fmla="*/ 221540 h 835911"/>
                <a:gd name="connsiteX23" fmla="*/ 790667 w 953358"/>
                <a:gd name="connsiteY23" fmla="*/ 273928 h 835911"/>
                <a:gd name="connsiteX24" fmla="*/ 797811 w 953358"/>
                <a:gd name="connsiteY24" fmla="*/ 307265 h 835911"/>
                <a:gd name="connsiteX25" fmla="*/ 812098 w 953358"/>
                <a:gd name="connsiteY25" fmla="*/ 347746 h 835911"/>
                <a:gd name="connsiteX26" fmla="*/ 850198 w 953358"/>
                <a:gd name="connsiteY26" fmla="*/ 378703 h 835911"/>
                <a:gd name="connsiteX27" fmla="*/ 895442 w 953358"/>
                <a:gd name="connsiteY27" fmla="*/ 383465 h 835911"/>
                <a:gd name="connsiteX28" fmla="*/ 935923 w 953358"/>
                <a:gd name="connsiteY28" fmla="*/ 371559 h 835911"/>
                <a:gd name="connsiteX29" fmla="*/ 945448 w 953358"/>
                <a:gd name="connsiteY29" fmla="*/ 421565 h 835911"/>
                <a:gd name="connsiteX30" fmla="*/ 952592 w 953358"/>
                <a:gd name="connsiteY30" fmla="*/ 507290 h 835911"/>
                <a:gd name="connsiteX31" fmla="*/ 926398 w 953358"/>
                <a:gd name="connsiteY31" fmla="*/ 550153 h 835911"/>
                <a:gd name="connsiteX32" fmla="*/ 826386 w 953358"/>
                <a:gd name="connsiteY32" fmla="*/ 564440 h 835911"/>
                <a:gd name="connsiteX33" fmla="*/ 776380 w 953358"/>
                <a:gd name="connsiteY33" fmla="*/ 638259 h 835911"/>
                <a:gd name="connsiteX34" fmla="*/ 728755 w 953358"/>
                <a:gd name="connsiteY34" fmla="*/ 688265 h 835911"/>
                <a:gd name="connsiteX35" fmla="*/ 609692 w 953358"/>
                <a:gd name="connsiteY35" fmla="*/ 697790 h 835911"/>
                <a:gd name="connsiteX36" fmla="*/ 573973 w 953358"/>
                <a:gd name="connsiteY36" fmla="*/ 759703 h 835911"/>
                <a:gd name="connsiteX37" fmla="*/ 545398 w 953358"/>
                <a:gd name="connsiteY37" fmla="*/ 807328 h 835911"/>
                <a:gd name="connsiteX38" fmla="*/ 507298 w 953358"/>
                <a:gd name="connsiteY38" fmla="*/ 835903 h 835911"/>
                <a:gd name="connsiteX39" fmla="*/ 443005 w 953358"/>
                <a:gd name="connsiteY39" fmla="*/ 809709 h 835911"/>
                <a:gd name="connsiteX40" fmla="*/ 371567 w 953358"/>
                <a:gd name="connsiteY40" fmla="*/ 759703 h 835911"/>
                <a:gd name="connsiteX41" fmla="*/ 323942 w 953358"/>
                <a:gd name="connsiteY41" fmla="*/ 750178 h 835911"/>
                <a:gd name="connsiteX42" fmla="*/ 273936 w 953358"/>
                <a:gd name="connsiteY42" fmla="*/ 709696 h 835911"/>
                <a:gd name="connsiteX43" fmla="*/ 214405 w 953358"/>
                <a:gd name="connsiteY43" fmla="*/ 721603 h 835911"/>
                <a:gd name="connsiteX44" fmla="*/ 145348 w 953358"/>
                <a:gd name="connsiteY44" fmla="*/ 690646 h 835911"/>
                <a:gd name="connsiteX45" fmla="*/ 114392 w 953358"/>
                <a:gd name="connsiteY45" fmla="*/ 707315 h 835911"/>
                <a:gd name="connsiteX46" fmla="*/ 73911 w 953358"/>
                <a:gd name="connsiteY46" fmla="*/ 690646 h 835911"/>
                <a:gd name="connsiteX47" fmla="*/ 121536 w 953358"/>
                <a:gd name="connsiteY47" fmla="*/ 626353 h 835911"/>
                <a:gd name="connsiteX48" fmla="*/ 119155 w 953358"/>
                <a:gd name="connsiteY48" fmla="*/ 597778 h 835911"/>
                <a:gd name="connsiteX49" fmla="*/ 33430 w 953358"/>
                <a:gd name="connsiteY49" fmla="*/ 535865 h 835911"/>
                <a:gd name="connsiteX50" fmla="*/ 7236 w 953358"/>
                <a:gd name="connsiteY50" fmla="*/ 485859 h 835911"/>
                <a:gd name="connsiteX51" fmla="*/ 4855 w 953358"/>
                <a:gd name="connsiteY51" fmla="*/ 409659 h 8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53358" h="835911">
                  <a:moveTo>
                    <a:pt x="4855" y="409659"/>
                  </a:moveTo>
                  <a:cubicBezTo>
                    <a:pt x="15174" y="390609"/>
                    <a:pt x="56051" y="384259"/>
                    <a:pt x="69148" y="371559"/>
                  </a:cubicBezTo>
                  <a:cubicBezTo>
                    <a:pt x="82245" y="358859"/>
                    <a:pt x="79467" y="342190"/>
                    <a:pt x="83436" y="333459"/>
                  </a:cubicBezTo>
                  <a:cubicBezTo>
                    <a:pt x="87405" y="324728"/>
                    <a:pt x="90580" y="333458"/>
                    <a:pt x="92961" y="319171"/>
                  </a:cubicBezTo>
                  <a:cubicBezTo>
                    <a:pt x="95342" y="304883"/>
                    <a:pt x="96929" y="263609"/>
                    <a:pt x="97723" y="247734"/>
                  </a:cubicBezTo>
                  <a:cubicBezTo>
                    <a:pt x="98517" y="231859"/>
                    <a:pt x="93754" y="233446"/>
                    <a:pt x="97723" y="223921"/>
                  </a:cubicBezTo>
                  <a:cubicBezTo>
                    <a:pt x="101692" y="214396"/>
                    <a:pt x="122330" y="203681"/>
                    <a:pt x="121536" y="190584"/>
                  </a:cubicBezTo>
                  <a:cubicBezTo>
                    <a:pt x="120742" y="177487"/>
                    <a:pt x="89389" y="159627"/>
                    <a:pt x="92961" y="145340"/>
                  </a:cubicBezTo>
                  <a:cubicBezTo>
                    <a:pt x="96533" y="131053"/>
                    <a:pt x="126298" y="116368"/>
                    <a:pt x="142967" y="104859"/>
                  </a:cubicBezTo>
                  <a:cubicBezTo>
                    <a:pt x="159636" y="93350"/>
                    <a:pt x="173923" y="76284"/>
                    <a:pt x="192973" y="76284"/>
                  </a:cubicBezTo>
                  <a:cubicBezTo>
                    <a:pt x="212023" y="76284"/>
                    <a:pt x="240598" y="100890"/>
                    <a:pt x="257267" y="104859"/>
                  </a:cubicBezTo>
                  <a:cubicBezTo>
                    <a:pt x="273936" y="108828"/>
                    <a:pt x="280683" y="109621"/>
                    <a:pt x="292986" y="100096"/>
                  </a:cubicBezTo>
                  <a:cubicBezTo>
                    <a:pt x="305289" y="90571"/>
                    <a:pt x="318783" y="62790"/>
                    <a:pt x="331086" y="47709"/>
                  </a:cubicBezTo>
                  <a:cubicBezTo>
                    <a:pt x="343389" y="32628"/>
                    <a:pt x="352121" y="17546"/>
                    <a:pt x="366805" y="9609"/>
                  </a:cubicBezTo>
                  <a:cubicBezTo>
                    <a:pt x="381489" y="1671"/>
                    <a:pt x="399348" y="481"/>
                    <a:pt x="419192" y="84"/>
                  </a:cubicBezTo>
                  <a:cubicBezTo>
                    <a:pt x="439036" y="-313"/>
                    <a:pt x="453720" y="481"/>
                    <a:pt x="485867" y="7228"/>
                  </a:cubicBezTo>
                  <a:cubicBezTo>
                    <a:pt x="518014" y="13975"/>
                    <a:pt x="591039" y="31437"/>
                    <a:pt x="612073" y="40565"/>
                  </a:cubicBezTo>
                  <a:cubicBezTo>
                    <a:pt x="633107" y="49693"/>
                    <a:pt x="608501" y="50883"/>
                    <a:pt x="612073" y="61996"/>
                  </a:cubicBezTo>
                  <a:cubicBezTo>
                    <a:pt x="615645" y="73108"/>
                    <a:pt x="623583" y="92953"/>
                    <a:pt x="633505" y="107240"/>
                  </a:cubicBezTo>
                  <a:cubicBezTo>
                    <a:pt x="643427" y="121527"/>
                    <a:pt x="661286" y="133434"/>
                    <a:pt x="671605" y="147721"/>
                  </a:cubicBezTo>
                  <a:cubicBezTo>
                    <a:pt x="681924" y="162008"/>
                    <a:pt x="687877" y="180662"/>
                    <a:pt x="695417" y="192965"/>
                  </a:cubicBezTo>
                  <a:cubicBezTo>
                    <a:pt x="702958" y="205268"/>
                    <a:pt x="705736" y="216778"/>
                    <a:pt x="716848" y="221540"/>
                  </a:cubicBezTo>
                  <a:cubicBezTo>
                    <a:pt x="727960" y="226302"/>
                    <a:pt x="749789" y="212809"/>
                    <a:pt x="762092" y="221540"/>
                  </a:cubicBezTo>
                  <a:cubicBezTo>
                    <a:pt x="774395" y="230271"/>
                    <a:pt x="784714" y="259641"/>
                    <a:pt x="790667" y="273928"/>
                  </a:cubicBezTo>
                  <a:cubicBezTo>
                    <a:pt x="796620" y="288215"/>
                    <a:pt x="794239" y="294962"/>
                    <a:pt x="797811" y="307265"/>
                  </a:cubicBezTo>
                  <a:cubicBezTo>
                    <a:pt x="801383" y="319568"/>
                    <a:pt x="803367" y="335840"/>
                    <a:pt x="812098" y="347746"/>
                  </a:cubicBezTo>
                  <a:cubicBezTo>
                    <a:pt x="820829" y="359652"/>
                    <a:pt x="836307" y="372750"/>
                    <a:pt x="850198" y="378703"/>
                  </a:cubicBezTo>
                  <a:cubicBezTo>
                    <a:pt x="864089" y="384656"/>
                    <a:pt x="881155" y="384656"/>
                    <a:pt x="895442" y="383465"/>
                  </a:cubicBezTo>
                  <a:cubicBezTo>
                    <a:pt x="909729" y="382274"/>
                    <a:pt x="927589" y="365209"/>
                    <a:pt x="935923" y="371559"/>
                  </a:cubicBezTo>
                  <a:cubicBezTo>
                    <a:pt x="944257" y="377909"/>
                    <a:pt x="942670" y="398943"/>
                    <a:pt x="945448" y="421565"/>
                  </a:cubicBezTo>
                  <a:cubicBezTo>
                    <a:pt x="948226" y="444187"/>
                    <a:pt x="955767" y="485859"/>
                    <a:pt x="952592" y="507290"/>
                  </a:cubicBezTo>
                  <a:cubicBezTo>
                    <a:pt x="949417" y="528721"/>
                    <a:pt x="947432" y="540628"/>
                    <a:pt x="926398" y="550153"/>
                  </a:cubicBezTo>
                  <a:cubicBezTo>
                    <a:pt x="905364" y="559678"/>
                    <a:pt x="851389" y="549756"/>
                    <a:pt x="826386" y="564440"/>
                  </a:cubicBezTo>
                  <a:cubicBezTo>
                    <a:pt x="801383" y="579124"/>
                    <a:pt x="792652" y="617622"/>
                    <a:pt x="776380" y="638259"/>
                  </a:cubicBezTo>
                  <a:cubicBezTo>
                    <a:pt x="760108" y="658896"/>
                    <a:pt x="756536" y="678343"/>
                    <a:pt x="728755" y="688265"/>
                  </a:cubicBezTo>
                  <a:cubicBezTo>
                    <a:pt x="700974" y="698187"/>
                    <a:pt x="635489" y="685884"/>
                    <a:pt x="609692" y="697790"/>
                  </a:cubicBezTo>
                  <a:cubicBezTo>
                    <a:pt x="583895" y="709696"/>
                    <a:pt x="584689" y="741447"/>
                    <a:pt x="573973" y="759703"/>
                  </a:cubicBezTo>
                  <a:cubicBezTo>
                    <a:pt x="563257" y="777959"/>
                    <a:pt x="556510" y="794628"/>
                    <a:pt x="545398" y="807328"/>
                  </a:cubicBezTo>
                  <a:cubicBezTo>
                    <a:pt x="534286" y="820028"/>
                    <a:pt x="524363" y="835506"/>
                    <a:pt x="507298" y="835903"/>
                  </a:cubicBezTo>
                  <a:cubicBezTo>
                    <a:pt x="490233" y="836300"/>
                    <a:pt x="465627" y="822409"/>
                    <a:pt x="443005" y="809709"/>
                  </a:cubicBezTo>
                  <a:cubicBezTo>
                    <a:pt x="420383" y="797009"/>
                    <a:pt x="391411" y="769625"/>
                    <a:pt x="371567" y="759703"/>
                  </a:cubicBezTo>
                  <a:cubicBezTo>
                    <a:pt x="351723" y="749781"/>
                    <a:pt x="340214" y="758513"/>
                    <a:pt x="323942" y="750178"/>
                  </a:cubicBezTo>
                  <a:cubicBezTo>
                    <a:pt x="307670" y="741844"/>
                    <a:pt x="292192" y="714458"/>
                    <a:pt x="273936" y="709696"/>
                  </a:cubicBezTo>
                  <a:cubicBezTo>
                    <a:pt x="255680" y="704934"/>
                    <a:pt x="235836" y="724778"/>
                    <a:pt x="214405" y="721603"/>
                  </a:cubicBezTo>
                  <a:cubicBezTo>
                    <a:pt x="192974" y="718428"/>
                    <a:pt x="162017" y="693027"/>
                    <a:pt x="145348" y="690646"/>
                  </a:cubicBezTo>
                  <a:cubicBezTo>
                    <a:pt x="128679" y="688265"/>
                    <a:pt x="126298" y="707315"/>
                    <a:pt x="114392" y="707315"/>
                  </a:cubicBezTo>
                  <a:cubicBezTo>
                    <a:pt x="102486" y="707315"/>
                    <a:pt x="72720" y="704140"/>
                    <a:pt x="73911" y="690646"/>
                  </a:cubicBezTo>
                  <a:cubicBezTo>
                    <a:pt x="75102" y="677152"/>
                    <a:pt x="113995" y="641831"/>
                    <a:pt x="121536" y="626353"/>
                  </a:cubicBezTo>
                  <a:cubicBezTo>
                    <a:pt x="129077" y="610875"/>
                    <a:pt x="133839" y="612859"/>
                    <a:pt x="119155" y="597778"/>
                  </a:cubicBezTo>
                  <a:cubicBezTo>
                    <a:pt x="104471" y="582697"/>
                    <a:pt x="52083" y="554518"/>
                    <a:pt x="33430" y="535865"/>
                  </a:cubicBezTo>
                  <a:cubicBezTo>
                    <a:pt x="14777" y="517212"/>
                    <a:pt x="11205" y="507687"/>
                    <a:pt x="7236" y="485859"/>
                  </a:cubicBezTo>
                  <a:cubicBezTo>
                    <a:pt x="3267" y="464031"/>
                    <a:pt x="-5464" y="428709"/>
                    <a:pt x="4855" y="409659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</a:rPr>
                <a:t>Лесное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978861" y="2732286"/>
              <a:ext cx="1339043" cy="963498"/>
            </a:xfrm>
            <a:custGeom>
              <a:avLst/>
              <a:gdLst>
                <a:gd name="connsiteX0" fmla="*/ 7852 w 1339043"/>
                <a:gd name="connsiteY0" fmla="*/ 449122 h 963498"/>
                <a:gd name="connsiteX1" fmla="*/ 117389 w 1339043"/>
                <a:gd name="connsiteY1" fmla="*/ 372922 h 963498"/>
                <a:gd name="connsiteX2" fmla="*/ 138820 w 1339043"/>
                <a:gd name="connsiteY2" fmla="*/ 384828 h 963498"/>
                <a:gd name="connsiteX3" fmla="*/ 224545 w 1339043"/>
                <a:gd name="connsiteY3" fmla="*/ 387209 h 963498"/>
                <a:gd name="connsiteX4" fmla="*/ 317414 w 1339043"/>
                <a:gd name="connsiteY4" fmla="*/ 337203 h 963498"/>
                <a:gd name="connsiteX5" fmla="*/ 384089 w 1339043"/>
                <a:gd name="connsiteY5" fmla="*/ 377684 h 963498"/>
                <a:gd name="connsiteX6" fmla="*/ 448383 w 1339043"/>
                <a:gd name="connsiteY6" fmla="*/ 318153 h 963498"/>
                <a:gd name="connsiteX7" fmla="*/ 562683 w 1339043"/>
                <a:gd name="connsiteY7" fmla="*/ 289578 h 963498"/>
                <a:gd name="connsiteX8" fmla="*/ 679364 w 1339043"/>
                <a:gd name="connsiteY8" fmla="*/ 265765 h 963498"/>
                <a:gd name="connsiteX9" fmla="*/ 836527 w 1339043"/>
                <a:gd name="connsiteY9" fmla="*/ 210997 h 963498"/>
                <a:gd name="connsiteX10" fmla="*/ 896058 w 1339043"/>
                <a:gd name="connsiteY10" fmla="*/ 163372 h 963498"/>
                <a:gd name="connsiteX11" fmla="*/ 888914 w 1339043"/>
                <a:gd name="connsiteY11" fmla="*/ 94315 h 963498"/>
                <a:gd name="connsiteX12" fmla="*/ 941302 w 1339043"/>
                <a:gd name="connsiteY12" fmla="*/ 30022 h 963498"/>
                <a:gd name="connsiteX13" fmla="*/ 991308 w 1339043"/>
                <a:gd name="connsiteY13" fmla="*/ 10972 h 963498"/>
                <a:gd name="connsiteX14" fmla="*/ 1074652 w 1339043"/>
                <a:gd name="connsiteY14" fmla="*/ 1447 h 963498"/>
                <a:gd name="connsiteX15" fmla="*/ 1143708 w 1339043"/>
                <a:gd name="connsiteY15" fmla="*/ 41928 h 963498"/>
                <a:gd name="connsiteX16" fmla="*/ 1169902 w 1339043"/>
                <a:gd name="connsiteY16" fmla="*/ 108603 h 963498"/>
                <a:gd name="connsiteX17" fmla="*/ 1115133 w 1339043"/>
                <a:gd name="connsiteY17" fmla="*/ 201472 h 963498"/>
                <a:gd name="connsiteX18" fmla="*/ 1141327 w 1339043"/>
                <a:gd name="connsiteY18" fmla="*/ 244334 h 963498"/>
                <a:gd name="connsiteX19" fmla="*/ 1124658 w 1339043"/>
                <a:gd name="connsiteY19" fmla="*/ 327678 h 963498"/>
                <a:gd name="connsiteX20" fmla="*/ 1193714 w 1339043"/>
                <a:gd name="connsiteY20" fmla="*/ 406259 h 963498"/>
                <a:gd name="connsiteX21" fmla="*/ 1272295 w 1339043"/>
                <a:gd name="connsiteY21" fmla="*/ 482459 h 963498"/>
                <a:gd name="connsiteX22" fmla="*/ 1308014 w 1339043"/>
                <a:gd name="connsiteY22" fmla="*/ 525322 h 963498"/>
                <a:gd name="connsiteX23" fmla="*/ 1338970 w 1339043"/>
                <a:gd name="connsiteY23" fmla="*/ 527703 h 963498"/>
                <a:gd name="connsiteX24" fmla="*/ 1315158 w 1339043"/>
                <a:gd name="connsiteY24" fmla="*/ 601522 h 963498"/>
                <a:gd name="connsiteX25" fmla="*/ 1269914 w 1339043"/>
                <a:gd name="connsiteY25" fmla="*/ 615809 h 963498"/>
                <a:gd name="connsiteX26" fmla="*/ 1200858 w 1339043"/>
                <a:gd name="connsiteY26" fmla="*/ 692009 h 963498"/>
                <a:gd name="connsiteX27" fmla="*/ 1096083 w 1339043"/>
                <a:gd name="connsiteY27" fmla="*/ 627715 h 963498"/>
                <a:gd name="connsiteX28" fmla="*/ 1067508 w 1339043"/>
                <a:gd name="connsiteY28" fmla="*/ 637240 h 963498"/>
                <a:gd name="connsiteX29" fmla="*/ 1036552 w 1339043"/>
                <a:gd name="connsiteY29" fmla="*/ 732490 h 963498"/>
                <a:gd name="connsiteX30" fmla="*/ 1041314 w 1339043"/>
                <a:gd name="connsiteY30" fmla="*/ 775353 h 963498"/>
                <a:gd name="connsiteX31" fmla="*/ 1007977 w 1339043"/>
                <a:gd name="connsiteY31" fmla="*/ 832503 h 963498"/>
                <a:gd name="connsiteX32" fmla="*/ 1000833 w 1339043"/>
                <a:gd name="connsiteY32" fmla="*/ 925372 h 963498"/>
                <a:gd name="connsiteX33" fmla="*/ 936539 w 1339043"/>
                <a:gd name="connsiteY33" fmla="*/ 963472 h 963498"/>
                <a:gd name="connsiteX34" fmla="*/ 862720 w 1339043"/>
                <a:gd name="connsiteY34" fmla="*/ 920609 h 963498"/>
                <a:gd name="connsiteX35" fmla="*/ 807952 w 1339043"/>
                <a:gd name="connsiteY35" fmla="*/ 920609 h 963498"/>
                <a:gd name="connsiteX36" fmla="*/ 755564 w 1339043"/>
                <a:gd name="connsiteY36" fmla="*/ 937278 h 963498"/>
                <a:gd name="connsiteX37" fmla="*/ 705558 w 1339043"/>
                <a:gd name="connsiteY37" fmla="*/ 899178 h 963498"/>
                <a:gd name="connsiteX38" fmla="*/ 691270 w 1339043"/>
                <a:gd name="connsiteY38" fmla="*/ 849172 h 963498"/>
                <a:gd name="connsiteX39" fmla="*/ 710320 w 1339043"/>
                <a:gd name="connsiteY39" fmla="*/ 796784 h 963498"/>
                <a:gd name="connsiteX40" fmla="*/ 665077 w 1339043"/>
                <a:gd name="connsiteY40" fmla="*/ 789640 h 963498"/>
                <a:gd name="connsiteX41" fmla="*/ 579352 w 1339043"/>
                <a:gd name="connsiteY41" fmla="*/ 851553 h 963498"/>
                <a:gd name="connsiteX42" fmla="*/ 572208 w 1339043"/>
                <a:gd name="connsiteY42" fmla="*/ 901559 h 963498"/>
                <a:gd name="connsiteX43" fmla="*/ 438858 w 1339043"/>
                <a:gd name="connsiteY43" fmla="*/ 934897 h 963498"/>
                <a:gd name="connsiteX44" fmla="*/ 410283 w 1339043"/>
                <a:gd name="connsiteY44" fmla="*/ 918228 h 963498"/>
                <a:gd name="connsiteX45" fmla="*/ 429333 w 1339043"/>
                <a:gd name="connsiteY45" fmla="*/ 851553 h 963498"/>
                <a:gd name="connsiteX46" fmla="*/ 376945 w 1339043"/>
                <a:gd name="connsiteY46" fmla="*/ 808690 h 963498"/>
                <a:gd name="connsiteX47" fmla="*/ 345989 w 1339043"/>
                <a:gd name="connsiteY47" fmla="*/ 718203 h 963498"/>
                <a:gd name="connsiteX48" fmla="*/ 245977 w 1339043"/>
                <a:gd name="connsiteY48" fmla="*/ 615809 h 963498"/>
                <a:gd name="connsiteX49" fmla="*/ 112627 w 1339043"/>
                <a:gd name="connsiteY49" fmla="*/ 587234 h 963498"/>
                <a:gd name="connsiteX50" fmla="*/ 19758 w 1339043"/>
                <a:gd name="connsiteY50" fmla="*/ 601522 h 963498"/>
                <a:gd name="connsiteX51" fmla="*/ 7852 w 1339043"/>
                <a:gd name="connsiteY51" fmla="*/ 449122 h 96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39043" h="963498">
                  <a:moveTo>
                    <a:pt x="7852" y="449122"/>
                  </a:moveTo>
                  <a:cubicBezTo>
                    <a:pt x="24124" y="411022"/>
                    <a:pt x="95561" y="383638"/>
                    <a:pt x="117389" y="372922"/>
                  </a:cubicBezTo>
                  <a:cubicBezTo>
                    <a:pt x="139217" y="362206"/>
                    <a:pt x="120961" y="382447"/>
                    <a:pt x="138820" y="384828"/>
                  </a:cubicBezTo>
                  <a:cubicBezTo>
                    <a:pt x="156679" y="387209"/>
                    <a:pt x="194779" y="395146"/>
                    <a:pt x="224545" y="387209"/>
                  </a:cubicBezTo>
                  <a:cubicBezTo>
                    <a:pt x="254311" y="379271"/>
                    <a:pt x="290823" y="338791"/>
                    <a:pt x="317414" y="337203"/>
                  </a:cubicBezTo>
                  <a:cubicBezTo>
                    <a:pt x="344005" y="335615"/>
                    <a:pt x="362261" y="380859"/>
                    <a:pt x="384089" y="377684"/>
                  </a:cubicBezTo>
                  <a:cubicBezTo>
                    <a:pt x="405917" y="374509"/>
                    <a:pt x="418617" y="332837"/>
                    <a:pt x="448383" y="318153"/>
                  </a:cubicBezTo>
                  <a:cubicBezTo>
                    <a:pt x="478149" y="303469"/>
                    <a:pt x="524186" y="298309"/>
                    <a:pt x="562683" y="289578"/>
                  </a:cubicBezTo>
                  <a:cubicBezTo>
                    <a:pt x="601180" y="280847"/>
                    <a:pt x="633723" y="278862"/>
                    <a:pt x="679364" y="265765"/>
                  </a:cubicBezTo>
                  <a:cubicBezTo>
                    <a:pt x="725005" y="252668"/>
                    <a:pt x="800411" y="228062"/>
                    <a:pt x="836527" y="210997"/>
                  </a:cubicBezTo>
                  <a:cubicBezTo>
                    <a:pt x="872643" y="193932"/>
                    <a:pt x="887327" y="182819"/>
                    <a:pt x="896058" y="163372"/>
                  </a:cubicBezTo>
                  <a:cubicBezTo>
                    <a:pt x="904789" y="143925"/>
                    <a:pt x="881373" y="116540"/>
                    <a:pt x="888914" y="94315"/>
                  </a:cubicBezTo>
                  <a:cubicBezTo>
                    <a:pt x="896455" y="72090"/>
                    <a:pt x="924236" y="43912"/>
                    <a:pt x="941302" y="30022"/>
                  </a:cubicBezTo>
                  <a:cubicBezTo>
                    <a:pt x="958368" y="16131"/>
                    <a:pt x="969083" y="15734"/>
                    <a:pt x="991308" y="10972"/>
                  </a:cubicBezTo>
                  <a:cubicBezTo>
                    <a:pt x="1013533" y="6209"/>
                    <a:pt x="1049252" y="-3712"/>
                    <a:pt x="1074652" y="1447"/>
                  </a:cubicBezTo>
                  <a:cubicBezTo>
                    <a:pt x="1100052" y="6606"/>
                    <a:pt x="1127833" y="24069"/>
                    <a:pt x="1143708" y="41928"/>
                  </a:cubicBezTo>
                  <a:cubicBezTo>
                    <a:pt x="1159583" y="59787"/>
                    <a:pt x="1174664" y="82013"/>
                    <a:pt x="1169902" y="108603"/>
                  </a:cubicBezTo>
                  <a:cubicBezTo>
                    <a:pt x="1165140" y="135193"/>
                    <a:pt x="1119895" y="178850"/>
                    <a:pt x="1115133" y="201472"/>
                  </a:cubicBezTo>
                  <a:cubicBezTo>
                    <a:pt x="1110371" y="224094"/>
                    <a:pt x="1139740" y="223300"/>
                    <a:pt x="1141327" y="244334"/>
                  </a:cubicBezTo>
                  <a:cubicBezTo>
                    <a:pt x="1142914" y="265368"/>
                    <a:pt x="1115927" y="300690"/>
                    <a:pt x="1124658" y="327678"/>
                  </a:cubicBezTo>
                  <a:cubicBezTo>
                    <a:pt x="1133389" y="354665"/>
                    <a:pt x="1169108" y="380462"/>
                    <a:pt x="1193714" y="406259"/>
                  </a:cubicBezTo>
                  <a:cubicBezTo>
                    <a:pt x="1218320" y="432056"/>
                    <a:pt x="1253245" y="462615"/>
                    <a:pt x="1272295" y="482459"/>
                  </a:cubicBezTo>
                  <a:cubicBezTo>
                    <a:pt x="1291345" y="502303"/>
                    <a:pt x="1296902" y="517781"/>
                    <a:pt x="1308014" y="525322"/>
                  </a:cubicBezTo>
                  <a:cubicBezTo>
                    <a:pt x="1319127" y="532863"/>
                    <a:pt x="1337779" y="515003"/>
                    <a:pt x="1338970" y="527703"/>
                  </a:cubicBezTo>
                  <a:cubicBezTo>
                    <a:pt x="1340161" y="540403"/>
                    <a:pt x="1326667" y="586838"/>
                    <a:pt x="1315158" y="601522"/>
                  </a:cubicBezTo>
                  <a:cubicBezTo>
                    <a:pt x="1303649" y="616206"/>
                    <a:pt x="1288964" y="600728"/>
                    <a:pt x="1269914" y="615809"/>
                  </a:cubicBezTo>
                  <a:cubicBezTo>
                    <a:pt x="1250864" y="630890"/>
                    <a:pt x="1229830" y="690025"/>
                    <a:pt x="1200858" y="692009"/>
                  </a:cubicBezTo>
                  <a:cubicBezTo>
                    <a:pt x="1171886" y="693993"/>
                    <a:pt x="1118308" y="636843"/>
                    <a:pt x="1096083" y="627715"/>
                  </a:cubicBezTo>
                  <a:cubicBezTo>
                    <a:pt x="1073858" y="618587"/>
                    <a:pt x="1077430" y="619777"/>
                    <a:pt x="1067508" y="637240"/>
                  </a:cubicBezTo>
                  <a:cubicBezTo>
                    <a:pt x="1057586" y="654703"/>
                    <a:pt x="1040918" y="709471"/>
                    <a:pt x="1036552" y="732490"/>
                  </a:cubicBezTo>
                  <a:cubicBezTo>
                    <a:pt x="1032186" y="755509"/>
                    <a:pt x="1046077" y="758684"/>
                    <a:pt x="1041314" y="775353"/>
                  </a:cubicBezTo>
                  <a:cubicBezTo>
                    <a:pt x="1036552" y="792022"/>
                    <a:pt x="1014724" y="807500"/>
                    <a:pt x="1007977" y="832503"/>
                  </a:cubicBezTo>
                  <a:cubicBezTo>
                    <a:pt x="1001230" y="857506"/>
                    <a:pt x="1012739" y="903544"/>
                    <a:pt x="1000833" y="925372"/>
                  </a:cubicBezTo>
                  <a:cubicBezTo>
                    <a:pt x="988927" y="947200"/>
                    <a:pt x="959558" y="964266"/>
                    <a:pt x="936539" y="963472"/>
                  </a:cubicBezTo>
                  <a:cubicBezTo>
                    <a:pt x="913520" y="962678"/>
                    <a:pt x="884151" y="927753"/>
                    <a:pt x="862720" y="920609"/>
                  </a:cubicBezTo>
                  <a:cubicBezTo>
                    <a:pt x="841289" y="913465"/>
                    <a:pt x="825811" y="917831"/>
                    <a:pt x="807952" y="920609"/>
                  </a:cubicBezTo>
                  <a:cubicBezTo>
                    <a:pt x="790093" y="923387"/>
                    <a:pt x="772630" y="940850"/>
                    <a:pt x="755564" y="937278"/>
                  </a:cubicBezTo>
                  <a:cubicBezTo>
                    <a:pt x="738498" y="933706"/>
                    <a:pt x="716274" y="913862"/>
                    <a:pt x="705558" y="899178"/>
                  </a:cubicBezTo>
                  <a:cubicBezTo>
                    <a:pt x="694842" y="884494"/>
                    <a:pt x="690476" y="866238"/>
                    <a:pt x="691270" y="849172"/>
                  </a:cubicBezTo>
                  <a:cubicBezTo>
                    <a:pt x="692064" y="832106"/>
                    <a:pt x="714685" y="806706"/>
                    <a:pt x="710320" y="796784"/>
                  </a:cubicBezTo>
                  <a:cubicBezTo>
                    <a:pt x="705955" y="786862"/>
                    <a:pt x="686905" y="780512"/>
                    <a:pt x="665077" y="789640"/>
                  </a:cubicBezTo>
                  <a:cubicBezTo>
                    <a:pt x="643249" y="798768"/>
                    <a:pt x="594830" y="832900"/>
                    <a:pt x="579352" y="851553"/>
                  </a:cubicBezTo>
                  <a:cubicBezTo>
                    <a:pt x="563874" y="870206"/>
                    <a:pt x="595624" y="887668"/>
                    <a:pt x="572208" y="901559"/>
                  </a:cubicBezTo>
                  <a:cubicBezTo>
                    <a:pt x="548792" y="915450"/>
                    <a:pt x="465845" y="932119"/>
                    <a:pt x="438858" y="934897"/>
                  </a:cubicBezTo>
                  <a:cubicBezTo>
                    <a:pt x="411871" y="937675"/>
                    <a:pt x="411871" y="932119"/>
                    <a:pt x="410283" y="918228"/>
                  </a:cubicBezTo>
                  <a:cubicBezTo>
                    <a:pt x="408695" y="904337"/>
                    <a:pt x="434889" y="869809"/>
                    <a:pt x="429333" y="851553"/>
                  </a:cubicBezTo>
                  <a:cubicBezTo>
                    <a:pt x="423777" y="833297"/>
                    <a:pt x="390836" y="830915"/>
                    <a:pt x="376945" y="808690"/>
                  </a:cubicBezTo>
                  <a:cubicBezTo>
                    <a:pt x="363054" y="786465"/>
                    <a:pt x="367817" y="750350"/>
                    <a:pt x="345989" y="718203"/>
                  </a:cubicBezTo>
                  <a:cubicBezTo>
                    <a:pt x="324161" y="686056"/>
                    <a:pt x="284871" y="637637"/>
                    <a:pt x="245977" y="615809"/>
                  </a:cubicBezTo>
                  <a:cubicBezTo>
                    <a:pt x="207083" y="593981"/>
                    <a:pt x="150330" y="589615"/>
                    <a:pt x="112627" y="587234"/>
                  </a:cubicBezTo>
                  <a:cubicBezTo>
                    <a:pt x="74924" y="584853"/>
                    <a:pt x="36427" y="626128"/>
                    <a:pt x="19758" y="601522"/>
                  </a:cubicBezTo>
                  <a:cubicBezTo>
                    <a:pt x="3089" y="576916"/>
                    <a:pt x="-8420" y="487222"/>
                    <a:pt x="7852" y="449122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</a:rPr>
                <a:t>Кашин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8907337" y="3194922"/>
              <a:ext cx="807793" cy="1193068"/>
            </a:xfrm>
            <a:custGeom>
              <a:avLst/>
              <a:gdLst>
                <a:gd name="connsiteX0" fmla="*/ 167607 w 744009"/>
                <a:gd name="connsiteY0" fmla="*/ 858022 h 1193068"/>
                <a:gd name="connsiteX1" fmla="*/ 174751 w 744009"/>
                <a:gd name="connsiteY1" fmla="*/ 796110 h 1193068"/>
                <a:gd name="connsiteX2" fmla="*/ 131888 w 744009"/>
                <a:gd name="connsiteY2" fmla="*/ 736578 h 1193068"/>
                <a:gd name="connsiteX3" fmla="*/ 119982 w 744009"/>
                <a:gd name="connsiteY3" fmla="*/ 691335 h 1193068"/>
                <a:gd name="connsiteX4" fmla="*/ 110457 w 744009"/>
                <a:gd name="connsiteY4" fmla="*/ 643710 h 1193068"/>
                <a:gd name="connsiteX5" fmla="*/ 65213 w 744009"/>
                <a:gd name="connsiteY5" fmla="*/ 619897 h 1193068"/>
                <a:gd name="connsiteX6" fmla="*/ 3301 w 744009"/>
                <a:gd name="connsiteY6" fmla="*/ 562747 h 1193068"/>
                <a:gd name="connsiteX7" fmla="*/ 15207 w 744009"/>
                <a:gd name="connsiteY7" fmla="*/ 507978 h 1193068"/>
                <a:gd name="connsiteX8" fmla="*/ 72357 w 744009"/>
                <a:gd name="connsiteY8" fmla="*/ 469878 h 1193068"/>
                <a:gd name="connsiteX9" fmla="*/ 74738 w 744009"/>
                <a:gd name="connsiteY9" fmla="*/ 446066 h 1193068"/>
                <a:gd name="connsiteX10" fmla="*/ 77119 w 744009"/>
                <a:gd name="connsiteY10" fmla="*/ 379391 h 1193068"/>
                <a:gd name="connsiteX11" fmla="*/ 86644 w 744009"/>
                <a:gd name="connsiteY11" fmla="*/ 355578 h 1193068"/>
                <a:gd name="connsiteX12" fmla="*/ 115219 w 744009"/>
                <a:gd name="connsiteY12" fmla="*/ 310335 h 1193068"/>
                <a:gd name="connsiteX13" fmla="*/ 108076 w 744009"/>
                <a:gd name="connsiteY13" fmla="*/ 279378 h 1193068"/>
                <a:gd name="connsiteX14" fmla="*/ 129507 w 744009"/>
                <a:gd name="connsiteY14" fmla="*/ 203178 h 1193068"/>
                <a:gd name="connsiteX15" fmla="*/ 146176 w 744009"/>
                <a:gd name="connsiteY15" fmla="*/ 155553 h 1193068"/>
                <a:gd name="connsiteX16" fmla="*/ 198563 w 744009"/>
                <a:gd name="connsiteY16" fmla="*/ 188891 h 1193068"/>
                <a:gd name="connsiteX17" fmla="*/ 265238 w 744009"/>
                <a:gd name="connsiteY17" fmla="*/ 229372 h 1193068"/>
                <a:gd name="connsiteX18" fmla="*/ 284288 w 744009"/>
                <a:gd name="connsiteY18" fmla="*/ 229372 h 1193068"/>
                <a:gd name="connsiteX19" fmla="*/ 322388 w 744009"/>
                <a:gd name="connsiteY19" fmla="*/ 176985 h 1193068"/>
                <a:gd name="connsiteX20" fmla="*/ 348582 w 744009"/>
                <a:gd name="connsiteY20" fmla="*/ 153172 h 1193068"/>
                <a:gd name="connsiteX21" fmla="*/ 381919 w 744009"/>
                <a:gd name="connsiteY21" fmla="*/ 143647 h 1193068"/>
                <a:gd name="connsiteX22" fmla="*/ 408113 w 744009"/>
                <a:gd name="connsiteY22" fmla="*/ 69828 h 1193068"/>
                <a:gd name="connsiteX23" fmla="*/ 450976 w 744009"/>
                <a:gd name="connsiteY23" fmla="*/ 29347 h 1193068"/>
                <a:gd name="connsiteX24" fmla="*/ 508126 w 744009"/>
                <a:gd name="connsiteY24" fmla="*/ 50778 h 1193068"/>
                <a:gd name="connsiteX25" fmla="*/ 572419 w 744009"/>
                <a:gd name="connsiteY25" fmla="*/ 60303 h 1193068"/>
                <a:gd name="connsiteX26" fmla="*/ 672432 w 744009"/>
                <a:gd name="connsiteY26" fmla="*/ 10297 h 1193068"/>
                <a:gd name="connsiteX27" fmla="*/ 703388 w 744009"/>
                <a:gd name="connsiteY27" fmla="*/ 10297 h 1193068"/>
                <a:gd name="connsiteX28" fmla="*/ 722438 w 744009"/>
                <a:gd name="connsiteY28" fmla="*/ 119835 h 1193068"/>
                <a:gd name="connsiteX29" fmla="*/ 739107 w 744009"/>
                <a:gd name="connsiteY29" fmla="*/ 181747 h 1193068"/>
                <a:gd name="connsiteX30" fmla="*/ 734344 w 744009"/>
                <a:gd name="connsiteY30" fmla="*/ 212703 h 1193068"/>
                <a:gd name="connsiteX31" fmla="*/ 636713 w 744009"/>
                <a:gd name="connsiteY31" fmla="*/ 255566 h 1193068"/>
                <a:gd name="connsiteX32" fmla="*/ 586707 w 744009"/>
                <a:gd name="connsiteY32" fmla="*/ 286522 h 1193068"/>
                <a:gd name="connsiteX33" fmla="*/ 579563 w 744009"/>
                <a:gd name="connsiteY33" fmla="*/ 334147 h 1193068"/>
                <a:gd name="connsiteX34" fmla="*/ 591469 w 744009"/>
                <a:gd name="connsiteY34" fmla="*/ 410347 h 1193068"/>
                <a:gd name="connsiteX35" fmla="*/ 651001 w 744009"/>
                <a:gd name="connsiteY35" fmla="*/ 505597 h 1193068"/>
                <a:gd name="connsiteX36" fmla="*/ 705769 w 744009"/>
                <a:gd name="connsiteY36" fmla="*/ 572272 h 1193068"/>
                <a:gd name="connsiteX37" fmla="*/ 715294 w 744009"/>
                <a:gd name="connsiteY37" fmla="*/ 612753 h 1193068"/>
                <a:gd name="connsiteX38" fmla="*/ 681957 w 744009"/>
                <a:gd name="connsiteY38" fmla="*/ 691335 h 1193068"/>
                <a:gd name="connsiteX39" fmla="*/ 622426 w 744009"/>
                <a:gd name="connsiteY39" fmla="*/ 755628 h 1193068"/>
                <a:gd name="connsiteX40" fmla="*/ 610519 w 744009"/>
                <a:gd name="connsiteY40" fmla="*/ 800872 h 1193068"/>
                <a:gd name="connsiteX41" fmla="*/ 622426 w 744009"/>
                <a:gd name="connsiteY41" fmla="*/ 860403 h 1193068"/>
                <a:gd name="connsiteX42" fmla="*/ 617663 w 744009"/>
                <a:gd name="connsiteY42" fmla="*/ 943747 h 1193068"/>
                <a:gd name="connsiteX43" fmla="*/ 589088 w 744009"/>
                <a:gd name="connsiteY43" fmla="*/ 977085 h 1193068"/>
                <a:gd name="connsiteX44" fmla="*/ 589088 w 744009"/>
                <a:gd name="connsiteY44" fmla="*/ 1017566 h 1193068"/>
                <a:gd name="connsiteX45" fmla="*/ 600994 w 744009"/>
                <a:gd name="connsiteY45" fmla="*/ 1067572 h 1193068"/>
                <a:gd name="connsiteX46" fmla="*/ 646238 w 744009"/>
                <a:gd name="connsiteY46" fmla="*/ 1055666 h 1193068"/>
                <a:gd name="connsiteX47" fmla="*/ 689101 w 744009"/>
                <a:gd name="connsiteY47" fmla="*/ 1067572 h 1193068"/>
                <a:gd name="connsiteX48" fmla="*/ 720057 w 744009"/>
                <a:gd name="connsiteY48" fmla="*/ 1139010 h 1193068"/>
                <a:gd name="connsiteX49" fmla="*/ 717676 w 744009"/>
                <a:gd name="connsiteY49" fmla="*/ 1162822 h 1193068"/>
                <a:gd name="connsiteX50" fmla="*/ 631951 w 744009"/>
                <a:gd name="connsiteY50" fmla="*/ 1189016 h 1193068"/>
                <a:gd name="connsiteX51" fmla="*/ 498601 w 744009"/>
                <a:gd name="connsiteY51" fmla="*/ 1189016 h 1193068"/>
                <a:gd name="connsiteX52" fmla="*/ 424782 w 744009"/>
                <a:gd name="connsiteY52" fmla="*/ 1150916 h 1193068"/>
                <a:gd name="connsiteX53" fmla="*/ 396207 w 744009"/>
                <a:gd name="connsiteY53" fmla="*/ 1055666 h 1193068"/>
                <a:gd name="connsiteX54" fmla="*/ 384301 w 744009"/>
                <a:gd name="connsiteY54" fmla="*/ 981847 h 1193068"/>
                <a:gd name="connsiteX55" fmla="*/ 312863 w 744009"/>
                <a:gd name="connsiteY55" fmla="*/ 927078 h 1193068"/>
                <a:gd name="connsiteX56" fmla="*/ 212851 w 744009"/>
                <a:gd name="connsiteY56" fmla="*/ 881835 h 1193068"/>
                <a:gd name="connsiteX57" fmla="*/ 167607 w 744009"/>
                <a:gd name="connsiteY57" fmla="*/ 858022 h 119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44009" h="1193068">
                  <a:moveTo>
                    <a:pt x="167607" y="858022"/>
                  </a:moveTo>
                  <a:cubicBezTo>
                    <a:pt x="161257" y="843734"/>
                    <a:pt x="180704" y="816351"/>
                    <a:pt x="174751" y="796110"/>
                  </a:cubicBezTo>
                  <a:cubicBezTo>
                    <a:pt x="168798" y="775869"/>
                    <a:pt x="141016" y="754040"/>
                    <a:pt x="131888" y="736578"/>
                  </a:cubicBezTo>
                  <a:cubicBezTo>
                    <a:pt x="122760" y="719115"/>
                    <a:pt x="123554" y="706813"/>
                    <a:pt x="119982" y="691335"/>
                  </a:cubicBezTo>
                  <a:cubicBezTo>
                    <a:pt x="116410" y="675857"/>
                    <a:pt x="119585" y="655616"/>
                    <a:pt x="110457" y="643710"/>
                  </a:cubicBezTo>
                  <a:cubicBezTo>
                    <a:pt x="101329" y="631804"/>
                    <a:pt x="83072" y="633391"/>
                    <a:pt x="65213" y="619897"/>
                  </a:cubicBezTo>
                  <a:cubicBezTo>
                    <a:pt x="47354" y="606403"/>
                    <a:pt x="11635" y="581400"/>
                    <a:pt x="3301" y="562747"/>
                  </a:cubicBezTo>
                  <a:cubicBezTo>
                    <a:pt x="-5033" y="544094"/>
                    <a:pt x="3698" y="523456"/>
                    <a:pt x="15207" y="507978"/>
                  </a:cubicBezTo>
                  <a:cubicBezTo>
                    <a:pt x="26716" y="492500"/>
                    <a:pt x="62435" y="480197"/>
                    <a:pt x="72357" y="469878"/>
                  </a:cubicBezTo>
                  <a:cubicBezTo>
                    <a:pt x="82279" y="459559"/>
                    <a:pt x="73944" y="461147"/>
                    <a:pt x="74738" y="446066"/>
                  </a:cubicBezTo>
                  <a:cubicBezTo>
                    <a:pt x="75532" y="430985"/>
                    <a:pt x="75135" y="394472"/>
                    <a:pt x="77119" y="379391"/>
                  </a:cubicBezTo>
                  <a:cubicBezTo>
                    <a:pt x="79103" y="364310"/>
                    <a:pt x="80294" y="367087"/>
                    <a:pt x="86644" y="355578"/>
                  </a:cubicBezTo>
                  <a:cubicBezTo>
                    <a:pt x="92994" y="344069"/>
                    <a:pt x="111647" y="323035"/>
                    <a:pt x="115219" y="310335"/>
                  </a:cubicBezTo>
                  <a:cubicBezTo>
                    <a:pt x="118791" y="297635"/>
                    <a:pt x="105695" y="297237"/>
                    <a:pt x="108076" y="279378"/>
                  </a:cubicBezTo>
                  <a:cubicBezTo>
                    <a:pt x="110457" y="261518"/>
                    <a:pt x="123157" y="223815"/>
                    <a:pt x="129507" y="203178"/>
                  </a:cubicBezTo>
                  <a:cubicBezTo>
                    <a:pt x="135857" y="182541"/>
                    <a:pt x="134667" y="157934"/>
                    <a:pt x="146176" y="155553"/>
                  </a:cubicBezTo>
                  <a:cubicBezTo>
                    <a:pt x="157685" y="153172"/>
                    <a:pt x="178719" y="176588"/>
                    <a:pt x="198563" y="188891"/>
                  </a:cubicBezTo>
                  <a:cubicBezTo>
                    <a:pt x="218407" y="201194"/>
                    <a:pt x="250951" y="222625"/>
                    <a:pt x="265238" y="229372"/>
                  </a:cubicBezTo>
                  <a:cubicBezTo>
                    <a:pt x="279525" y="236119"/>
                    <a:pt x="274763" y="238103"/>
                    <a:pt x="284288" y="229372"/>
                  </a:cubicBezTo>
                  <a:cubicBezTo>
                    <a:pt x="293813" y="220641"/>
                    <a:pt x="311672" y="189685"/>
                    <a:pt x="322388" y="176985"/>
                  </a:cubicBezTo>
                  <a:cubicBezTo>
                    <a:pt x="333104" y="164285"/>
                    <a:pt x="338660" y="158728"/>
                    <a:pt x="348582" y="153172"/>
                  </a:cubicBezTo>
                  <a:cubicBezTo>
                    <a:pt x="358504" y="147616"/>
                    <a:pt x="371997" y="157538"/>
                    <a:pt x="381919" y="143647"/>
                  </a:cubicBezTo>
                  <a:cubicBezTo>
                    <a:pt x="391841" y="129756"/>
                    <a:pt x="396604" y="88878"/>
                    <a:pt x="408113" y="69828"/>
                  </a:cubicBezTo>
                  <a:cubicBezTo>
                    <a:pt x="419622" y="50778"/>
                    <a:pt x="434307" y="32522"/>
                    <a:pt x="450976" y="29347"/>
                  </a:cubicBezTo>
                  <a:cubicBezTo>
                    <a:pt x="467645" y="26172"/>
                    <a:pt x="487886" y="45619"/>
                    <a:pt x="508126" y="50778"/>
                  </a:cubicBezTo>
                  <a:cubicBezTo>
                    <a:pt x="528366" y="55937"/>
                    <a:pt x="545035" y="67050"/>
                    <a:pt x="572419" y="60303"/>
                  </a:cubicBezTo>
                  <a:cubicBezTo>
                    <a:pt x="599803" y="53556"/>
                    <a:pt x="650604" y="18631"/>
                    <a:pt x="672432" y="10297"/>
                  </a:cubicBezTo>
                  <a:cubicBezTo>
                    <a:pt x="694260" y="1963"/>
                    <a:pt x="695054" y="-7959"/>
                    <a:pt x="703388" y="10297"/>
                  </a:cubicBezTo>
                  <a:cubicBezTo>
                    <a:pt x="711722" y="28553"/>
                    <a:pt x="716485" y="91260"/>
                    <a:pt x="722438" y="119835"/>
                  </a:cubicBezTo>
                  <a:cubicBezTo>
                    <a:pt x="728391" y="148410"/>
                    <a:pt x="737123" y="166269"/>
                    <a:pt x="739107" y="181747"/>
                  </a:cubicBezTo>
                  <a:cubicBezTo>
                    <a:pt x="741091" y="197225"/>
                    <a:pt x="751410" y="200400"/>
                    <a:pt x="734344" y="212703"/>
                  </a:cubicBezTo>
                  <a:cubicBezTo>
                    <a:pt x="717278" y="225006"/>
                    <a:pt x="661319" y="243263"/>
                    <a:pt x="636713" y="255566"/>
                  </a:cubicBezTo>
                  <a:cubicBezTo>
                    <a:pt x="612107" y="267869"/>
                    <a:pt x="596232" y="273425"/>
                    <a:pt x="586707" y="286522"/>
                  </a:cubicBezTo>
                  <a:cubicBezTo>
                    <a:pt x="577182" y="299619"/>
                    <a:pt x="578769" y="313510"/>
                    <a:pt x="579563" y="334147"/>
                  </a:cubicBezTo>
                  <a:cubicBezTo>
                    <a:pt x="580357" y="354784"/>
                    <a:pt x="579563" y="381772"/>
                    <a:pt x="591469" y="410347"/>
                  </a:cubicBezTo>
                  <a:cubicBezTo>
                    <a:pt x="603375" y="438922"/>
                    <a:pt x="631951" y="478610"/>
                    <a:pt x="651001" y="505597"/>
                  </a:cubicBezTo>
                  <a:cubicBezTo>
                    <a:pt x="670051" y="532584"/>
                    <a:pt x="695054" y="554413"/>
                    <a:pt x="705769" y="572272"/>
                  </a:cubicBezTo>
                  <a:cubicBezTo>
                    <a:pt x="716484" y="590131"/>
                    <a:pt x="719263" y="592909"/>
                    <a:pt x="715294" y="612753"/>
                  </a:cubicBezTo>
                  <a:cubicBezTo>
                    <a:pt x="711325" y="632597"/>
                    <a:pt x="697435" y="667522"/>
                    <a:pt x="681957" y="691335"/>
                  </a:cubicBezTo>
                  <a:cubicBezTo>
                    <a:pt x="666479" y="715148"/>
                    <a:pt x="634332" y="737372"/>
                    <a:pt x="622426" y="755628"/>
                  </a:cubicBezTo>
                  <a:cubicBezTo>
                    <a:pt x="610520" y="773884"/>
                    <a:pt x="610519" y="783410"/>
                    <a:pt x="610519" y="800872"/>
                  </a:cubicBezTo>
                  <a:cubicBezTo>
                    <a:pt x="610519" y="818334"/>
                    <a:pt x="621235" y="836591"/>
                    <a:pt x="622426" y="860403"/>
                  </a:cubicBezTo>
                  <a:cubicBezTo>
                    <a:pt x="623617" y="884215"/>
                    <a:pt x="623219" y="924300"/>
                    <a:pt x="617663" y="943747"/>
                  </a:cubicBezTo>
                  <a:cubicBezTo>
                    <a:pt x="612107" y="963194"/>
                    <a:pt x="593850" y="964782"/>
                    <a:pt x="589088" y="977085"/>
                  </a:cubicBezTo>
                  <a:cubicBezTo>
                    <a:pt x="584326" y="989388"/>
                    <a:pt x="587104" y="1002485"/>
                    <a:pt x="589088" y="1017566"/>
                  </a:cubicBezTo>
                  <a:cubicBezTo>
                    <a:pt x="591072" y="1032647"/>
                    <a:pt x="591469" y="1061222"/>
                    <a:pt x="600994" y="1067572"/>
                  </a:cubicBezTo>
                  <a:cubicBezTo>
                    <a:pt x="610519" y="1073922"/>
                    <a:pt x="631554" y="1055666"/>
                    <a:pt x="646238" y="1055666"/>
                  </a:cubicBezTo>
                  <a:cubicBezTo>
                    <a:pt x="660922" y="1055666"/>
                    <a:pt x="676798" y="1053681"/>
                    <a:pt x="689101" y="1067572"/>
                  </a:cubicBezTo>
                  <a:cubicBezTo>
                    <a:pt x="701404" y="1081463"/>
                    <a:pt x="715295" y="1123135"/>
                    <a:pt x="720057" y="1139010"/>
                  </a:cubicBezTo>
                  <a:cubicBezTo>
                    <a:pt x="724819" y="1154885"/>
                    <a:pt x="732360" y="1154488"/>
                    <a:pt x="717676" y="1162822"/>
                  </a:cubicBezTo>
                  <a:cubicBezTo>
                    <a:pt x="702992" y="1171156"/>
                    <a:pt x="668464" y="1184650"/>
                    <a:pt x="631951" y="1189016"/>
                  </a:cubicBezTo>
                  <a:cubicBezTo>
                    <a:pt x="595439" y="1193382"/>
                    <a:pt x="533129" y="1195366"/>
                    <a:pt x="498601" y="1189016"/>
                  </a:cubicBezTo>
                  <a:cubicBezTo>
                    <a:pt x="464073" y="1182666"/>
                    <a:pt x="441848" y="1173141"/>
                    <a:pt x="424782" y="1150916"/>
                  </a:cubicBezTo>
                  <a:cubicBezTo>
                    <a:pt x="407716" y="1128691"/>
                    <a:pt x="402954" y="1083844"/>
                    <a:pt x="396207" y="1055666"/>
                  </a:cubicBezTo>
                  <a:cubicBezTo>
                    <a:pt x="389460" y="1027488"/>
                    <a:pt x="398192" y="1003278"/>
                    <a:pt x="384301" y="981847"/>
                  </a:cubicBezTo>
                  <a:cubicBezTo>
                    <a:pt x="370410" y="960416"/>
                    <a:pt x="341438" y="943747"/>
                    <a:pt x="312863" y="927078"/>
                  </a:cubicBezTo>
                  <a:cubicBezTo>
                    <a:pt x="284288" y="910409"/>
                    <a:pt x="235870" y="894535"/>
                    <a:pt x="212851" y="881835"/>
                  </a:cubicBezTo>
                  <a:cubicBezTo>
                    <a:pt x="189832" y="869135"/>
                    <a:pt x="173957" y="872310"/>
                    <a:pt x="167607" y="858022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ru-RU" sz="1200" b="1" dirty="0">
                <a:solidFill>
                  <a:prstClr val="white"/>
                </a:solidFill>
              </a:endParaRPr>
            </a:p>
            <a:p>
              <a:pPr>
                <a:defRPr/>
              </a:pPr>
              <a:endParaRPr lang="ru-RU" sz="1200" b="1" dirty="0">
                <a:solidFill>
                  <a:prstClr val="white"/>
                </a:solidFill>
              </a:endParaRPr>
            </a:p>
            <a:p>
              <a:pPr>
                <a:defRPr/>
              </a:pPr>
              <a:r>
                <a:rPr lang="ru-RU" sz="1050" b="1" dirty="0">
                  <a:solidFill>
                    <a:prstClr val="black"/>
                  </a:solidFill>
                </a:rPr>
                <a:t>Калязин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7219110" y="4126480"/>
              <a:ext cx="1248825" cy="1136662"/>
              <a:chOff x="7219110" y="4159760"/>
              <a:chExt cx="1248825" cy="1136662"/>
            </a:xfrm>
            <a:grpFill/>
          </p:grpSpPr>
          <p:sp>
            <p:nvSpPr>
              <p:cNvPr id="109" name="Полилиния 108"/>
              <p:cNvSpPr/>
              <p:nvPr/>
            </p:nvSpPr>
            <p:spPr>
              <a:xfrm>
                <a:off x="7219110" y="4159760"/>
                <a:ext cx="1248825" cy="1136662"/>
              </a:xfrm>
              <a:custGeom>
                <a:avLst/>
                <a:gdLst>
                  <a:gd name="connsiteX0" fmla="*/ 5603 w 1248825"/>
                  <a:gd name="connsiteY0" fmla="*/ 1067084 h 1136662"/>
                  <a:gd name="connsiteX1" fmla="*/ 3221 w 1248825"/>
                  <a:gd name="connsiteY1" fmla="*/ 1002790 h 1136662"/>
                  <a:gd name="connsiteX2" fmla="*/ 15128 w 1248825"/>
                  <a:gd name="connsiteY2" fmla="*/ 955165 h 1136662"/>
                  <a:gd name="connsiteX3" fmla="*/ 150859 w 1248825"/>
                  <a:gd name="connsiteY3" fmla="*/ 850390 h 1136662"/>
                  <a:gd name="connsiteX4" fmla="*/ 169909 w 1248825"/>
                  <a:gd name="connsiteY4" fmla="*/ 817053 h 1136662"/>
                  <a:gd name="connsiteX5" fmla="*/ 169909 w 1248825"/>
                  <a:gd name="connsiteY5" fmla="*/ 793240 h 1136662"/>
                  <a:gd name="connsiteX6" fmla="*/ 148478 w 1248825"/>
                  <a:gd name="connsiteY6" fmla="*/ 755140 h 1136662"/>
                  <a:gd name="connsiteX7" fmla="*/ 136571 w 1248825"/>
                  <a:gd name="connsiteY7" fmla="*/ 655128 h 1136662"/>
                  <a:gd name="connsiteX8" fmla="*/ 131809 w 1248825"/>
                  <a:gd name="connsiteY8" fmla="*/ 647984 h 1136662"/>
                  <a:gd name="connsiteX9" fmla="*/ 105615 w 1248825"/>
                  <a:gd name="connsiteY9" fmla="*/ 640840 h 1136662"/>
                  <a:gd name="connsiteX10" fmla="*/ 98471 w 1248825"/>
                  <a:gd name="connsiteY10" fmla="*/ 626553 h 1136662"/>
                  <a:gd name="connsiteX11" fmla="*/ 88946 w 1248825"/>
                  <a:gd name="connsiteY11" fmla="*/ 581309 h 1136662"/>
                  <a:gd name="connsiteX12" fmla="*/ 91328 w 1248825"/>
                  <a:gd name="connsiteY12" fmla="*/ 502728 h 1136662"/>
                  <a:gd name="connsiteX13" fmla="*/ 112759 w 1248825"/>
                  <a:gd name="connsiteY13" fmla="*/ 493203 h 1136662"/>
                  <a:gd name="connsiteX14" fmla="*/ 177053 w 1248825"/>
                  <a:gd name="connsiteY14" fmla="*/ 502728 h 1136662"/>
                  <a:gd name="connsiteX15" fmla="*/ 184196 w 1248825"/>
                  <a:gd name="connsiteY15" fmla="*/ 495584 h 1136662"/>
                  <a:gd name="connsiteX16" fmla="*/ 184196 w 1248825"/>
                  <a:gd name="connsiteY16" fmla="*/ 476534 h 1136662"/>
                  <a:gd name="connsiteX17" fmla="*/ 172290 w 1248825"/>
                  <a:gd name="connsiteY17" fmla="*/ 438434 h 1136662"/>
                  <a:gd name="connsiteX18" fmla="*/ 236584 w 1248825"/>
                  <a:gd name="connsiteY18" fmla="*/ 383665 h 1136662"/>
                  <a:gd name="connsiteX19" fmla="*/ 255634 w 1248825"/>
                  <a:gd name="connsiteY19" fmla="*/ 352709 h 1136662"/>
                  <a:gd name="connsiteX20" fmla="*/ 231821 w 1248825"/>
                  <a:gd name="connsiteY20" fmla="*/ 314609 h 1136662"/>
                  <a:gd name="connsiteX21" fmla="*/ 272303 w 1248825"/>
                  <a:gd name="connsiteY21" fmla="*/ 288415 h 1136662"/>
                  <a:gd name="connsiteX22" fmla="*/ 308021 w 1248825"/>
                  <a:gd name="connsiteY22" fmla="*/ 269365 h 1136662"/>
                  <a:gd name="connsiteX23" fmla="*/ 331834 w 1248825"/>
                  <a:gd name="connsiteY23" fmla="*/ 266984 h 1136662"/>
                  <a:gd name="connsiteX24" fmla="*/ 355646 w 1248825"/>
                  <a:gd name="connsiteY24" fmla="*/ 314609 h 1136662"/>
                  <a:gd name="connsiteX25" fmla="*/ 350884 w 1248825"/>
                  <a:gd name="connsiteY25" fmla="*/ 355090 h 1136662"/>
                  <a:gd name="connsiteX26" fmla="*/ 360409 w 1248825"/>
                  <a:gd name="connsiteY26" fmla="*/ 414621 h 1136662"/>
                  <a:gd name="connsiteX27" fmla="*/ 367553 w 1248825"/>
                  <a:gd name="connsiteY27" fmla="*/ 428909 h 1136662"/>
                  <a:gd name="connsiteX28" fmla="*/ 422321 w 1248825"/>
                  <a:gd name="connsiteY28" fmla="*/ 438434 h 1136662"/>
                  <a:gd name="connsiteX29" fmla="*/ 467565 w 1248825"/>
                  <a:gd name="connsiteY29" fmla="*/ 424146 h 1136662"/>
                  <a:gd name="connsiteX30" fmla="*/ 479471 w 1248825"/>
                  <a:gd name="connsiteY30" fmla="*/ 409859 h 1136662"/>
                  <a:gd name="connsiteX31" fmla="*/ 465184 w 1248825"/>
                  <a:gd name="connsiteY31" fmla="*/ 376521 h 1136662"/>
                  <a:gd name="connsiteX32" fmla="*/ 465184 w 1248825"/>
                  <a:gd name="connsiteY32" fmla="*/ 362234 h 1136662"/>
                  <a:gd name="connsiteX33" fmla="*/ 541384 w 1248825"/>
                  <a:gd name="connsiteY33" fmla="*/ 347946 h 1136662"/>
                  <a:gd name="connsiteX34" fmla="*/ 608059 w 1248825"/>
                  <a:gd name="connsiteY34" fmla="*/ 326515 h 1136662"/>
                  <a:gd name="connsiteX35" fmla="*/ 596153 w 1248825"/>
                  <a:gd name="connsiteY35" fmla="*/ 259840 h 1136662"/>
                  <a:gd name="connsiteX36" fmla="*/ 596153 w 1248825"/>
                  <a:gd name="connsiteY36" fmla="*/ 202690 h 1136662"/>
                  <a:gd name="connsiteX37" fmla="*/ 634253 w 1248825"/>
                  <a:gd name="connsiteY37" fmla="*/ 169353 h 1136662"/>
                  <a:gd name="connsiteX38" fmla="*/ 691403 w 1248825"/>
                  <a:gd name="connsiteY38" fmla="*/ 136015 h 1136662"/>
                  <a:gd name="connsiteX39" fmla="*/ 722359 w 1248825"/>
                  <a:gd name="connsiteY39" fmla="*/ 62196 h 1136662"/>
                  <a:gd name="connsiteX40" fmla="*/ 774746 w 1248825"/>
                  <a:gd name="connsiteY40" fmla="*/ 2665 h 1136662"/>
                  <a:gd name="connsiteX41" fmla="*/ 886665 w 1248825"/>
                  <a:gd name="connsiteY41" fmla="*/ 9809 h 1136662"/>
                  <a:gd name="connsiteX42" fmla="*/ 934290 w 1248825"/>
                  <a:gd name="connsiteY42" fmla="*/ 5046 h 1136662"/>
                  <a:gd name="connsiteX43" fmla="*/ 967628 w 1248825"/>
                  <a:gd name="connsiteY43" fmla="*/ 64578 h 1136662"/>
                  <a:gd name="connsiteX44" fmla="*/ 1017634 w 1248825"/>
                  <a:gd name="connsiteY44" fmla="*/ 169353 h 1136662"/>
                  <a:gd name="connsiteX45" fmla="*/ 1153365 w 1248825"/>
                  <a:gd name="connsiteY45" fmla="*/ 333659 h 1136662"/>
                  <a:gd name="connsiteX46" fmla="*/ 1222421 w 1248825"/>
                  <a:gd name="connsiteY46" fmla="*/ 407478 h 1136662"/>
                  <a:gd name="connsiteX47" fmla="*/ 1248615 w 1248825"/>
                  <a:gd name="connsiteY47" fmla="*/ 495584 h 1136662"/>
                  <a:gd name="connsiteX48" fmla="*/ 1210515 w 1248825"/>
                  <a:gd name="connsiteY48" fmla="*/ 612265 h 1136662"/>
                  <a:gd name="connsiteX49" fmla="*/ 1186703 w 1248825"/>
                  <a:gd name="connsiteY49" fmla="*/ 705134 h 1136662"/>
                  <a:gd name="connsiteX50" fmla="*/ 1115265 w 1248825"/>
                  <a:gd name="connsiteY50" fmla="*/ 762284 h 1136662"/>
                  <a:gd name="connsiteX51" fmla="*/ 1029540 w 1248825"/>
                  <a:gd name="connsiteY51" fmla="*/ 686084 h 1136662"/>
                  <a:gd name="connsiteX52" fmla="*/ 962865 w 1248825"/>
                  <a:gd name="connsiteY52" fmla="*/ 674178 h 1136662"/>
                  <a:gd name="connsiteX53" fmla="*/ 848565 w 1248825"/>
                  <a:gd name="connsiteY53" fmla="*/ 674178 h 1136662"/>
                  <a:gd name="connsiteX54" fmla="*/ 712834 w 1248825"/>
                  <a:gd name="connsiteY54" fmla="*/ 769428 h 1136662"/>
                  <a:gd name="connsiteX55" fmla="*/ 610440 w 1248825"/>
                  <a:gd name="connsiteY55" fmla="*/ 821815 h 1136662"/>
                  <a:gd name="connsiteX56" fmla="*/ 531859 w 1248825"/>
                  <a:gd name="connsiteY56" fmla="*/ 900396 h 1136662"/>
                  <a:gd name="connsiteX57" fmla="*/ 417559 w 1248825"/>
                  <a:gd name="connsiteY57" fmla="*/ 883728 h 1136662"/>
                  <a:gd name="connsiteX58" fmla="*/ 338978 w 1248825"/>
                  <a:gd name="connsiteY58" fmla="*/ 957546 h 1136662"/>
                  <a:gd name="connsiteX59" fmla="*/ 288971 w 1248825"/>
                  <a:gd name="connsiteY59" fmla="*/ 1012315 h 1136662"/>
                  <a:gd name="connsiteX60" fmla="*/ 231821 w 1248825"/>
                  <a:gd name="connsiteY60" fmla="*/ 1012315 h 1136662"/>
                  <a:gd name="connsiteX61" fmla="*/ 148478 w 1248825"/>
                  <a:gd name="connsiteY61" fmla="*/ 1026603 h 1136662"/>
                  <a:gd name="connsiteX62" fmla="*/ 62753 w 1248825"/>
                  <a:gd name="connsiteY62" fmla="*/ 1136140 h 1136662"/>
                  <a:gd name="connsiteX63" fmla="*/ 5603 w 1248825"/>
                  <a:gd name="connsiteY63" fmla="*/ 1067084 h 113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248825" h="1136662">
                    <a:moveTo>
                      <a:pt x="5603" y="1067084"/>
                    </a:moveTo>
                    <a:cubicBezTo>
                      <a:pt x="-4319" y="1044859"/>
                      <a:pt x="1633" y="1021443"/>
                      <a:pt x="3221" y="1002790"/>
                    </a:cubicBezTo>
                    <a:cubicBezTo>
                      <a:pt x="4808" y="984137"/>
                      <a:pt x="-9478" y="980565"/>
                      <a:pt x="15128" y="955165"/>
                    </a:cubicBezTo>
                    <a:cubicBezTo>
                      <a:pt x="39734" y="929765"/>
                      <a:pt x="125062" y="873409"/>
                      <a:pt x="150859" y="850390"/>
                    </a:cubicBezTo>
                    <a:cubicBezTo>
                      <a:pt x="176656" y="827371"/>
                      <a:pt x="166734" y="826578"/>
                      <a:pt x="169909" y="817053"/>
                    </a:cubicBezTo>
                    <a:cubicBezTo>
                      <a:pt x="173084" y="807528"/>
                      <a:pt x="173481" y="803559"/>
                      <a:pt x="169909" y="793240"/>
                    </a:cubicBezTo>
                    <a:cubicBezTo>
                      <a:pt x="166337" y="782921"/>
                      <a:pt x="154034" y="778159"/>
                      <a:pt x="148478" y="755140"/>
                    </a:cubicBezTo>
                    <a:cubicBezTo>
                      <a:pt x="142922" y="732121"/>
                      <a:pt x="136571" y="655128"/>
                      <a:pt x="136571" y="655128"/>
                    </a:cubicBezTo>
                    <a:cubicBezTo>
                      <a:pt x="133793" y="637269"/>
                      <a:pt x="136968" y="650365"/>
                      <a:pt x="131809" y="647984"/>
                    </a:cubicBezTo>
                    <a:cubicBezTo>
                      <a:pt x="126650" y="645603"/>
                      <a:pt x="111171" y="644412"/>
                      <a:pt x="105615" y="640840"/>
                    </a:cubicBezTo>
                    <a:cubicBezTo>
                      <a:pt x="100059" y="637268"/>
                      <a:pt x="101249" y="636475"/>
                      <a:pt x="98471" y="626553"/>
                    </a:cubicBezTo>
                    <a:cubicBezTo>
                      <a:pt x="95693" y="616631"/>
                      <a:pt x="90136" y="601946"/>
                      <a:pt x="88946" y="581309"/>
                    </a:cubicBezTo>
                    <a:cubicBezTo>
                      <a:pt x="87756" y="560672"/>
                      <a:pt x="87359" y="517412"/>
                      <a:pt x="91328" y="502728"/>
                    </a:cubicBezTo>
                    <a:cubicBezTo>
                      <a:pt x="95297" y="488044"/>
                      <a:pt x="98472" y="493203"/>
                      <a:pt x="112759" y="493203"/>
                    </a:cubicBezTo>
                    <a:cubicBezTo>
                      <a:pt x="127046" y="493203"/>
                      <a:pt x="177053" y="502728"/>
                      <a:pt x="177053" y="502728"/>
                    </a:cubicBezTo>
                    <a:cubicBezTo>
                      <a:pt x="188959" y="503125"/>
                      <a:pt x="183006" y="499950"/>
                      <a:pt x="184196" y="495584"/>
                    </a:cubicBezTo>
                    <a:cubicBezTo>
                      <a:pt x="185386" y="491218"/>
                      <a:pt x="186180" y="486059"/>
                      <a:pt x="184196" y="476534"/>
                    </a:cubicBezTo>
                    <a:cubicBezTo>
                      <a:pt x="182212" y="467009"/>
                      <a:pt x="163559" y="453912"/>
                      <a:pt x="172290" y="438434"/>
                    </a:cubicBezTo>
                    <a:cubicBezTo>
                      <a:pt x="181021" y="422956"/>
                      <a:pt x="222693" y="397952"/>
                      <a:pt x="236584" y="383665"/>
                    </a:cubicBezTo>
                    <a:cubicBezTo>
                      <a:pt x="250475" y="369377"/>
                      <a:pt x="256428" y="364218"/>
                      <a:pt x="255634" y="352709"/>
                    </a:cubicBezTo>
                    <a:cubicBezTo>
                      <a:pt x="254840" y="341200"/>
                      <a:pt x="229043" y="325325"/>
                      <a:pt x="231821" y="314609"/>
                    </a:cubicBezTo>
                    <a:cubicBezTo>
                      <a:pt x="234599" y="303893"/>
                      <a:pt x="259603" y="295956"/>
                      <a:pt x="272303" y="288415"/>
                    </a:cubicBezTo>
                    <a:cubicBezTo>
                      <a:pt x="285003" y="280874"/>
                      <a:pt x="298099" y="272937"/>
                      <a:pt x="308021" y="269365"/>
                    </a:cubicBezTo>
                    <a:cubicBezTo>
                      <a:pt x="317943" y="265793"/>
                      <a:pt x="323897" y="259443"/>
                      <a:pt x="331834" y="266984"/>
                    </a:cubicBezTo>
                    <a:cubicBezTo>
                      <a:pt x="339771" y="274525"/>
                      <a:pt x="352471" y="299925"/>
                      <a:pt x="355646" y="314609"/>
                    </a:cubicBezTo>
                    <a:cubicBezTo>
                      <a:pt x="358821" y="329293"/>
                      <a:pt x="350090" y="338421"/>
                      <a:pt x="350884" y="355090"/>
                    </a:cubicBezTo>
                    <a:cubicBezTo>
                      <a:pt x="351678" y="371759"/>
                      <a:pt x="357631" y="402318"/>
                      <a:pt x="360409" y="414621"/>
                    </a:cubicBezTo>
                    <a:cubicBezTo>
                      <a:pt x="363187" y="426924"/>
                      <a:pt x="357234" y="424940"/>
                      <a:pt x="367553" y="428909"/>
                    </a:cubicBezTo>
                    <a:cubicBezTo>
                      <a:pt x="377872" y="432878"/>
                      <a:pt x="405652" y="439228"/>
                      <a:pt x="422321" y="438434"/>
                    </a:cubicBezTo>
                    <a:cubicBezTo>
                      <a:pt x="438990" y="437640"/>
                      <a:pt x="458040" y="428909"/>
                      <a:pt x="467565" y="424146"/>
                    </a:cubicBezTo>
                    <a:cubicBezTo>
                      <a:pt x="477090" y="419383"/>
                      <a:pt x="479868" y="417796"/>
                      <a:pt x="479471" y="409859"/>
                    </a:cubicBezTo>
                    <a:cubicBezTo>
                      <a:pt x="479074" y="401922"/>
                      <a:pt x="465184" y="376521"/>
                      <a:pt x="465184" y="376521"/>
                    </a:cubicBezTo>
                    <a:cubicBezTo>
                      <a:pt x="462803" y="368584"/>
                      <a:pt x="452484" y="366997"/>
                      <a:pt x="465184" y="362234"/>
                    </a:cubicBezTo>
                    <a:cubicBezTo>
                      <a:pt x="477884" y="357471"/>
                      <a:pt x="517572" y="353899"/>
                      <a:pt x="541384" y="347946"/>
                    </a:cubicBezTo>
                    <a:cubicBezTo>
                      <a:pt x="565196" y="341993"/>
                      <a:pt x="598931" y="341199"/>
                      <a:pt x="608059" y="326515"/>
                    </a:cubicBezTo>
                    <a:cubicBezTo>
                      <a:pt x="617187" y="311831"/>
                      <a:pt x="598137" y="280478"/>
                      <a:pt x="596153" y="259840"/>
                    </a:cubicBezTo>
                    <a:cubicBezTo>
                      <a:pt x="594169" y="239202"/>
                      <a:pt x="589803" y="217771"/>
                      <a:pt x="596153" y="202690"/>
                    </a:cubicBezTo>
                    <a:cubicBezTo>
                      <a:pt x="602503" y="187609"/>
                      <a:pt x="618378" y="180465"/>
                      <a:pt x="634253" y="169353"/>
                    </a:cubicBezTo>
                    <a:cubicBezTo>
                      <a:pt x="650128" y="158240"/>
                      <a:pt x="676719" y="153874"/>
                      <a:pt x="691403" y="136015"/>
                    </a:cubicBezTo>
                    <a:cubicBezTo>
                      <a:pt x="706087" y="118156"/>
                      <a:pt x="708469" y="84421"/>
                      <a:pt x="722359" y="62196"/>
                    </a:cubicBezTo>
                    <a:cubicBezTo>
                      <a:pt x="736249" y="39971"/>
                      <a:pt x="747362" y="11396"/>
                      <a:pt x="774746" y="2665"/>
                    </a:cubicBezTo>
                    <a:cubicBezTo>
                      <a:pt x="802130" y="-6066"/>
                      <a:pt x="860074" y="9412"/>
                      <a:pt x="886665" y="9809"/>
                    </a:cubicBezTo>
                    <a:cubicBezTo>
                      <a:pt x="913256" y="10206"/>
                      <a:pt x="920796" y="-4082"/>
                      <a:pt x="934290" y="5046"/>
                    </a:cubicBezTo>
                    <a:cubicBezTo>
                      <a:pt x="947784" y="14174"/>
                      <a:pt x="953737" y="37194"/>
                      <a:pt x="967628" y="64578"/>
                    </a:cubicBezTo>
                    <a:cubicBezTo>
                      <a:pt x="981519" y="91962"/>
                      <a:pt x="986678" y="124506"/>
                      <a:pt x="1017634" y="169353"/>
                    </a:cubicBezTo>
                    <a:cubicBezTo>
                      <a:pt x="1048590" y="214200"/>
                      <a:pt x="1119234" y="293971"/>
                      <a:pt x="1153365" y="333659"/>
                    </a:cubicBezTo>
                    <a:cubicBezTo>
                      <a:pt x="1187496" y="373347"/>
                      <a:pt x="1206546" y="380490"/>
                      <a:pt x="1222421" y="407478"/>
                    </a:cubicBezTo>
                    <a:cubicBezTo>
                      <a:pt x="1238296" y="434465"/>
                      <a:pt x="1250599" y="461453"/>
                      <a:pt x="1248615" y="495584"/>
                    </a:cubicBezTo>
                    <a:cubicBezTo>
                      <a:pt x="1246631" y="529715"/>
                      <a:pt x="1220834" y="577340"/>
                      <a:pt x="1210515" y="612265"/>
                    </a:cubicBezTo>
                    <a:cubicBezTo>
                      <a:pt x="1200196" y="647190"/>
                      <a:pt x="1202578" y="680131"/>
                      <a:pt x="1186703" y="705134"/>
                    </a:cubicBezTo>
                    <a:cubicBezTo>
                      <a:pt x="1170828" y="730137"/>
                      <a:pt x="1141459" y="765459"/>
                      <a:pt x="1115265" y="762284"/>
                    </a:cubicBezTo>
                    <a:cubicBezTo>
                      <a:pt x="1089071" y="759109"/>
                      <a:pt x="1054940" y="700768"/>
                      <a:pt x="1029540" y="686084"/>
                    </a:cubicBezTo>
                    <a:cubicBezTo>
                      <a:pt x="1004140" y="671400"/>
                      <a:pt x="993028" y="676162"/>
                      <a:pt x="962865" y="674178"/>
                    </a:cubicBezTo>
                    <a:cubicBezTo>
                      <a:pt x="932702" y="672194"/>
                      <a:pt x="890237" y="658303"/>
                      <a:pt x="848565" y="674178"/>
                    </a:cubicBezTo>
                    <a:cubicBezTo>
                      <a:pt x="806893" y="690053"/>
                      <a:pt x="752521" y="744822"/>
                      <a:pt x="712834" y="769428"/>
                    </a:cubicBezTo>
                    <a:cubicBezTo>
                      <a:pt x="673147" y="794034"/>
                      <a:pt x="640602" y="799987"/>
                      <a:pt x="610440" y="821815"/>
                    </a:cubicBezTo>
                    <a:cubicBezTo>
                      <a:pt x="580278" y="843643"/>
                      <a:pt x="564006" y="890077"/>
                      <a:pt x="531859" y="900396"/>
                    </a:cubicBezTo>
                    <a:cubicBezTo>
                      <a:pt x="499712" y="910715"/>
                      <a:pt x="449706" y="874203"/>
                      <a:pt x="417559" y="883728"/>
                    </a:cubicBezTo>
                    <a:cubicBezTo>
                      <a:pt x="385412" y="893253"/>
                      <a:pt x="360409" y="936115"/>
                      <a:pt x="338978" y="957546"/>
                    </a:cubicBezTo>
                    <a:cubicBezTo>
                      <a:pt x="317547" y="978977"/>
                      <a:pt x="306830" y="1003187"/>
                      <a:pt x="288971" y="1012315"/>
                    </a:cubicBezTo>
                    <a:cubicBezTo>
                      <a:pt x="271112" y="1021443"/>
                      <a:pt x="255237" y="1009934"/>
                      <a:pt x="231821" y="1012315"/>
                    </a:cubicBezTo>
                    <a:cubicBezTo>
                      <a:pt x="208405" y="1014696"/>
                      <a:pt x="176656" y="1005966"/>
                      <a:pt x="148478" y="1026603"/>
                    </a:cubicBezTo>
                    <a:cubicBezTo>
                      <a:pt x="120300" y="1047240"/>
                      <a:pt x="86169" y="1129790"/>
                      <a:pt x="62753" y="1136140"/>
                    </a:cubicBezTo>
                    <a:cubicBezTo>
                      <a:pt x="39337" y="1142490"/>
                      <a:pt x="15525" y="1089309"/>
                      <a:pt x="5603" y="1067084"/>
                    </a:cubicBezTo>
                    <a:close/>
                  </a:path>
                </a:pathLst>
              </a:custGeom>
              <a:solidFill>
                <a:srgbClr val="A9D18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           Конаково</a:t>
                </a:r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7956001" y="4580246"/>
                <a:ext cx="45719" cy="45719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7848596" y="3319505"/>
              <a:ext cx="1237049" cy="1142941"/>
              <a:chOff x="7848596" y="3352785"/>
              <a:chExt cx="1237049" cy="1142941"/>
            </a:xfrm>
            <a:grpFill/>
          </p:grpSpPr>
          <p:sp>
            <p:nvSpPr>
              <p:cNvPr id="107" name="Полилиния 106"/>
              <p:cNvSpPr/>
              <p:nvPr/>
            </p:nvSpPr>
            <p:spPr>
              <a:xfrm>
                <a:off x="7848596" y="3352785"/>
                <a:ext cx="1237049" cy="1142941"/>
              </a:xfrm>
              <a:custGeom>
                <a:avLst/>
                <a:gdLst>
                  <a:gd name="connsiteX0" fmla="*/ 69060 w 1237049"/>
                  <a:gd name="connsiteY0" fmla="*/ 640571 h 1142941"/>
                  <a:gd name="connsiteX1" fmla="*/ 50010 w 1237049"/>
                  <a:gd name="connsiteY1" fmla="*/ 583421 h 1142941"/>
                  <a:gd name="connsiteX2" fmla="*/ 83348 w 1237049"/>
                  <a:gd name="connsiteY2" fmla="*/ 535796 h 1142941"/>
                  <a:gd name="connsiteX3" fmla="*/ 92873 w 1237049"/>
                  <a:gd name="connsiteY3" fmla="*/ 504840 h 1142941"/>
                  <a:gd name="connsiteX4" fmla="*/ 80967 w 1237049"/>
                  <a:gd name="connsiteY4" fmla="*/ 457215 h 1142941"/>
                  <a:gd name="connsiteX5" fmla="*/ 71442 w 1237049"/>
                  <a:gd name="connsiteY5" fmla="*/ 407209 h 1142941"/>
                  <a:gd name="connsiteX6" fmla="*/ 38104 w 1237049"/>
                  <a:gd name="connsiteY6" fmla="*/ 369109 h 1142941"/>
                  <a:gd name="connsiteX7" fmla="*/ 4 w 1237049"/>
                  <a:gd name="connsiteY7" fmla="*/ 333390 h 1142941"/>
                  <a:gd name="connsiteX8" fmla="*/ 40485 w 1237049"/>
                  <a:gd name="connsiteY8" fmla="*/ 252428 h 1142941"/>
                  <a:gd name="connsiteX9" fmla="*/ 104779 w 1237049"/>
                  <a:gd name="connsiteY9" fmla="*/ 178609 h 1142941"/>
                  <a:gd name="connsiteX10" fmla="*/ 150023 w 1237049"/>
                  <a:gd name="connsiteY10" fmla="*/ 135746 h 1142941"/>
                  <a:gd name="connsiteX11" fmla="*/ 159548 w 1237049"/>
                  <a:gd name="connsiteY11" fmla="*/ 78596 h 1142941"/>
                  <a:gd name="connsiteX12" fmla="*/ 161929 w 1237049"/>
                  <a:gd name="connsiteY12" fmla="*/ 21446 h 1142941"/>
                  <a:gd name="connsiteX13" fmla="*/ 238129 w 1237049"/>
                  <a:gd name="connsiteY13" fmla="*/ 15 h 1142941"/>
                  <a:gd name="connsiteX14" fmla="*/ 366717 w 1237049"/>
                  <a:gd name="connsiteY14" fmla="*/ 19065 h 1142941"/>
                  <a:gd name="connsiteX15" fmla="*/ 428629 w 1237049"/>
                  <a:gd name="connsiteY15" fmla="*/ 73834 h 1142941"/>
                  <a:gd name="connsiteX16" fmla="*/ 488160 w 1237049"/>
                  <a:gd name="connsiteY16" fmla="*/ 138128 h 1142941"/>
                  <a:gd name="connsiteX17" fmla="*/ 507210 w 1237049"/>
                  <a:gd name="connsiteY17" fmla="*/ 223853 h 1142941"/>
                  <a:gd name="connsiteX18" fmla="*/ 564360 w 1237049"/>
                  <a:gd name="connsiteY18" fmla="*/ 264334 h 1142941"/>
                  <a:gd name="connsiteX19" fmla="*/ 542929 w 1237049"/>
                  <a:gd name="connsiteY19" fmla="*/ 326246 h 1142941"/>
                  <a:gd name="connsiteX20" fmla="*/ 566742 w 1237049"/>
                  <a:gd name="connsiteY20" fmla="*/ 345296 h 1142941"/>
                  <a:gd name="connsiteX21" fmla="*/ 704854 w 1237049"/>
                  <a:gd name="connsiteY21" fmla="*/ 314340 h 1142941"/>
                  <a:gd name="connsiteX22" fmla="*/ 711998 w 1237049"/>
                  <a:gd name="connsiteY22" fmla="*/ 304815 h 1142941"/>
                  <a:gd name="connsiteX23" fmla="*/ 704854 w 1237049"/>
                  <a:gd name="connsiteY23" fmla="*/ 278621 h 1142941"/>
                  <a:gd name="connsiteX24" fmla="*/ 762004 w 1237049"/>
                  <a:gd name="connsiteY24" fmla="*/ 221471 h 1142941"/>
                  <a:gd name="connsiteX25" fmla="*/ 800104 w 1237049"/>
                  <a:gd name="connsiteY25" fmla="*/ 202421 h 1142941"/>
                  <a:gd name="connsiteX26" fmla="*/ 850110 w 1237049"/>
                  <a:gd name="connsiteY26" fmla="*/ 204803 h 1142941"/>
                  <a:gd name="connsiteX27" fmla="*/ 826298 w 1237049"/>
                  <a:gd name="connsiteY27" fmla="*/ 269096 h 1142941"/>
                  <a:gd name="connsiteX28" fmla="*/ 831060 w 1237049"/>
                  <a:gd name="connsiteY28" fmla="*/ 304815 h 1142941"/>
                  <a:gd name="connsiteX29" fmla="*/ 857254 w 1237049"/>
                  <a:gd name="connsiteY29" fmla="*/ 335771 h 1142941"/>
                  <a:gd name="connsiteX30" fmla="*/ 890592 w 1237049"/>
                  <a:gd name="connsiteY30" fmla="*/ 350059 h 1142941"/>
                  <a:gd name="connsiteX31" fmla="*/ 940598 w 1237049"/>
                  <a:gd name="connsiteY31" fmla="*/ 338153 h 1142941"/>
                  <a:gd name="connsiteX32" fmla="*/ 990604 w 1237049"/>
                  <a:gd name="connsiteY32" fmla="*/ 328628 h 1142941"/>
                  <a:gd name="connsiteX33" fmla="*/ 1047754 w 1237049"/>
                  <a:gd name="connsiteY33" fmla="*/ 371490 h 1142941"/>
                  <a:gd name="connsiteX34" fmla="*/ 1073948 w 1237049"/>
                  <a:gd name="connsiteY34" fmla="*/ 383396 h 1142941"/>
                  <a:gd name="connsiteX35" fmla="*/ 1064423 w 1237049"/>
                  <a:gd name="connsiteY35" fmla="*/ 433403 h 1142941"/>
                  <a:gd name="connsiteX36" fmla="*/ 1114429 w 1237049"/>
                  <a:gd name="connsiteY36" fmla="*/ 485790 h 1142941"/>
                  <a:gd name="connsiteX37" fmla="*/ 1171579 w 1237049"/>
                  <a:gd name="connsiteY37" fmla="*/ 516746 h 1142941"/>
                  <a:gd name="connsiteX38" fmla="*/ 1173960 w 1237049"/>
                  <a:gd name="connsiteY38" fmla="*/ 564371 h 1142941"/>
                  <a:gd name="connsiteX39" fmla="*/ 1231110 w 1237049"/>
                  <a:gd name="connsiteY39" fmla="*/ 666765 h 1142941"/>
                  <a:gd name="connsiteX40" fmla="*/ 1223967 w 1237049"/>
                  <a:gd name="connsiteY40" fmla="*/ 733440 h 1142941"/>
                  <a:gd name="connsiteX41" fmla="*/ 1131098 w 1237049"/>
                  <a:gd name="connsiteY41" fmla="*/ 723915 h 1142941"/>
                  <a:gd name="connsiteX42" fmla="*/ 1112048 w 1237049"/>
                  <a:gd name="connsiteY42" fmla="*/ 745346 h 1142941"/>
                  <a:gd name="connsiteX43" fmla="*/ 1092998 w 1237049"/>
                  <a:gd name="connsiteY43" fmla="*/ 792971 h 1142941"/>
                  <a:gd name="connsiteX44" fmla="*/ 1028704 w 1237049"/>
                  <a:gd name="connsiteY44" fmla="*/ 819165 h 1142941"/>
                  <a:gd name="connsiteX45" fmla="*/ 1021560 w 1237049"/>
                  <a:gd name="connsiteY45" fmla="*/ 883459 h 1142941"/>
                  <a:gd name="connsiteX46" fmla="*/ 971554 w 1237049"/>
                  <a:gd name="connsiteY46" fmla="*/ 997759 h 1142941"/>
                  <a:gd name="connsiteX47" fmla="*/ 895354 w 1237049"/>
                  <a:gd name="connsiteY47" fmla="*/ 1052528 h 1142941"/>
                  <a:gd name="connsiteX48" fmla="*/ 819154 w 1237049"/>
                  <a:gd name="connsiteY48" fmla="*/ 1064434 h 1142941"/>
                  <a:gd name="connsiteX49" fmla="*/ 707235 w 1237049"/>
                  <a:gd name="connsiteY49" fmla="*/ 1054909 h 1142941"/>
                  <a:gd name="connsiteX50" fmla="*/ 633417 w 1237049"/>
                  <a:gd name="connsiteY50" fmla="*/ 1064434 h 1142941"/>
                  <a:gd name="connsiteX51" fmla="*/ 533404 w 1237049"/>
                  <a:gd name="connsiteY51" fmla="*/ 1109678 h 1142941"/>
                  <a:gd name="connsiteX52" fmla="*/ 511973 w 1237049"/>
                  <a:gd name="connsiteY52" fmla="*/ 1133490 h 1142941"/>
                  <a:gd name="connsiteX53" fmla="*/ 366717 w 1237049"/>
                  <a:gd name="connsiteY53" fmla="*/ 945371 h 1142941"/>
                  <a:gd name="connsiteX54" fmla="*/ 319092 w 1237049"/>
                  <a:gd name="connsiteY54" fmla="*/ 833453 h 1142941"/>
                  <a:gd name="connsiteX55" fmla="*/ 290517 w 1237049"/>
                  <a:gd name="connsiteY55" fmla="*/ 814403 h 1142941"/>
                  <a:gd name="connsiteX56" fmla="*/ 200029 w 1237049"/>
                  <a:gd name="connsiteY56" fmla="*/ 814403 h 1142941"/>
                  <a:gd name="connsiteX57" fmla="*/ 140498 w 1237049"/>
                  <a:gd name="connsiteY57" fmla="*/ 800115 h 1142941"/>
                  <a:gd name="connsiteX58" fmla="*/ 152404 w 1237049"/>
                  <a:gd name="connsiteY58" fmla="*/ 735821 h 1142941"/>
                  <a:gd name="connsiteX59" fmla="*/ 180979 w 1237049"/>
                  <a:gd name="connsiteY59" fmla="*/ 685815 h 1142941"/>
                  <a:gd name="connsiteX60" fmla="*/ 169073 w 1237049"/>
                  <a:gd name="connsiteY60" fmla="*/ 652478 h 1142941"/>
                  <a:gd name="connsiteX61" fmla="*/ 69060 w 1237049"/>
                  <a:gd name="connsiteY61" fmla="*/ 640571 h 114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237049" h="1142941">
                    <a:moveTo>
                      <a:pt x="69060" y="640571"/>
                    </a:moveTo>
                    <a:cubicBezTo>
                      <a:pt x="49216" y="629062"/>
                      <a:pt x="47629" y="600883"/>
                      <a:pt x="50010" y="583421"/>
                    </a:cubicBezTo>
                    <a:cubicBezTo>
                      <a:pt x="52391" y="565959"/>
                      <a:pt x="76204" y="548893"/>
                      <a:pt x="83348" y="535796"/>
                    </a:cubicBezTo>
                    <a:cubicBezTo>
                      <a:pt x="90492" y="522699"/>
                      <a:pt x="93270" y="517937"/>
                      <a:pt x="92873" y="504840"/>
                    </a:cubicBezTo>
                    <a:cubicBezTo>
                      <a:pt x="92476" y="491743"/>
                      <a:pt x="84539" y="473487"/>
                      <a:pt x="80967" y="457215"/>
                    </a:cubicBezTo>
                    <a:cubicBezTo>
                      <a:pt x="77395" y="440943"/>
                      <a:pt x="78586" y="421893"/>
                      <a:pt x="71442" y="407209"/>
                    </a:cubicBezTo>
                    <a:cubicBezTo>
                      <a:pt x="64298" y="392525"/>
                      <a:pt x="50010" y="381412"/>
                      <a:pt x="38104" y="369109"/>
                    </a:cubicBezTo>
                    <a:cubicBezTo>
                      <a:pt x="26198" y="356806"/>
                      <a:pt x="-393" y="352837"/>
                      <a:pt x="4" y="333390"/>
                    </a:cubicBezTo>
                    <a:cubicBezTo>
                      <a:pt x="401" y="313943"/>
                      <a:pt x="23022" y="278225"/>
                      <a:pt x="40485" y="252428"/>
                    </a:cubicBezTo>
                    <a:cubicBezTo>
                      <a:pt x="57947" y="226631"/>
                      <a:pt x="86523" y="198056"/>
                      <a:pt x="104779" y="178609"/>
                    </a:cubicBezTo>
                    <a:cubicBezTo>
                      <a:pt x="123035" y="159162"/>
                      <a:pt x="140895" y="152415"/>
                      <a:pt x="150023" y="135746"/>
                    </a:cubicBezTo>
                    <a:cubicBezTo>
                      <a:pt x="159151" y="119077"/>
                      <a:pt x="157564" y="97646"/>
                      <a:pt x="159548" y="78596"/>
                    </a:cubicBezTo>
                    <a:cubicBezTo>
                      <a:pt x="161532" y="59546"/>
                      <a:pt x="148832" y="34543"/>
                      <a:pt x="161929" y="21446"/>
                    </a:cubicBezTo>
                    <a:cubicBezTo>
                      <a:pt x="175026" y="8349"/>
                      <a:pt x="203998" y="412"/>
                      <a:pt x="238129" y="15"/>
                    </a:cubicBezTo>
                    <a:cubicBezTo>
                      <a:pt x="272260" y="-382"/>
                      <a:pt x="334967" y="6762"/>
                      <a:pt x="366717" y="19065"/>
                    </a:cubicBezTo>
                    <a:cubicBezTo>
                      <a:pt x="398467" y="31368"/>
                      <a:pt x="408389" y="53990"/>
                      <a:pt x="428629" y="73834"/>
                    </a:cubicBezTo>
                    <a:cubicBezTo>
                      <a:pt x="448870" y="93678"/>
                      <a:pt x="475063" y="113125"/>
                      <a:pt x="488160" y="138128"/>
                    </a:cubicBezTo>
                    <a:cubicBezTo>
                      <a:pt x="501257" y="163131"/>
                      <a:pt x="494510" y="202819"/>
                      <a:pt x="507210" y="223853"/>
                    </a:cubicBezTo>
                    <a:cubicBezTo>
                      <a:pt x="519910" y="244887"/>
                      <a:pt x="558407" y="247268"/>
                      <a:pt x="564360" y="264334"/>
                    </a:cubicBezTo>
                    <a:cubicBezTo>
                      <a:pt x="570313" y="281399"/>
                      <a:pt x="542532" y="312752"/>
                      <a:pt x="542929" y="326246"/>
                    </a:cubicBezTo>
                    <a:cubicBezTo>
                      <a:pt x="543326" y="339740"/>
                      <a:pt x="539755" y="347280"/>
                      <a:pt x="566742" y="345296"/>
                    </a:cubicBezTo>
                    <a:cubicBezTo>
                      <a:pt x="593729" y="343312"/>
                      <a:pt x="704854" y="314340"/>
                      <a:pt x="704854" y="314340"/>
                    </a:cubicBezTo>
                    <a:cubicBezTo>
                      <a:pt x="729063" y="307593"/>
                      <a:pt x="711998" y="310768"/>
                      <a:pt x="711998" y="304815"/>
                    </a:cubicBezTo>
                    <a:cubicBezTo>
                      <a:pt x="711998" y="298862"/>
                      <a:pt x="696520" y="292512"/>
                      <a:pt x="704854" y="278621"/>
                    </a:cubicBezTo>
                    <a:cubicBezTo>
                      <a:pt x="713188" y="264730"/>
                      <a:pt x="746129" y="234171"/>
                      <a:pt x="762004" y="221471"/>
                    </a:cubicBezTo>
                    <a:cubicBezTo>
                      <a:pt x="777879" y="208771"/>
                      <a:pt x="785420" y="205199"/>
                      <a:pt x="800104" y="202421"/>
                    </a:cubicBezTo>
                    <a:cubicBezTo>
                      <a:pt x="814788" y="199643"/>
                      <a:pt x="845744" y="193691"/>
                      <a:pt x="850110" y="204803"/>
                    </a:cubicBezTo>
                    <a:cubicBezTo>
                      <a:pt x="854476" y="215915"/>
                      <a:pt x="829473" y="252427"/>
                      <a:pt x="826298" y="269096"/>
                    </a:cubicBezTo>
                    <a:cubicBezTo>
                      <a:pt x="823123" y="285765"/>
                      <a:pt x="825901" y="293703"/>
                      <a:pt x="831060" y="304815"/>
                    </a:cubicBezTo>
                    <a:cubicBezTo>
                      <a:pt x="836219" y="315927"/>
                      <a:pt x="847332" y="328230"/>
                      <a:pt x="857254" y="335771"/>
                    </a:cubicBezTo>
                    <a:cubicBezTo>
                      <a:pt x="867176" y="343312"/>
                      <a:pt x="876701" y="349662"/>
                      <a:pt x="890592" y="350059"/>
                    </a:cubicBezTo>
                    <a:cubicBezTo>
                      <a:pt x="904483" y="350456"/>
                      <a:pt x="923929" y="341725"/>
                      <a:pt x="940598" y="338153"/>
                    </a:cubicBezTo>
                    <a:cubicBezTo>
                      <a:pt x="957267" y="334581"/>
                      <a:pt x="972745" y="323072"/>
                      <a:pt x="990604" y="328628"/>
                    </a:cubicBezTo>
                    <a:cubicBezTo>
                      <a:pt x="1008463" y="334184"/>
                      <a:pt x="1033863" y="362362"/>
                      <a:pt x="1047754" y="371490"/>
                    </a:cubicBezTo>
                    <a:cubicBezTo>
                      <a:pt x="1061645" y="380618"/>
                      <a:pt x="1071170" y="373077"/>
                      <a:pt x="1073948" y="383396"/>
                    </a:cubicBezTo>
                    <a:cubicBezTo>
                      <a:pt x="1076726" y="393715"/>
                      <a:pt x="1057676" y="416337"/>
                      <a:pt x="1064423" y="433403"/>
                    </a:cubicBezTo>
                    <a:cubicBezTo>
                      <a:pt x="1071170" y="450469"/>
                      <a:pt x="1096570" y="471899"/>
                      <a:pt x="1114429" y="485790"/>
                    </a:cubicBezTo>
                    <a:cubicBezTo>
                      <a:pt x="1132288" y="499680"/>
                      <a:pt x="1161657" y="503649"/>
                      <a:pt x="1171579" y="516746"/>
                    </a:cubicBezTo>
                    <a:cubicBezTo>
                      <a:pt x="1181501" y="529843"/>
                      <a:pt x="1164038" y="539368"/>
                      <a:pt x="1173960" y="564371"/>
                    </a:cubicBezTo>
                    <a:cubicBezTo>
                      <a:pt x="1183882" y="589374"/>
                      <a:pt x="1222776" y="638587"/>
                      <a:pt x="1231110" y="666765"/>
                    </a:cubicBezTo>
                    <a:cubicBezTo>
                      <a:pt x="1239444" y="694943"/>
                      <a:pt x="1240636" y="723915"/>
                      <a:pt x="1223967" y="733440"/>
                    </a:cubicBezTo>
                    <a:cubicBezTo>
                      <a:pt x="1207298" y="742965"/>
                      <a:pt x="1149751" y="721931"/>
                      <a:pt x="1131098" y="723915"/>
                    </a:cubicBezTo>
                    <a:cubicBezTo>
                      <a:pt x="1112445" y="725899"/>
                      <a:pt x="1118398" y="733837"/>
                      <a:pt x="1112048" y="745346"/>
                    </a:cubicBezTo>
                    <a:cubicBezTo>
                      <a:pt x="1105698" y="756855"/>
                      <a:pt x="1106889" y="780668"/>
                      <a:pt x="1092998" y="792971"/>
                    </a:cubicBezTo>
                    <a:cubicBezTo>
                      <a:pt x="1079107" y="805274"/>
                      <a:pt x="1040610" y="804084"/>
                      <a:pt x="1028704" y="819165"/>
                    </a:cubicBezTo>
                    <a:cubicBezTo>
                      <a:pt x="1016798" y="834246"/>
                      <a:pt x="1031085" y="853693"/>
                      <a:pt x="1021560" y="883459"/>
                    </a:cubicBezTo>
                    <a:cubicBezTo>
                      <a:pt x="1012035" y="913225"/>
                      <a:pt x="992588" y="969581"/>
                      <a:pt x="971554" y="997759"/>
                    </a:cubicBezTo>
                    <a:cubicBezTo>
                      <a:pt x="950520" y="1025937"/>
                      <a:pt x="920754" y="1041416"/>
                      <a:pt x="895354" y="1052528"/>
                    </a:cubicBezTo>
                    <a:cubicBezTo>
                      <a:pt x="869954" y="1063640"/>
                      <a:pt x="850507" y="1064037"/>
                      <a:pt x="819154" y="1064434"/>
                    </a:cubicBezTo>
                    <a:cubicBezTo>
                      <a:pt x="787801" y="1064831"/>
                      <a:pt x="738191" y="1054909"/>
                      <a:pt x="707235" y="1054909"/>
                    </a:cubicBezTo>
                    <a:cubicBezTo>
                      <a:pt x="676279" y="1054909"/>
                      <a:pt x="662389" y="1055306"/>
                      <a:pt x="633417" y="1064434"/>
                    </a:cubicBezTo>
                    <a:cubicBezTo>
                      <a:pt x="604445" y="1073562"/>
                      <a:pt x="553645" y="1098169"/>
                      <a:pt x="533404" y="1109678"/>
                    </a:cubicBezTo>
                    <a:cubicBezTo>
                      <a:pt x="513163" y="1121187"/>
                      <a:pt x="539754" y="1160875"/>
                      <a:pt x="511973" y="1133490"/>
                    </a:cubicBezTo>
                    <a:cubicBezTo>
                      <a:pt x="484192" y="1106106"/>
                      <a:pt x="398864" y="995377"/>
                      <a:pt x="366717" y="945371"/>
                    </a:cubicBezTo>
                    <a:cubicBezTo>
                      <a:pt x="334570" y="895365"/>
                      <a:pt x="331792" y="855281"/>
                      <a:pt x="319092" y="833453"/>
                    </a:cubicBezTo>
                    <a:cubicBezTo>
                      <a:pt x="306392" y="811625"/>
                      <a:pt x="310361" y="817578"/>
                      <a:pt x="290517" y="814403"/>
                    </a:cubicBezTo>
                    <a:cubicBezTo>
                      <a:pt x="270673" y="811228"/>
                      <a:pt x="225032" y="816784"/>
                      <a:pt x="200029" y="814403"/>
                    </a:cubicBezTo>
                    <a:cubicBezTo>
                      <a:pt x="175026" y="812022"/>
                      <a:pt x="148435" y="813212"/>
                      <a:pt x="140498" y="800115"/>
                    </a:cubicBezTo>
                    <a:cubicBezTo>
                      <a:pt x="132561" y="787018"/>
                      <a:pt x="145657" y="754871"/>
                      <a:pt x="152404" y="735821"/>
                    </a:cubicBezTo>
                    <a:cubicBezTo>
                      <a:pt x="159151" y="716771"/>
                      <a:pt x="178201" y="699706"/>
                      <a:pt x="180979" y="685815"/>
                    </a:cubicBezTo>
                    <a:cubicBezTo>
                      <a:pt x="183757" y="671925"/>
                      <a:pt x="187726" y="661606"/>
                      <a:pt x="169073" y="652478"/>
                    </a:cubicBezTo>
                    <a:cubicBezTo>
                      <a:pt x="150420" y="643350"/>
                      <a:pt x="88904" y="652080"/>
                      <a:pt x="69060" y="640571"/>
                    </a:cubicBezTo>
                    <a:close/>
                  </a:path>
                </a:pathLst>
              </a:custGeom>
              <a:solidFill>
                <a:srgbClr val="FFE6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       Кимры</a:t>
                </a:r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8639493" y="4191000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Овал 17"/>
            <p:cNvSpPr/>
            <p:nvPr/>
          </p:nvSpPr>
          <p:spPr>
            <a:xfrm>
              <a:off x="9317904" y="3545635"/>
              <a:ext cx="45719" cy="45719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8793995" y="3047119"/>
              <a:ext cx="45719" cy="45719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8092369" y="2538460"/>
              <a:ext cx="1090358" cy="582868"/>
              <a:chOff x="8092369" y="2571740"/>
              <a:chExt cx="1090358" cy="582868"/>
            </a:xfrm>
            <a:grpFill/>
          </p:grpSpPr>
          <p:sp>
            <p:nvSpPr>
              <p:cNvPr id="104" name="Полилиния 103"/>
              <p:cNvSpPr/>
              <p:nvPr/>
            </p:nvSpPr>
            <p:spPr>
              <a:xfrm>
                <a:off x="8092369" y="2571740"/>
                <a:ext cx="962024" cy="582868"/>
              </a:xfrm>
              <a:custGeom>
                <a:avLst/>
                <a:gdLst>
                  <a:gd name="connsiteX0" fmla="*/ 6262 w 962024"/>
                  <a:gd name="connsiteY0" fmla="*/ 564366 h 582868"/>
                  <a:gd name="connsiteX1" fmla="*/ 15787 w 962024"/>
                  <a:gd name="connsiteY1" fmla="*/ 464354 h 582868"/>
                  <a:gd name="connsiteX2" fmla="*/ 80081 w 962024"/>
                  <a:gd name="connsiteY2" fmla="*/ 409585 h 582868"/>
                  <a:gd name="connsiteX3" fmla="*/ 75319 w 962024"/>
                  <a:gd name="connsiteY3" fmla="*/ 338148 h 582868"/>
                  <a:gd name="connsiteX4" fmla="*/ 120562 w 962024"/>
                  <a:gd name="connsiteY4" fmla="*/ 273854 h 582868"/>
                  <a:gd name="connsiteX5" fmla="*/ 94369 w 962024"/>
                  <a:gd name="connsiteY5" fmla="*/ 180985 h 582868"/>
                  <a:gd name="connsiteX6" fmla="*/ 132469 w 962024"/>
                  <a:gd name="connsiteY6" fmla="*/ 176223 h 582868"/>
                  <a:gd name="connsiteX7" fmla="*/ 203906 w 962024"/>
                  <a:gd name="connsiteY7" fmla="*/ 121454 h 582868"/>
                  <a:gd name="connsiteX8" fmla="*/ 294394 w 962024"/>
                  <a:gd name="connsiteY8" fmla="*/ 126216 h 582868"/>
                  <a:gd name="connsiteX9" fmla="*/ 396787 w 962024"/>
                  <a:gd name="connsiteY9" fmla="*/ 21441 h 582868"/>
                  <a:gd name="connsiteX10" fmla="*/ 430125 w 962024"/>
                  <a:gd name="connsiteY10" fmla="*/ 16679 h 582868"/>
                  <a:gd name="connsiteX11" fmla="*/ 537281 w 962024"/>
                  <a:gd name="connsiteY11" fmla="*/ 80973 h 582868"/>
                  <a:gd name="connsiteX12" fmla="*/ 539662 w 962024"/>
                  <a:gd name="connsiteY12" fmla="*/ 19060 h 582868"/>
                  <a:gd name="connsiteX13" fmla="*/ 684919 w 962024"/>
                  <a:gd name="connsiteY13" fmla="*/ 52398 h 582868"/>
                  <a:gd name="connsiteX14" fmla="*/ 715875 w 962024"/>
                  <a:gd name="connsiteY14" fmla="*/ 52398 h 582868"/>
                  <a:gd name="connsiteX15" fmla="*/ 744450 w 962024"/>
                  <a:gd name="connsiteY15" fmla="*/ 10 h 582868"/>
                  <a:gd name="connsiteX16" fmla="*/ 792075 w 962024"/>
                  <a:gd name="connsiteY16" fmla="*/ 57160 h 582868"/>
                  <a:gd name="connsiteX17" fmla="*/ 803981 w 962024"/>
                  <a:gd name="connsiteY17" fmla="*/ 121454 h 582868"/>
                  <a:gd name="connsiteX18" fmla="*/ 961144 w 962024"/>
                  <a:gd name="connsiteY18" fmla="*/ 192891 h 582868"/>
                  <a:gd name="connsiteX19" fmla="*/ 863512 w 962024"/>
                  <a:gd name="connsiteY19" fmla="*/ 207179 h 582868"/>
                  <a:gd name="connsiteX20" fmla="*/ 775406 w 962024"/>
                  <a:gd name="connsiteY20" fmla="*/ 276235 h 582868"/>
                  <a:gd name="connsiteX21" fmla="*/ 780169 w 962024"/>
                  <a:gd name="connsiteY21" fmla="*/ 357198 h 582868"/>
                  <a:gd name="connsiteX22" fmla="*/ 708731 w 962024"/>
                  <a:gd name="connsiteY22" fmla="*/ 411966 h 582868"/>
                  <a:gd name="connsiteX23" fmla="*/ 527756 w 962024"/>
                  <a:gd name="connsiteY23" fmla="*/ 471498 h 582868"/>
                  <a:gd name="connsiteX24" fmla="*/ 353925 w 962024"/>
                  <a:gd name="connsiteY24" fmla="*/ 504835 h 582868"/>
                  <a:gd name="connsiteX25" fmla="*/ 275344 w 962024"/>
                  <a:gd name="connsiteY25" fmla="*/ 571510 h 582868"/>
                  <a:gd name="connsiteX26" fmla="*/ 206287 w 962024"/>
                  <a:gd name="connsiteY26" fmla="*/ 533410 h 582868"/>
                  <a:gd name="connsiteX27" fmla="*/ 96750 w 962024"/>
                  <a:gd name="connsiteY27" fmla="*/ 581035 h 582868"/>
                  <a:gd name="connsiteX28" fmla="*/ 6262 w 962024"/>
                  <a:gd name="connsiteY28" fmla="*/ 564366 h 58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2024" h="582868">
                    <a:moveTo>
                      <a:pt x="6262" y="564366"/>
                    </a:moveTo>
                    <a:cubicBezTo>
                      <a:pt x="-7232" y="544919"/>
                      <a:pt x="3484" y="490151"/>
                      <a:pt x="15787" y="464354"/>
                    </a:cubicBezTo>
                    <a:cubicBezTo>
                      <a:pt x="28090" y="438557"/>
                      <a:pt x="70159" y="430619"/>
                      <a:pt x="80081" y="409585"/>
                    </a:cubicBezTo>
                    <a:cubicBezTo>
                      <a:pt x="90003" y="388551"/>
                      <a:pt x="68572" y="360770"/>
                      <a:pt x="75319" y="338148"/>
                    </a:cubicBezTo>
                    <a:cubicBezTo>
                      <a:pt x="82066" y="315526"/>
                      <a:pt x="117387" y="300048"/>
                      <a:pt x="120562" y="273854"/>
                    </a:cubicBezTo>
                    <a:cubicBezTo>
                      <a:pt x="123737" y="247660"/>
                      <a:pt x="92385" y="197257"/>
                      <a:pt x="94369" y="180985"/>
                    </a:cubicBezTo>
                    <a:cubicBezTo>
                      <a:pt x="96353" y="164713"/>
                      <a:pt x="114213" y="186145"/>
                      <a:pt x="132469" y="176223"/>
                    </a:cubicBezTo>
                    <a:cubicBezTo>
                      <a:pt x="150725" y="166301"/>
                      <a:pt x="176919" y="129788"/>
                      <a:pt x="203906" y="121454"/>
                    </a:cubicBezTo>
                    <a:cubicBezTo>
                      <a:pt x="230893" y="113120"/>
                      <a:pt x="262247" y="142885"/>
                      <a:pt x="294394" y="126216"/>
                    </a:cubicBezTo>
                    <a:cubicBezTo>
                      <a:pt x="326541" y="109547"/>
                      <a:pt x="374165" y="39697"/>
                      <a:pt x="396787" y="21441"/>
                    </a:cubicBezTo>
                    <a:cubicBezTo>
                      <a:pt x="419409" y="3185"/>
                      <a:pt x="406709" y="6757"/>
                      <a:pt x="430125" y="16679"/>
                    </a:cubicBezTo>
                    <a:cubicBezTo>
                      <a:pt x="453541" y="26601"/>
                      <a:pt x="519025" y="80576"/>
                      <a:pt x="537281" y="80973"/>
                    </a:cubicBezTo>
                    <a:cubicBezTo>
                      <a:pt x="555537" y="81370"/>
                      <a:pt x="515056" y="23822"/>
                      <a:pt x="539662" y="19060"/>
                    </a:cubicBezTo>
                    <a:cubicBezTo>
                      <a:pt x="564268" y="14298"/>
                      <a:pt x="655550" y="46842"/>
                      <a:pt x="684919" y="52398"/>
                    </a:cubicBezTo>
                    <a:cubicBezTo>
                      <a:pt x="714288" y="57954"/>
                      <a:pt x="705953" y="61129"/>
                      <a:pt x="715875" y="52398"/>
                    </a:cubicBezTo>
                    <a:cubicBezTo>
                      <a:pt x="725797" y="43667"/>
                      <a:pt x="731750" y="-784"/>
                      <a:pt x="744450" y="10"/>
                    </a:cubicBezTo>
                    <a:cubicBezTo>
                      <a:pt x="757150" y="804"/>
                      <a:pt x="782153" y="36919"/>
                      <a:pt x="792075" y="57160"/>
                    </a:cubicBezTo>
                    <a:cubicBezTo>
                      <a:pt x="801997" y="77401"/>
                      <a:pt x="775803" y="98832"/>
                      <a:pt x="803981" y="121454"/>
                    </a:cubicBezTo>
                    <a:cubicBezTo>
                      <a:pt x="832159" y="144076"/>
                      <a:pt x="951222" y="178603"/>
                      <a:pt x="961144" y="192891"/>
                    </a:cubicBezTo>
                    <a:cubicBezTo>
                      <a:pt x="971066" y="207178"/>
                      <a:pt x="894468" y="193288"/>
                      <a:pt x="863512" y="207179"/>
                    </a:cubicBezTo>
                    <a:cubicBezTo>
                      <a:pt x="832556" y="221070"/>
                      <a:pt x="789297" y="251232"/>
                      <a:pt x="775406" y="276235"/>
                    </a:cubicBezTo>
                    <a:cubicBezTo>
                      <a:pt x="761515" y="301238"/>
                      <a:pt x="791281" y="334576"/>
                      <a:pt x="780169" y="357198"/>
                    </a:cubicBezTo>
                    <a:cubicBezTo>
                      <a:pt x="769057" y="379820"/>
                      <a:pt x="750800" y="392916"/>
                      <a:pt x="708731" y="411966"/>
                    </a:cubicBezTo>
                    <a:cubicBezTo>
                      <a:pt x="666662" y="431016"/>
                      <a:pt x="586890" y="456020"/>
                      <a:pt x="527756" y="471498"/>
                    </a:cubicBezTo>
                    <a:cubicBezTo>
                      <a:pt x="468622" y="486976"/>
                      <a:pt x="395994" y="488166"/>
                      <a:pt x="353925" y="504835"/>
                    </a:cubicBezTo>
                    <a:cubicBezTo>
                      <a:pt x="311856" y="521504"/>
                      <a:pt x="299950" y="566748"/>
                      <a:pt x="275344" y="571510"/>
                    </a:cubicBezTo>
                    <a:cubicBezTo>
                      <a:pt x="250738" y="576272"/>
                      <a:pt x="236053" y="531823"/>
                      <a:pt x="206287" y="533410"/>
                    </a:cubicBezTo>
                    <a:cubicBezTo>
                      <a:pt x="176521" y="534997"/>
                      <a:pt x="129691" y="577066"/>
                      <a:pt x="96750" y="581035"/>
                    </a:cubicBezTo>
                    <a:cubicBezTo>
                      <a:pt x="63810" y="585004"/>
                      <a:pt x="19756" y="583813"/>
                      <a:pt x="6262" y="564366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8586102" y="2689669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8174440" y="2697750"/>
                <a:ext cx="1008287" cy="276496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Кесова Гора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8072980" y="2004618"/>
              <a:ext cx="911804" cy="715382"/>
              <a:chOff x="8072980" y="2037898"/>
              <a:chExt cx="911804" cy="715382"/>
            </a:xfrm>
            <a:grpFill/>
          </p:grpSpPr>
          <p:sp>
            <p:nvSpPr>
              <p:cNvPr id="102" name="Полилиния 101"/>
              <p:cNvSpPr/>
              <p:nvPr/>
            </p:nvSpPr>
            <p:spPr>
              <a:xfrm>
                <a:off x="8072980" y="2037898"/>
                <a:ext cx="911804" cy="715382"/>
              </a:xfrm>
              <a:custGeom>
                <a:avLst/>
                <a:gdLst>
                  <a:gd name="connsiteX0" fmla="*/ 93897 w 806767"/>
                  <a:gd name="connsiteY0" fmla="*/ 714797 h 715382"/>
                  <a:gd name="connsiteX1" fmla="*/ 5791 w 806767"/>
                  <a:gd name="connsiteY1" fmla="*/ 617166 h 715382"/>
                  <a:gd name="connsiteX2" fmla="*/ 48653 w 806767"/>
                  <a:gd name="connsiteY2" fmla="*/ 562397 h 715382"/>
                  <a:gd name="connsiteX3" fmla="*/ 51035 w 806767"/>
                  <a:gd name="connsiteY3" fmla="*/ 388566 h 715382"/>
                  <a:gd name="connsiteX4" fmla="*/ 8172 w 806767"/>
                  <a:gd name="connsiteY4" fmla="*/ 367134 h 715382"/>
                  <a:gd name="connsiteX5" fmla="*/ 5791 w 806767"/>
                  <a:gd name="connsiteY5" fmla="*/ 243309 h 715382"/>
                  <a:gd name="connsiteX6" fmla="*/ 70085 w 806767"/>
                  <a:gd name="connsiteY6" fmla="*/ 224259 h 715382"/>
                  <a:gd name="connsiteX7" fmla="*/ 165335 w 806767"/>
                  <a:gd name="connsiteY7" fmla="*/ 279028 h 715382"/>
                  <a:gd name="connsiteX8" fmla="*/ 243916 w 806767"/>
                  <a:gd name="connsiteY8" fmla="*/ 219497 h 715382"/>
                  <a:gd name="connsiteX9" fmla="*/ 334403 w 806767"/>
                  <a:gd name="connsiteY9" fmla="*/ 221878 h 715382"/>
                  <a:gd name="connsiteX10" fmla="*/ 372503 w 806767"/>
                  <a:gd name="connsiteY10" fmla="*/ 74241 h 715382"/>
                  <a:gd name="connsiteX11" fmla="*/ 408222 w 806767"/>
                  <a:gd name="connsiteY11" fmla="*/ 26616 h 715382"/>
                  <a:gd name="connsiteX12" fmla="*/ 462991 w 806767"/>
                  <a:gd name="connsiteY12" fmla="*/ 2803 h 715382"/>
                  <a:gd name="connsiteX13" fmla="*/ 458228 w 806767"/>
                  <a:gd name="connsiteY13" fmla="*/ 90909 h 715382"/>
                  <a:gd name="connsiteX14" fmla="*/ 579672 w 806767"/>
                  <a:gd name="connsiteY14" fmla="*/ 148059 h 715382"/>
                  <a:gd name="connsiteX15" fmla="*/ 441560 w 806767"/>
                  <a:gd name="connsiteY15" fmla="*/ 221878 h 715382"/>
                  <a:gd name="connsiteX16" fmla="*/ 472516 w 806767"/>
                  <a:gd name="connsiteY16" fmla="*/ 295697 h 715382"/>
                  <a:gd name="connsiteX17" fmla="*/ 536810 w 806767"/>
                  <a:gd name="connsiteY17" fmla="*/ 309984 h 715382"/>
                  <a:gd name="connsiteX18" fmla="*/ 591578 w 806767"/>
                  <a:gd name="connsiteY18" fmla="*/ 362372 h 715382"/>
                  <a:gd name="connsiteX19" fmla="*/ 684447 w 806767"/>
                  <a:gd name="connsiteY19" fmla="*/ 357609 h 715382"/>
                  <a:gd name="connsiteX20" fmla="*/ 713022 w 806767"/>
                  <a:gd name="connsiteY20" fmla="*/ 445716 h 715382"/>
                  <a:gd name="connsiteX21" fmla="*/ 803510 w 806767"/>
                  <a:gd name="connsiteY21" fmla="*/ 524297 h 715382"/>
                  <a:gd name="connsiteX22" fmla="*/ 782078 w 806767"/>
                  <a:gd name="connsiteY22" fmla="*/ 593353 h 715382"/>
                  <a:gd name="connsiteX23" fmla="*/ 736835 w 806767"/>
                  <a:gd name="connsiteY23" fmla="*/ 533822 h 715382"/>
                  <a:gd name="connsiteX24" fmla="*/ 696353 w 806767"/>
                  <a:gd name="connsiteY24" fmla="*/ 590972 h 715382"/>
                  <a:gd name="connsiteX25" fmla="*/ 543953 w 806767"/>
                  <a:gd name="connsiteY25" fmla="*/ 555253 h 715382"/>
                  <a:gd name="connsiteX26" fmla="*/ 524903 w 806767"/>
                  <a:gd name="connsiteY26" fmla="*/ 617166 h 715382"/>
                  <a:gd name="connsiteX27" fmla="*/ 451085 w 806767"/>
                  <a:gd name="connsiteY27" fmla="*/ 564778 h 715382"/>
                  <a:gd name="connsiteX28" fmla="*/ 396316 w 806767"/>
                  <a:gd name="connsiteY28" fmla="*/ 552872 h 715382"/>
                  <a:gd name="connsiteX29" fmla="*/ 301066 w 806767"/>
                  <a:gd name="connsiteY29" fmla="*/ 652884 h 715382"/>
                  <a:gd name="connsiteX30" fmla="*/ 205816 w 806767"/>
                  <a:gd name="connsiteY30" fmla="*/ 657647 h 715382"/>
                  <a:gd name="connsiteX31" fmla="*/ 93897 w 806767"/>
                  <a:gd name="connsiteY31" fmla="*/ 714797 h 71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06767" h="715382">
                    <a:moveTo>
                      <a:pt x="93897" y="714797"/>
                    </a:moveTo>
                    <a:cubicBezTo>
                      <a:pt x="60559" y="708050"/>
                      <a:pt x="13332" y="642566"/>
                      <a:pt x="5791" y="617166"/>
                    </a:cubicBezTo>
                    <a:cubicBezTo>
                      <a:pt x="-1750" y="591766"/>
                      <a:pt x="41112" y="600497"/>
                      <a:pt x="48653" y="562397"/>
                    </a:cubicBezTo>
                    <a:cubicBezTo>
                      <a:pt x="56194" y="524297"/>
                      <a:pt x="57782" y="421110"/>
                      <a:pt x="51035" y="388566"/>
                    </a:cubicBezTo>
                    <a:cubicBezTo>
                      <a:pt x="44288" y="356022"/>
                      <a:pt x="15713" y="391343"/>
                      <a:pt x="8172" y="367134"/>
                    </a:cubicBezTo>
                    <a:cubicBezTo>
                      <a:pt x="631" y="342924"/>
                      <a:pt x="-4528" y="267121"/>
                      <a:pt x="5791" y="243309"/>
                    </a:cubicBezTo>
                    <a:cubicBezTo>
                      <a:pt x="16110" y="219497"/>
                      <a:pt x="43494" y="218306"/>
                      <a:pt x="70085" y="224259"/>
                    </a:cubicBezTo>
                    <a:cubicBezTo>
                      <a:pt x="96676" y="230212"/>
                      <a:pt x="136363" y="279822"/>
                      <a:pt x="165335" y="279028"/>
                    </a:cubicBezTo>
                    <a:cubicBezTo>
                      <a:pt x="194307" y="278234"/>
                      <a:pt x="215738" y="229022"/>
                      <a:pt x="243916" y="219497"/>
                    </a:cubicBezTo>
                    <a:cubicBezTo>
                      <a:pt x="272094" y="209972"/>
                      <a:pt x="312972" y="246087"/>
                      <a:pt x="334403" y="221878"/>
                    </a:cubicBezTo>
                    <a:cubicBezTo>
                      <a:pt x="355834" y="197669"/>
                      <a:pt x="360200" y="106785"/>
                      <a:pt x="372503" y="74241"/>
                    </a:cubicBezTo>
                    <a:cubicBezTo>
                      <a:pt x="384806" y="41697"/>
                      <a:pt x="393141" y="38522"/>
                      <a:pt x="408222" y="26616"/>
                    </a:cubicBezTo>
                    <a:cubicBezTo>
                      <a:pt x="423303" y="14710"/>
                      <a:pt x="454657" y="-7912"/>
                      <a:pt x="462991" y="2803"/>
                    </a:cubicBezTo>
                    <a:cubicBezTo>
                      <a:pt x="471325" y="13518"/>
                      <a:pt x="438781" y="66700"/>
                      <a:pt x="458228" y="90909"/>
                    </a:cubicBezTo>
                    <a:cubicBezTo>
                      <a:pt x="477675" y="115118"/>
                      <a:pt x="582450" y="126231"/>
                      <a:pt x="579672" y="148059"/>
                    </a:cubicBezTo>
                    <a:cubicBezTo>
                      <a:pt x="576894" y="169887"/>
                      <a:pt x="459419" y="197272"/>
                      <a:pt x="441560" y="221878"/>
                    </a:cubicBezTo>
                    <a:cubicBezTo>
                      <a:pt x="423701" y="246484"/>
                      <a:pt x="456641" y="281013"/>
                      <a:pt x="472516" y="295697"/>
                    </a:cubicBezTo>
                    <a:cubicBezTo>
                      <a:pt x="488391" y="310381"/>
                      <a:pt x="516966" y="298872"/>
                      <a:pt x="536810" y="309984"/>
                    </a:cubicBezTo>
                    <a:cubicBezTo>
                      <a:pt x="556654" y="321096"/>
                      <a:pt x="566972" y="354435"/>
                      <a:pt x="591578" y="362372"/>
                    </a:cubicBezTo>
                    <a:cubicBezTo>
                      <a:pt x="616184" y="370309"/>
                      <a:pt x="664206" y="343718"/>
                      <a:pt x="684447" y="357609"/>
                    </a:cubicBezTo>
                    <a:cubicBezTo>
                      <a:pt x="704688" y="371500"/>
                      <a:pt x="693178" y="417935"/>
                      <a:pt x="713022" y="445716"/>
                    </a:cubicBezTo>
                    <a:cubicBezTo>
                      <a:pt x="732866" y="473497"/>
                      <a:pt x="792001" y="499691"/>
                      <a:pt x="803510" y="524297"/>
                    </a:cubicBezTo>
                    <a:cubicBezTo>
                      <a:pt x="815019" y="548903"/>
                      <a:pt x="793190" y="591766"/>
                      <a:pt x="782078" y="593353"/>
                    </a:cubicBezTo>
                    <a:cubicBezTo>
                      <a:pt x="770966" y="594940"/>
                      <a:pt x="751122" y="534219"/>
                      <a:pt x="736835" y="533822"/>
                    </a:cubicBezTo>
                    <a:cubicBezTo>
                      <a:pt x="722548" y="533425"/>
                      <a:pt x="728500" y="587400"/>
                      <a:pt x="696353" y="590972"/>
                    </a:cubicBezTo>
                    <a:cubicBezTo>
                      <a:pt x="664206" y="594544"/>
                      <a:pt x="572528" y="550887"/>
                      <a:pt x="543953" y="555253"/>
                    </a:cubicBezTo>
                    <a:cubicBezTo>
                      <a:pt x="515378" y="559619"/>
                      <a:pt x="540381" y="615578"/>
                      <a:pt x="524903" y="617166"/>
                    </a:cubicBezTo>
                    <a:cubicBezTo>
                      <a:pt x="509425" y="618753"/>
                      <a:pt x="472516" y="575494"/>
                      <a:pt x="451085" y="564778"/>
                    </a:cubicBezTo>
                    <a:cubicBezTo>
                      <a:pt x="429654" y="554062"/>
                      <a:pt x="421319" y="538188"/>
                      <a:pt x="396316" y="552872"/>
                    </a:cubicBezTo>
                    <a:cubicBezTo>
                      <a:pt x="371313" y="567556"/>
                      <a:pt x="332816" y="635422"/>
                      <a:pt x="301066" y="652884"/>
                    </a:cubicBezTo>
                    <a:cubicBezTo>
                      <a:pt x="269316" y="670346"/>
                      <a:pt x="241932" y="647328"/>
                      <a:pt x="205816" y="657647"/>
                    </a:cubicBezTo>
                    <a:cubicBezTo>
                      <a:pt x="169700" y="667966"/>
                      <a:pt x="127235" y="721544"/>
                      <a:pt x="93897" y="714797"/>
                    </a:cubicBezTo>
                    <a:close/>
                  </a:path>
                </a:pathLst>
              </a:custGeom>
              <a:solidFill>
                <a:srgbClr val="ED7D3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lnSpc>
                    <a:spcPct val="40000"/>
                  </a:lnSpc>
                  <a:defRPr/>
                </a:pPr>
                <a:endParaRPr lang="ru-RU" sz="1100" b="1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40000"/>
                  </a:lnSpc>
                  <a:defRPr/>
                </a:pPr>
                <a:endParaRPr lang="ru-RU" sz="1100" b="1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40000"/>
                  </a:lnSpc>
                  <a:defRPr/>
                </a:pPr>
                <a:endParaRPr lang="ru-RU" sz="1100" b="1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40000"/>
                  </a:lnSpc>
                  <a:defRPr/>
                </a:pPr>
                <a:endParaRPr lang="ru-RU" sz="1100" b="1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40000"/>
                  </a:lnSpc>
                  <a:defRPr/>
                </a:pPr>
                <a:r>
                  <a:rPr lang="ru-RU" sz="1100" b="1" dirty="0">
                    <a:solidFill>
                      <a:prstClr val="black"/>
                    </a:solidFill>
                  </a:rPr>
                  <a:t>Сонково</a:t>
                </a:r>
              </a:p>
              <a:p>
                <a:pPr>
                  <a:lnSpc>
                    <a:spcPct val="40000"/>
                  </a:lnSpc>
                  <a:defRPr/>
                </a:pP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8248334" y="2518702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Полилиния 21"/>
            <p:cNvSpPr/>
            <p:nvPr/>
          </p:nvSpPr>
          <p:spPr>
            <a:xfrm>
              <a:off x="8012800" y="1234209"/>
              <a:ext cx="914536" cy="1044744"/>
            </a:xfrm>
            <a:custGeom>
              <a:avLst/>
              <a:gdLst>
                <a:gd name="connsiteX0" fmla="*/ 207275 w 914536"/>
                <a:gd name="connsiteY0" fmla="*/ 173167 h 1044744"/>
                <a:gd name="connsiteX1" fmla="*/ 190606 w 914536"/>
                <a:gd name="connsiteY1" fmla="*/ 285086 h 1044744"/>
                <a:gd name="connsiteX2" fmla="*/ 178700 w 914536"/>
                <a:gd name="connsiteY2" fmla="*/ 344617 h 1044744"/>
                <a:gd name="connsiteX3" fmla="*/ 171556 w 914536"/>
                <a:gd name="connsiteY3" fmla="*/ 549405 h 1044744"/>
                <a:gd name="connsiteX4" fmla="*/ 138219 w 914536"/>
                <a:gd name="connsiteY4" fmla="*/ 592267 h 1044744"/>
                <a:gd name="connsiteX5" fmla="*/ 50113 w 914536"/>
                <a:gd name="connsiteY5" fmla="*/ 611317 h 1044744"/>
                <a:gd name="connsiteX6" fmla="*/ 2488 w 914536"/>
                <a:gd name="connsiteY6" fmla="*/ 720855 h 1044744"/>
                <a:gd name="connsiteX7" fmla="*/ 21538 w 914536"/>
                <a:gd name="connsiteY7" fmla="*/ 818486 h 1044744"/>
                <a:gd name="connsiteX8" fmla="*/ 145363 w 914536"/>
                <a:gd name="connsiteY8" fmla="*/ 908974 h 1044744"/>
                <a:gd name="connsiteX9" fmla="*/ 147744 w 914536"/>
                <a:gd name="connsiteY9" fmla="*/ 980411 h 1044744"/>
                <a:gd name="connsiteX10" fmla="*/ 242994 w 914536"/>
                <a:gd name="connsiteY10" fmla="*/ 1044705 h 1044744"/>
                <a:gd name="connsiteX11" fmla="*/ 328719 w 914536"/>
                <a:gd name="connsiteY11" fmla="*/ 989936 h 1044744"/>
                <a:gd name="connsiteX12" fmla="*/ 421588 w 914536"/>
                <a:gd name="connsiteY12" fmla="*/ 985174 h 1044744"/>
                <a:gd name="connsiteX13" fmla="*/ 471594 w 914536"/>
                <a:gd name="connsiteY13" fmla="*/ 808961 h 1044744"/>
                <a:gd name="connsiteX14" fmla="*/ 604944 w 914536"/>
                <a:gd name="connsiteY14" fmla="*/ 763717 h 1044744"/>
                <a:gd name="connsiteX15" fmla="*/ 681144 w 914536"/>
                <a:gd name="connsiteY15" fmla="*/ 816105 h 1044744"/>
                <a:gd name="connsiteX16" fmla="*/ 843069 w 914536"/>
                <a:gd name="connsiteY16" fmla="*/ 589886 h 1044744"/>
                <a:gd name="connsiteX17" fmla="*/ 914506 w 914536"/>
                <a:gd name="connsiteY17" fmla="*/ 580361 h 1044744"/>
                <a:gd name="connsiteX18" fmla="*/ 835925 w 914536"/>
                <a:gd name="connsiteY18" fmla="*/ 518449 h 1044744"/>
                <a:gd name="connsiteX19" fmla="*/ 750200 w 914536"/>
                <a:gd name="connsiteY19" fmla="*/ 404149 h 1044744"/>
                <a:gd name="connsiteX20" fmla="*/ 619231 w 914536"/>
                <a:gd name="connsiteY20" fmla="*/ 387480 h 1044744"/>
                <a:gd name="connsiteX21" fmla="*/ 545413 w 914536"/>
                <a:gd name="connsiteY21" fmla="*/ 311280 h 1044744"/>
                <a:gd name="connsiteX22" fmla="*/ 593038 w 914536"/>
                <a:gd name="connsiteY22" fmla="*/ 232699 h 1044744"/>
                <a:gd name="connsiteX23" fmla="*/ 633519 w 914536"/>
                <a:gd name="connsiteY23" fmla="*/ 182692 h 1044744"/>
                <a:gd name="connsiteX24" fmla="*/ 559700 w 914536"/>
                <a:gd name="connsiteY24" fmla="*/ 106492 h 1044744"/>
                <a:gd name="connsiteX25" fmla="*/ 557319 w 914536"/>
                <a:gd name="connsiteY25" fmla="*/ 68392 h 1044744"/>
                <a:gd name="connsiteX26" fmla="*/ 514456 w 914536"/>
                <a:gd name="connsiteY26" fmla="*/ 8861 h 1044744"/>
                <a:gd name="connsiteX27" fmla="*/ 469213 w 914536"/>
                <a:gd name="connsiteY27" fmla="*/ 1717 h 1044744"/>
                <a:gd name="connsiteX28" fmla="*/ 459688 w 914536"/>
                <a:gd name="connsiteY28" fmla="*/ 23149 h 1044744"/>
                <a:gd name="connsiteX29" fmla="*/ 385869 w 914536"/>
                <a:gd name="connsiteY29" fmla="*/ 1717 h 1044744"/>
                <a:gd name="connsiteX30" fmla="*/ 357294 w 914536"/>
                <a:gd name="connsiteY30" fmla="*/ 46961 h 1044744"/>
                <a:gd name="connsiteX31" fmla="*/ 423969 w 914536"/>
                <a:gd name="connsiteY31" fmla="*/ 104111 h 1044744"/>
                <a:gd name="connsiteX32" fmla="*/ 352531 w 914536"/>
                <a:gd name="connsiteY32" fmla="*/ 166024 h 1044744"/>
                <a:gd name="connsiteX33" fmla="*/ 207275 w 914536"/>
                <a:gd name="connsiteY33" fmla="*/ 173167 h 104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14536" h="1044744">
                  <a:moveTo>
                    <a:pt x="207275" y="173167"/>
                  </a:moveTo>
                  <a:cubicBezTo>
                    <a:pt x="180287" y="193011"/>
                    <a:pt x="195368" y="256511"/>
                    <a:pt x="190606" y="285086"/>
                  </a:cubicBezTo>
                  <a:cubicBezTo>
                    <a:pt x="185844" y="313661"/>
                    <a:pt x="181875" y="300564"/>
                    <a:pt x="178700" y="344617"/>
                  </a:cubicBezTo>
                  <a:cubicBezTo>
                    <a:pt x="175525" y="388670"/>
                    <a:pt x="178303" y="508130"/>
                    <a:pt x="171556" y="549405"/>
                  </a:cubicBezTo>
                  <a:cubicBezTo>
                    <a:pt x="164809" y="590680"/>
                    <a:pt x="158459" y="581948"/>
                    <a:pt x="138219" y="592267"/>
                  </a:cubicBezTo>
                  <a:cubicBezTo>
                    <a:pt x="117979" y="602586"/>
                    <a:pt x="72735" y="589886"/>
                    <a:pt x="50113" y="611317"/>
                  </a:cubicBezTo>
                  <a:cubicBezTo>
                    <a:pt x="27491" y="632748"/>
                    <a:pt x="7250" y="686327"/>
                    <a:pt x="2488" y="720855"/>
                  </a:cubicBezTo>
                  <a:cubicBezTo>
                    <a:pt x="-2275" y="755383"/>
                    <a:pt x="-2274" y="787133"/>
                    <a:pt x="21538" y="818486"/>
                  </a:cubicBezTo>
                  <a:cubicBezTo>
                    <a:pt x="45350" y="849839"/>
                    <a:pt x="124329" y="881987"/>
                    <a:pt x="145363" y="908974"/>
                  </a:cubicBezTo>
                  <a:cubicBezTo>
                    <a:pt x="166397" y="935961"/>
                    <a:pt x="131472" y="957789"/>
                    <a:pt x="147744" y="980411"/>
                  </a:cubicBezTo>
                  <a:cubicBezTo>
                    <a:pt x="164016" y="1003033"/>
                    <a:pt x="212832" y="1043118"/>
                    <a:pt x="242994" y="1044705"/>
                  </a:cubicBezTo>
                  <a:cubicBezTo>
                    <a:pt x="273156" y="1046292"/>
                    <a:pt x="298953" y="999858"/>
                    <a:pt x="328719" y="989936"/>
                  </a:cubicBezTo>
                  <a:cubicBezTo>
                    <a:pt x="358485" y="980014"/>
                    <a:pt x="397776" y="1015336"/>
                    <a:pt x="421588" y="985174"/>
                  </a:cubicBezTo>
                  <a:cubicBezTo>
                    <a:pt x="445400" y="955012"/>
                    <a:pt x="441035" y="845870"/>
                    <a:pt x="471594" y="808961"/>
                  </a:cubicBezTo>
                  <a:cubicBezTo>
                    <a:pt x="502153" y="772052"/>
                    <a:pt x="570019" y="762526"/>
                    <a:pt x="604944" y="763717"/>
                  </a:cubicBezTo>
                  <a:cubicBezTo>
                    <a:pt x="639869" y="764908"/>
                    <a:pt x="641457" y="845077"/>
                    <a:pt x="681144" y="816105"/>
                  </a:cubicBezTo>
                  <a:cubicBezTo>
                    <a:pt x="720831" y="787133"/>
                    <a:pt x="804175" y="629177"/>
                    <a:pt x="843069" y="589886"/>
                  </a:cubicBezTo>
                  <a:cubicBezTo>
                    <a:pt x="881963" y="550595"/>
                    <a:pt x="915697" y="592267"/>
                    <a:pt x="914506" y="580361"/>
                  </a:cubicBezTo>
                  <a:cubicBezTo>
                    <a:pt x="913315" y="568455"/>
                    <a:pt x="863309" y="547818"/>
                    <a:pt x="835925" y="518449"/>
                  </a:cubicBezTo>
                  <a:cubicBezTo>
                    <a:pt x="808541" y="489080"/>
                    <a:pt x="786316" y="425977"/>
                    <a:pt x="750200" y="404149"/>
                  </a:cubicBezTo>
                  <a:cubicBezTo>
                    <a:pt x="714084" y="382321"/>
                    <a:pt x="653362" y="402958"/>
                    <a:pt x="619231" y="387480"/>
                  </a:cubicBezTo>
                  <a:cubicBezTo>
                    <a:pt x="585100" y="372002"/>
                    <a:pt x="549778" y="337077"/>
                    <a:pt x="545413" y="311280"/>
                  </a:cubicBezTo>
                  <a:cubicBezTo>
                    <a:pt x="541048" y="285483"/>
                    <a:pt x="578354" y="254130"/>
                    <a:pt x="593038" y="232699"/>
                  </a:cubicBezTo>
                  <a:cubicBezTo>
                    <a:pt x="607722" y="211268"/>
                    <a:pt x="639075" y="203726"/>
                    <a:pt x="633519" y="182692"/>
                  </a:cubicBezTo>
                  <a:cubicBezTo>
                    <a:pt x="627963" y="161658"/>
                    <a:pt x="572400" y="125542"/>
                    <a:pt x="559700" y="106492"/>
                  </a:cubicBezTo>
                  <a:cubicBezTo>
                    <a:pt x="547000" y="87442"/>
                    <a:pt x="564860" y="84664"/>
                    <a:pt x="557319" y="68392"/>
                  </a:cubicBezTo>
                  <a:cubicBezTo>
                    <a:pt x="549778" y="52120"/>
                    <a:pt x="529140" y="19973"/>
                    <a:pt x="514456" y="8861"/>
                  </a:cubicBezTo>
                  <a:cubicBezTo>
                    <a:pt x="499772" y="-2252"/>
                    <a:pt x="478341" y="-664"/>
                    <a:pt x="469213" y="1717"/>
                  </a:cubicBezTo>
                  <a:cubicBezTo>
                    <a:pt x="460085" y="4098"/>
                    <a:pt x="473579" y="23149"/>
                    <a:pt x="459688" y="23149"/>
                  </a:cubicBezTo>
                  <a:cubicBezTo>
                    <a:pt x="445797" y="23149"/>
                    <a:pt x="402935" y="-2252"/>
                    <a:pt x="385869" y="1717"/>
                  </a:cubicBezTo>
                  <a:cubicBezTo>
                    <a:pt x="368803" y="5686"/>
                    <a:pt x="350944" y="29895"/>
                    <a:pt x="357294" y="46961"/>
                  </a:cubicBezTo>
                  <a:cubicBezTo>
                    <a:pt x="363644" y="64027"/>
                    <a:pt x="424763" y="84267"/>
                    <a:pt x="423969" y="104111"/>
                  </a:cubicBezTo>
                  <a:cubicBezTo>
                    <a:pt x="423175" y="123955"/>
                    <a:pt x="388250" y="152927"/>
                    <a:pt x="352531" y="166024"/>
                  </a:cubicBezTo>
                  <a:cubicBezTo>
                    <a:pt x="316812" y="179121"/>
                    <a:pt x="234263" y="153323"/>
                    <a:pt x="207275" y="17316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Ctr="1"/>
            <a:lstStyle/>
            <a:p>
              <a:pPr>
                <a:lnSpc>
                  <a:spcPct val="70000"/>
                </a:lnSpc>
                <a:defRPr/>
              </a:pPr>
              <a:endParaRPr lang="ru-RU" sz="1200" b="1" dirty="0">
                <a:solidFill>
                  <a:prstClr val="black"/>
                </a:solidFill>
              </a:endParaRPr>
            </a:p>
            <a:p>
              <a:pPr>
                <a:lnSpc>
                  <a:spcPct val="70000"/>
                </a:lnSpc>
                <a:defRPr/>
              </a:pPr>
              <a:endParaRPr lang="ru-RU" sz="1200" b="1" dirty="0">
                <a:solidFill>
                  <a:prstClr val="black"/>
                </a:solidFill>
              </a:endParaRPr>
            </a:p>
            <a:p>
              <a:pPr>
                <a:lnSpc>
                  <a:spcPct val="70000"/>
                </a:lnSpc>
                <a:defRPr/>
              </a:pPr>
              <a:endParaRPr lang="ru-RU" sz="1200" b="1" dirty="0">
                <a:solidFill>
                  <a:prstClr val="black"/>
                </a:solidFill>
              </a:endParaRPr>
            </a:p>
            <a:p>
              <a:pPr>
                <a:lnSpc>
                  <a:spcPct val="70000"/>
                </a:lnSpc>
                <a:defRPr/>
              </a:pPr>
              <a:endParaRPr lang="ru-RU" sz="1200" b="1" dirty="0">
                <a:solidFill>
                  <a:prstClr val="black"/>
                </a:solidFill>
              </a:endParaRPr>
            </a:p>
            <a:p>
              <a:pPr>
                <a:lnSpc>
                  <a:spcPct val="70000"/>
                </a:lnSpc>
                <a:defRPr/>
              </a:pPr>
              <a:r>
                <a:rPr lang="ru-RU" sz="1200" b="1" dirty="0">
                  <a:solidFill>
                    <a:prstClr val="black"/>
                  </a:solidFill>
                </a:rPr>
                <a:t>К</a:t>
              </a:r>
              <a:r>
                <a:rPr lang="ru-RU" sz="1100" b="1" dirty="0">
                  <a:solidFill>
                    <a:prstClr val="black"/>
                  </a:solidFill>
                </a:rPr>
                <a:t>расный Холм</a:t>
              </a:r>
            </a:p>
          </p:txBody>
        </p:sp>
        <p:sp>
          <p:nvSpPr>
            <p:cNvPr id="23" name="Овал 22"/>
            <p:cNvSpPr/>
            <p:nvPr/>
          </p:nvSpPr>
          <p:spPr>
            <a:xfrm>
              <a:off x="8532812" y="1714538"/>
              <a:ext cx="45719" cy="45719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781883" y="285616"/>
              <a:ext cx="1062750" cy="1129499"/>
              <a:chOff x="7781883" y="318896"/>
              <a:chExt cx="1062750" cy="1129499"/>
            </a:xfrm>
            <a:grpFill/>
          </p:grpSpPr>
          <p:sp>
            <p:nvSpPr>
              <p:cNvPr id="100" name="Полилиния 99"/>
              <p:cNvSpPr/>
              <p:nvPr/>
            </p:nvSpPr>
            <p:spPr>
              <a:xfrm>
                <a:off x="7781883" y="318896"/>
                <a:ext cx="1062750" cy="1129499"/>
              </a:xfrm>
              <a:custGeom>
                <a:avLst/>
                <a:gdLst>
                  <a:gd name="connsiteX0" fmla="*/ 9567 w 1062750"/>
                  <a:gd name="connsiteY0" fmla="*/ 469298 h 1129499"/>
                  <a:gd name="connsiteX1" fmla="*/ 19092 w 1062750"/>
                  <a:gd name="connsiteY1" fmla="*/ 397860 h 1129499"/>
                  <a:gd name="connsiteX2" fmla="*/ 64336 w 1062750"/>
                  <a:gd name="connsiteY2" fmla="*/ 331185 h 1129499"/>
                  <a:gd name="connsiteX3" fmla="*/ 95292 w 1062750"/>
                  <a:gd name="connsiteY3" fmla="*/ 297848 h 1129499"/>
                  <a:gd name="connsiteX4" fmla="*/ 147680 w 1062750"/>
                  <a:gd name="connsiteY4" fmla="*/ 307373 h 1129499"/>
                  <a:gd name="connsiteX5" fmla="*/ 169111 w 1062750"/>
                  <a:gd name="connsiteY5" fmla="*/ 274035 h 1129499"/>
                  <a:gd name="connsiteX6" fmla="*/ 166730 w 1062750"/>
                  <a:gd name="connsiteY6" fmla="*/ 243079 h 1129499"/>
                  <a:gd name="connsiteX7" fmla="*/ 135773 w 1062750"/>
                  <a:gd name="connsiteY7" fmla="*/ 195454 h 1129499"/>
                  <a:gd name="connsiteX8" fmla="*/ 142917 w 1062750"/>
                  <a:gd name="connsiteY8" fmla="*/ 143067 h 1129499"/>
                  <a:gd name="connsiteX9" fmla="*/ 204830 w 1062750"/>
                  <a:gd name="connsiteY9" fmla="*/ 85917 h 1129499"/>
                  <a:gd name="connsiteX10" fmla="*/ 269123 w 1062750"/>
                  <a:gd name="connsiteY10" fmla="*/ 78773 h 1129499"/>
                  <a:gd name="connsiteX11" fmla="*/ 371517 w 1062750"/>
                  <a:gd name="connsiteY11" fmla="*/ 71629 h 1129499"/>
                  <a:gd name="connsiteX12" fmla="*/ 411998 w 1062750"/>
                  <a:gd name="connsiteY12" fmla="*/ 66867 h 1129499"/>
                  <a:gd name="connsiteX13" fmla="*/ 447717 w 1062750"/>
                  <a:gd name="connsiteY13" fmla="*/ 192 h 1129499"/>
                  <a:gd name="connsiteX14" fmla="*/ 538205 w 1062750"/>
                  <a:gd name="connsiteY14" fmla="*/ 90679 h 1129499"/>
                  <a:gd name="connsiteX15" fmla="*/ 566780 w 1062750"/>
                  <a:gd name="connsiteY15" fmla="*/ 174023 h 1129499"/>
                  <a:gd name="connsiteX16" fmla="*/ 590592 w 1062750"/>
                  <a:gd name="connsiteY16" fmla="*/ 243079 h 1129499"/>
                  <a:gd name="connsiteX17" fmla="*/ 621548 w 1062750"/>
                  <a:gd name="connsiteY17" fmla="*/ 295467 h 1129499"/>
                  <a:gd name="connsiteX18" fmla="*/ 685842 w 1062750"/>
                  <a:gd name="connsiteY18" fmla="*/ 340710 h 1129499"/>
                  <a:gd name="connsiteX19" fmla="*/ 714417 w 1062750"/>
                  <a:gd name="connsiteY19" fmla="*/ 376429 h 1129499"/>
                  <a:gd name="connsiteX20" fmla="*/ 714417 w 1062750"/>
                  <a:gd name="connsiteY20" fmla="*/ 405004 h 1129499"/>
                  <a:gd name="connsiteX21" fmla="*/ 781092 w 1062750"/>
                  <a:gd name="connsiteY21" fmla="*/ 452629 h 1129499"/>
                  <a:gd name="connsiteX22" fmla="*/ 792998 w 1062750"/>
                  <a:gd name="connsiteY22" fmla="*/ 493110 h 1129499"/>
                  <a:gd name="connsiteX23" fmla="*/ 833480 w 1062750"/>
                  <a:gd name="connsiteY23" fmla="*/ 552642 h 1129499"/>
                  <a:gd name="connsiteX24" fmla="*/ 859673 w 1062750"/>
                  <a:gd name="connsiteY24" fmla="*/ 588360 h 1129499"/>
                  <a:gd name="connsiteX25" fmla="*/ 914442 w 1062750"/>
                  <a:gd name="connsiteY25" fmla="*/ 640748 h 1129499"/>
                  <a:gd name="connsiteX26" fmla="*/ 928730 w 1062750"/>
                  <a:gd name="connsiteY26" fmla="*/ 659798 h 1129499"/>
                  <a:gd name="connsiteX27" fmla="*/ 933492 w 1062750"/>
                  <a:gd name="connsiteY27" fmla="*/ 683610 h 1129499"/>
                  <a:gd name="connsiteX28" fmla="*/ 1038267 w 1062750"/>
                  <a:gd name="connsiteY28" fmla="*/ 750285 h 1129499"/>
                  <a:gd name="connsiteX29" fmla="*/ 1062080 w 1062750"/>
                  <a:gd name="connsiteY29" fmla="*/ 790767 h 1129499"/>
                  <a:gd name="connsiteX30" fmla="*/ 1047792 w 1062750"/>
                  <a:gd name="connsiteY30" fmla="*/ 852679 h 1129499"/>
                  <a:gd name="connsiteX31" fmla="*/ 966830 w 1062750"/>
                  <a:gd name="connsiteY31" fmla="*/ 919354 h 1129499"/>
                  <a:gd name="connsiteX32" fmla="*/ 919205 w 1062750"/>
                  <a:gd name="connsiteY32" fmla="*/ 952692 h 1129499"/>
                  <a:gd name="connsiteX33" fmla="*/ 871580 w 1062750"/>
                  <a:gd name="connsiteY33" fmla="*/ 914592 h 1129499"/>
                  <a:gd name="connsiteX34" fmla="*/ 788236 w 1062750"/>
                  <a:gd name="connsiteY34" fmla="*/ 1019367 h 1129499"/>
                  <a:gd name="connsiteX35" fmla="*/ 750136 w 1062750"/>
                  <a:gd name="connsiteY35" fmla="*/ 962217 h 1129499"/>
                  <a:gd name="connsiteX36" fmla="*/ 702511 w 1062750"/>
                  <a:gd name="connsiteY36" fmla="*/ 955073 h 1129499"/>
                  <a:gd name="connsiteX37" fmla="*/ 683461 w 1062750"/>
                  <a:gd name="connsiteY37" fmla="*/ 976504 h 1129499"/>
                  <a:gd name="connsiteX38" fmla="*/ 621548 w 1062750"/>
                  <a:gd name="connsiteY38" fmla="*/ 947929 h 1129499"/>
                  <a:gd name="connsiteX39" fmla="*/ 595355 w 1062750"/>
                  <a:gd name="connsiteY39" fmla="*/ 971742 h 1129499"/>
                  <a:gd name="connsiteX40" fmla="*/ 588211 w 1062750"/>
                  <a:gd name="connsiteY40" fmla="*/ 995554 h 1129499"/>
                  <a:gd name="connsiteX41" fmla="*/ 616786 w 1062750"/>
                  <a:gd name="connsiteY41" fmla="*/ 1026510 h 1129499"/>
                  <a:gd name="connsiteX42" fmla="*/ 654886 w 1062750"/>
                  <a:gd name="connsiteY42" fmla="*/ 1057467 h 1129499"/>
                  <a:gd name="connsiteX43" fmla="*/ 557255 w 1062750"/>
                  <a:gd name="connsiteY43" fmla="*/ 1121760 h 1129499"/>
                  <a:gd name="connsiteX44" fmla="*/ 442955 w 1062750"/>
                  <a:gd name="connsiteY44" fmla="*/ 1124142 h 1129499"/>
                  <a:gd name="connsiteX45" fmla="*/ 378661 w 1062750"/>
                  <a:gd name="connsiteY45" fmla="*/ 1083660 h 1129499"/>
                  <a:gd name="connsiteX46" fmla="*/ 309605 w 1062750"/>
                  <a:gd name="connsiteY46" fmla="*/ 1071754 h 1129499"/>
                  <a:gd name="connsiteX47" fmla="*/ 288173 w 1062750"/>
                  <a:gd name="connsiteY47" fmla="*/ 978885 h 1129499"/>
                  <a:gd name="connsiteX48" fmla="*/ 221498 w 1062750"/>
                  <a:gd name="connsiteY48" fmla="*/ 914592 h 1129499"/>
                  <a:gd name="connsiteX49" fmla="*/ 204830 w 1062750"/>
                  <a:gd name="connsiteY49" fmla="*/ 893160 h 1129499"/>
                  <a:gd name="connsiteX50" fmla="*/ 207211 w 1062750"/>
                  <a:gd name="connsiteY50" fmla="*/ 847917 h 1129499"/>
                  <a:gd name="connsiteX51" fmla="*/ 171492 w 1062750"/>
                  <a:gd name="connsiteY51" fmla="*/ 807435 h 1129499"/>
                  <a:gd name="connsiteX52" fmla="*/ 200067 w 1062750"/>
                  <a:gd name="connsiteY52" fmla="*/ 743142 h 1129499"/>
                  <a:gd name="connsiteX53" fmla="*/ 211973 w 1062750"/>
                  <a:gd name="connsiteY53" fmla="*/ 659798 h 1129499"/>
                  <a:gd name="connsiteX54" fmla="*/ 178636 w 1062750"/>
                  <a:gd name="connsiteY54" fmla="*/ 688373 h 1129499"/>
                  <a:gd name="connsiteX55" fmla="*/ 138155 w 1062750"/>
                  <a:gd name="connsiteY55" fmla="*/ 681229 h 1129499"/>
                  <a:gd name="connsiteX56" fmla="*/ 138155 w 1062750"/>
                  <a:gd name="connsiteY56" fmla="*/ 655035 h 1129499"/>
                  <a:gd name="connsiteX57" fmla="*/ 95292 w 1062750"/>
                  <a:gd name="connsiteY57" fmla="*/ 626460 h 1129499"/>
                  <a:gd name="connsiteX58" fmla="*/ 30998 w 1062750"/>
                  <a:gd name="connsiteY58" fmla="*/ 619317 h 1129499"/>
                  <a:gd name="connsiteX59" fmla="*/ 7186 w 1062750"/>
                  <a:gd name="connsiteY59" fmla="*/ 600267 h 1129499"/>
                  <a:gd name="connsiteX60" fmla="*/ 42 w 1062750"/>
                  <a:gd name="connsiteY60" fmla="*/ 581217 h 1129499"/>
                  <a:gd name="connsiteX61" fmla="*/ 9567 w 1062750"/>
                  <a:gd name="connsiteY61" fmla="*/ 469298 h 112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062750" h="1129499">
                    <a:moveTo>
                      <a:pt x="9567" y="469298"/>
                    </a:moveTo>
                    <a:cubicBezTo>
                      <a:pt x="12742" y="438739"/>
                      <a:pt x="9964" y="420879"/>
                      <a:pt x="19092" y="397860"/>
                    </a:cubicBezTo>
                    <a:cubicBezTo>
                      <a:pt x="28220" y="374841"/>
                      <a:pt x="51636" y="347854"/>
                      <a:pt x="64336" y="331185"/>
                    </a:cubicBezTo>
                    <a:cubicBezTo>
                      <a:pt x="77036" y="314516"/>
                      <a:pt x="81401" y="301817"/>
                      <a:pt x="95292" y="297848"/>
                    </a:cubicBezTo>
                    <a:cubicBezTo>
                      <a:pt x="109183" y="293879"/>
                      <a:pt x="135377" y="311342"/>
                      <a:pt x="147680" y="307373"/>
                    </a:cubicBezTo>
                    <a:cubicBezTo>
                      <a:pt x="159983" y="303404"/>
                      <a:pt x="165936" y="284751"/>
                      <a:pt x="169111" y="274035"/>
                    </a:cubicBezTo>
                    <a:cubicBezTo>
                      <a:pt x="172286" y="263319"/>
                      <a:pt x="172286" y="256176"/>
                      <a:pt x="166730" y="243079"/>
                    </a:cubicBezTo>
                    <a:cubicBezTo>
                      <a:pt x="161174" y="229982"/>
                      <a:pt x="139742" y="212123"/>
                      <a:pt x="135773" y="195454"/>
                    </a:cubicBezTo>
                    <a:cubicBezTo>
                      <a:pt x="131804" y="178785"/>
                      <a:pt x="131408" y="161323"/>
                      <a:pt x="142917" y="143067"/>
                    </a:cubicBezTo>
                    <a:cubicBezTo>
                      <a:pt x="154426" y="124811"/>
                      <a:pt x="183796" y="96633"/>
                      <a:pt x="204830" y="85917"/>
                    </a:cubicBezTo>
                    <a:cubicBezTo>
                      <a:pt x="225864" y="75201"/>
                      <a:pt x="241342" y="81154"/>
                      <a:pt x="269123" y="78773"/>
                    </a:cubicBezTo>
                    <a:cubicBezTo>
                      <a:pt x="296904" y="76392"/>
                      <a:pt x="347704" y="73613"/>
                      <a:pt x="371517" y="71629"/>
                    </a:cubicBezTo>
                    <a:cubicBezTo>
                      <a:pt x="395330" y="69645"/>
                      <a:pt x="399298" y="78773"/>
                      <a:pt x="411998" y="66867"/>
                    </a:cubicBezTo>
                    <a:cubicBezTo>
                      <a:pt x="424698" y="54961"/>
                      <a:pt x="426683" y="-3777"/>
                      <a:pt x="447717" y="192"/>
                    </a:cubicBezTo>
                    <a:cubicBezTo>
                      <a:pt x="468751" y="4161"/>
                      <a:pt x="518361" y="61707"/>
                      <a:pt x="538205" y="90679"/>
                    </a:cubicBezTo>
                    <a:cubicBezTo>
                      <a:pt x="558049" y="119651"/>
                      <a:pt x="566780" y="174023"/>
                      <a:pt x="566780" y="174023"/>
                    </a:cubicBezTo>
                    <a:cubicBezTo>
                      <a:pt x="575511" y="199423"/>
                      <a:pt x="581464" y="222838"/>
                      <a:pt x="590592" y="243079"/>
                    </a:cubicBezTo>
                    <a:cubicBezTo>
                      <a:pt x="599720" y="263320"/>
                      <a:pt x="605673" y="279195"/>
                      <a:pt x="621548" y="295467"/>
                    </a:cubicBezTo>
                    <a:cubicBezTo>
                      <a:pt x="637423" y="311739"/>
                      <a:pt x="670364" y="327216"/>
                      <a:pt x="685842" y="340710"/>
                    </a:cubicBezTo>
                    <a:cubicBezTo>
                      <a:pt x="701320" y="354204"/>
                      <a:pt x="709655" y="365713"/>
                      <a:pt x="714417" y="376429"/>
                    </a:cubicBezTo>
                    <a:cubicBezTo>
                      <a:pt x="719179" y="387145"/>
                      <a:pt x="703305" y="392304"/>
                      <a:pt x="714417" y="405004"/>
                    </a:cubicBezTo>
                    <a:cubicBezTo>
                      <a:pt x="725529" y="417704"/>
                      <a:pt x="767995" y="437945"/>
                      <a:pt x="781092" y="452629"/>
                    </a:cubicBezTo>
                    <a:cubicBezTo>
                      <a:pt x="794189" y="467313"/>
                      <a:pt x="784267" y="476441"/>
                      <a:pt x="792998" y="493110"/>
                    </a:cubicBezTo>
                    <a:cubicBezTo>
                      <a:pt x="801729" y="509779"/>
                      <a:pt x="822368" y="536767"/>
                      <a:pt x="833480" y="552642"/>
                    </a:cubicBezTo>
                    <a:cubicBezTo>
                      <a:pt x="844593" y="568517"/>
                      <a:pt x="846179" y="573676"/>
                      <a:pt x="859673" y="588360"/>
                    </a:cubicBezTo>
                    <a:cubicBezTo>
                      <a:pt x="873167" y="603044"/>
                      <a:pt x="902933" y="628842"/>
                      <a:pt x="914442" y="640748"/>
                    </a:cubicBezTo>
                    <a:cubicBezTo>
                      <a:pt x="925951" y="652654"/>
                      <a:pt x="925555" y="652654"/>
                      <a:pt x="928730" y="659798"/>
                    </a:cubicBezTo>
                    <a:cubicBezTo>
                      <a:pt x="931905" y="666942"/>
                      <a:pt x="915236" y="668529"/>
                      <a:pt x="933492" y="683610"/>
                    </a:cubicBezTo>
                    <a:cubicBezTo>
                      <a:pt x="951748" y="698691"/>
                      <a:pt x="1016836" y="732426"/>
                      <a:pt x="1038267" y="750285"/>
                    </a:cubicBezTo>
                    <a:cubicBezTo>
                      <a:pt x="1059698" y="768144"/>
                      <a:pt x="1060493" y="773701"/>
                      <a:pt x="1062080" y="790767"/>
                    </a:cubicBezTo>
                    <a:cubicBezTo>
                      <a:pt x="1063667" y="807833"/>
                      <a:pt x="1063667" y="831248"/>
                      <a:pt x="1047792" y="852679"/>
                    </a:cubicBezTo>
                    <a:cubicBezTo>
                      <a:pt x="1031917" y="874110"/>
                      <a:pt x="988261" y="902685"/>
                      <a:pt x="966830" y="919354"/>
                    </a:cubicBezTo>
                    <a:cubicBezTo>
                      <a:pt x="945399" y="936023"/>
                      <a:pt x="935080" y="953486"/>
                      <a:pt x="919205" y="952692"/>
                    </a:cubicBezTo>
                    <a:cubicBezTo>
                      <a:pt x="903330" y="951898"/>
                      <a:pt x="893408" y="903479"/>
                      <a:pt x="871580" y="914592"/>
                    </a:cubicBezTo>
                    <a:cubicBezTo>
                      <a:pt x="849752" y="925705"/>
                      <a:pt x="808477" y="1011430"/>
                      <a:pt x="788236" y="1019367"/>
                    </a:cubicBezTo>
                    <a:cubicBezTo>
                      <a:pt x="767995" y="1027304"/>
                      <a:pt x="764424" y="972933"/>
                      <a:pt x="750136" y="962217"/>
                    </a:cubicBezTo>
                    <a:cubicBezTo>
                      <a:pt x="735848" y="951501"/>
                      <a:pt x="713624" y="952692"/>
                      <a:pt x="702511" y="955073"/>
                    </a:cubicBezTo>
                    <a:cubicBezTo>
                      <a:pt x="691399" y="957454"/>
                      <a:pt x="696955" y="977695"/>
                      <a:pt x="683461" y="976504"/>
                    </a:cubicBezTo>
                    <a:cubicBezTo>
                      <a:pt x="669967" y="975313"/>
                      <a:pt x="636232" y="948723"/>
                      <a:pt x="621548" y="947929"/>
                    </a:cubicBezTo>
                    <a:cubicBezTo>
                      <a:pt x="606864" y="947135"/>
                      <a:pt x="600911" y="963804"/>
                      <a:pt x="595355" y="971742"/>
                    </a:cubicBezTo>
                    <a:cubicBezTo>
                      <a:pt x="589799" y="979680"/>
                      <a:pt x="584639" y="986426"/>
                      <a:pt x="588211" y="995554"/>
                    </a:cubicBezTo>
                    <a:cubicBezTo>
                      <a:pt x="591783" y="1004682"/>
                      <a:pt x="605674" y="1016191"/>
                      <a:pt x="616786" y="1026510"/>
                    </a:cubicBezTo>
                    <a:cubicBezTo>
                      <a:pt x="627898" y="1036829"/>
                      <a:pt x="664808" y="1041592"/>
                      <a:pt x="654886" y="1057467"/>
                    </a:cubicBezTo>
                    <a:cubicBezTo>
                      <a:pt x="644964" y="1073342"/>
                      <a:pt x="592577" y="1110648"/>
                      <a:pt x="557255" y="1121760"/>
                    </a:cubicBezTo>
                    <a:cubicBezTo>
                      <a:pt x="521933" y="1132872"/>
                      <a:pt x="472721" y="1130492"/>
                      <a:pt x="442955" y="1124142"/>
                    </a:cubicBezTo>
                    <a:cubicBezTo>
                      <a:pt x="413189" y="1117792"/>
                      <a:pt x="400886" y="1092391"/>
                      <a:pt x="378661" y="1083660"/>
                    </a:cubicBezTo>
                    <a:cubicBezTo>
                      <a:pt x="356436" y="1074929"/>
                      <a:pt x="324686" y="1089217"/>
                      <a:pt x="309605" y="1071754"/>
                    </a:cubicBezTo>
                    <a:cubicBezTo>
                      <a:pt x="294524" y="1054292"/>
                      <a:pt x="302857" y="1005079"/>
                      <a:pt x="288173" y="978885"/>
                    </a:cubicBezTo>
                    <a:cubicBezTo>
                      <a:pt x="273489" y="952691"/>
                      <a:pt x="235389" y="928880"/>
                      <a:pt x="221498" y="914592"/>
                    </a:cubicBezTo>
                    <a:cubicBezTo>
                      <a:pt x="207608" y="900305"/>
                      <a:pt x="207211" y="904273"/>
                      <a:pt x="204830" y="893160"/>
                    </a:cubicBezTo>
                    <a:cubicBezTo>
                      <a:pt x="202449" y="882048"/>
                      <a:pt x="212767" y="862205"/>
                      <a:pt x="207211" y="847917"/>
                    </a:cubicBezTo>
                    <a:cubicBezTo>
                      <a:pt x="201655" y="833629"/>
                      <a:pt x="172683" y="824898"/>
                      <a:pt x="171492" y="807435"/>
                    </a:cubicBezTo>
                    <a:cubicBezTo>
                      <a:pt x="170301" y="789973"/>
                      <a:pt x="193320" y="767748"/>
                      <a:pt x="200067" y="743142"/>
                    </a:cubicBezTo>
                    <a:cubicBezTo>
                      <a:pt x="206814" y="718536"/>
                      <a:pt x="215545" y="668926"/>
                      <a:pt x="211973" y="659798"/>
                    </a:cubicBezTo>
                    <a:cubicBezTo>
                      <a:pt x="208401" y="650670"/>
                      <a:pt x="190939" y="684801"/>
                      <a:pt x="178636" y="688373"/>
                    </a:cubicBezTo>
                    <a:cubicBezTo>
                      <a:pt x="166333" y="691945"/>
                      <a:pt x="144902" y="686785"/>
                      <a:pt x="138155" y="681229"/>
                    </a:cubicBezTo>
                    <a:cubicBezTo>
                      <a:pt x="131408" y="675673"/>
                      <a:pt x="145299" y="664163"/>
                      <a:pt x="138155" y="655035"/>
                    </a:cubicBezTo>
                    <a:cubicBezTo>
                      <a:pt x="131011" y="645907"/>
                      <a:pt x="113151" y="632413"/>
                      <a:pt x="95292" y="626460"/>
                    </a:cubicBezTo>
                    <a:cubicBezTo>
                      <a:pt x="77433" y="620507"/>
                      <a:pt x="45682" y="623682"/>
                      <a:pt x="30998" y="619317"/>
                    </a:cubicBezTo>
                    <a:cubicBezTo>
                      <a:pt x="16314" y="614952"/>
                      <a:pt x="12345" y="606617"/>
                      <a:pt x="7186" y="600267"/>
                    </a:cubicBezTo>
                    <a:cubicBezTo>
                      <a:pt x="2027" y="593917"/>
                      <a:pt x="-355" y="603045"/>
                      <a:pt x="42" y="581217"/>
                    </a:cubicBezTo>
                    <a:cubicBezTo>
                      <a:pt x="439" y="559389"/>
                      <a:pt x="6392" y="499857"/>
                      <a:pt x="9567" y="469298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anchor="ctr"/>
              <a:lstStyle/>
              <a:p>
                <a:pPr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Весьегонск</a:t>
                </a:r>
              </a:p>
              <a:p>
                <a:pPr algn="ctr"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8337864" y="649915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909978" y="756282"/>
              <a:ext cx="1180805" cy="920396"/>
              <a:chOff x="6909978" y="789562"/>
              <a:chExt cx="1180805" cy="920396"/>
            </a:xfrm>
            <a:grpFill/>
          </p:grpSpPr>
          <p:sp>
            <p:nvSpPr>
              <p:cNvPr id="98" name="Полилиния 97"/>
              <p:cNvSpPr/>
              <p:nvPr/>
            </p:nvSpPr>
            <p:spPr>
              <a:xfrm>
                <a:off x="6909978" y="789562"/>
                <a:ext cx="1180805" cy="920396"/>
              </a:xfrm>
              <a:custGeom>
                <a:avLst/>
                <a:gdLst>
                  <a:gd name="connsiteX0" fmla="*/ 7553 w 1180805"/>
                  <a:gd name="connsiteY0" fmla="*/ 422494 h 920396"/>
                  <a:gd name="connsiteX1" fmla="*/ 145666 w 1180805"/>
                  <a:gd name="connsiteY1" fmla="*/ 429638 h 920396"/>
                  <a:gd name="connsiteX2" fmla="*/ 179003 w 1180805"/>
                  <a:gd name="connsiteY2" fmla="*/ 398682 h 920396"/>
                  <a:gd name="connsiteX3" fmla="*/ 195672 w 1180805"/>
                  <a:gd name="connsiteY3" fmla="*/ 351057 h 920396"/>
                  <a:gd name="connsiteX4" fmla="*/ 259966 w 1180805"/>
                  <a:gd name="connsiteY4" fmla="*/ 351057 h 920396"/>
                  <a:gd name="connsiteX5" fmla="*/ 364741 w 1180805"/>
                  <a:gd name="connsiteY5" fmla="*/ 260569 h 920396"/>
                  <a:gd name="connsiteX6" fmla="*/ 414747 w 1180805"/>
                  <a:gd name="connsiteY6" fmla="*/ 279619 h 920396"/>
                  <a:gd name="connsiteX7" fmla="*/ 476660 w 1180805"/>
                  <a:gd name="connsiteY7" fmla="*/ 279619 h 920396"/>
                  <a:gd name="connsiteX8" fmla="*/ 505235 w 1180805"/>
                  <a:gd name="connsiteY8" fmla="*/ 243901 h 920396"/>
                  <a:gd name="connsiteX9" fmla="*/ 593341 w 1180805"/>
                  <a:gd name="connsiteY9" fmla="*/ 308194 h 920396"/>
                  <a:gd name="connsiteX10" fmla="*/ 636203 w 1180805"/>
                  <a:gd name="connsiteY10" fmla="*/ 265332 h 920396"/>
                  <a:gd name="connsiteX11" fmla="*/ 681447 w 1180805"/>
                  <a:gd name="connsiteY11" fmla="*/ 236757 h 920396"/>
                  <a:gd name="connsiteX12" fmla="*/ 745741 w 1180805"/>
                  <a:gd name="connsiteY12" fmla="*/ 234376 h 920396"/>
                  <a:gd name="connsiteX13" fmla="*/ 786222 w 1180805"/>
                  <a:gd name="connsiteY13" fmla="*/ 191513 h 920396"/>
                  <a:gd name="connsiteX14" fmla="*/ 788603 w 1180805"/>
                  <a:gd name="connsiteY14" fmla="*/ 81976 h 920396"/>
                  <a:gd name="connsiteX15" fmla="*/ 829085 w 1180805"/>
                  <a:gd name="connsiteY15" fmla="*/ 60544 h 920396"/>
                  <a:gd name="connsiteX16" fmla="*/ 881472 w 1180805"/>
                  <a:gd name="connsiteY16" fmla="*/ 1013 h 920396"/>
                  <a:gd name="connsiteX17" fmla="*/ 871947 w 1180805"/>
                  <a:gd name="connsiteY17" fmla="*/ 115313 h 920396"/>
                  <a:gd name="connsiteX18" fmla="*/ 893378 w 1180805"/>
                  <a:gd name="connsiteY18" fmla="*/ 146269 h 920396"/>
                  <a:gd name="connsiteX19" fmla="*/ 955291 w 1180805"/>
                  <a:gd name="connsiteY19" fmla="*/ 153413 h 920396"/>
                  <a:gd name="connsiteX20" fmla="*/ 1005297 w 1180805"/>
                  <a:gd name="connsiteY20" fmla="*/ 179607 h 920396"/>
                  <a:gd name="connsiteX21" fmla="*/ 1007678 w 1180805"/>
                  <a:gd name="connsiteY21" fmla="*/ 212944 h 920396"/>
                  <a:gd name="connsiteX22" fmla="*/ 1050541 w 1180805"/>
                  <a:gd name="connsiteY22" fmla="*/ 217707 h 920396"/>
                  <a:gd name="connsiteX23" fmla="*/ 1079116 w 1180805"/>
                  <a:gd name="connsiteY23" fmla="*/ 186751 h 920396"/>
                  <a:gd name="connsiteX24" fmla="*/ 1074353 w 1180805"/>
                  <a:gd name="connsiteY24" fmla="*/ 253426 h 920396"/>
                  <a:gd name="connsiteX25" fmla="*/ 1041016 w 1180805"/>
                  <a:gd name="connsiteY25" fmla="*/ 327244 h 920396"/>
                  <a:gd name="connsiteX26" fmla="*/ 1076735 w 1180805"/>
                  <a:gd name="connsiteY26" fmla="*/ 374869 h 920396"/>
                  <a:gd name="connsiteX27" fmla="*/ 1074353 w 1180805"/>
                  <a:gd name="connsiteY27" fmla="*/ 422494 h 920396"/>
                  <a:gd name="connsiteX28" fmla="*/ 1124360 w 1180805"/>
                  <a:gd name="connsiteY28" fmla="*/ 474882 h 920396"/>
                  <a:gd name="connsiteX29" fmla="*/ 1164841 w 1180805"/>
                  <a:gd name="connsiteY29" fmla="*/ 512982 h 920396"/>
                  <a:gd name="connsiteX30" fmla="*/ 1179128 w 1180805"/>
                  <a:gd name="connsiteY30" fmla="*/ 615376 h 920396"/>
                  <a:gd name="connsiteX31" fmla="*/ 1129122 w 1180805"/>
                  <a:gd name="connsiteY31" fmla="*/ 643951 h 920396"/>
                  <a:gd name="connsiteX32" fmla="*/ 1074353 w 1180805"/>
                  <a:gd name="connsiteY32" fmla="*/ 679669 h 920396"/>
                  <a:gd name="connsiteX33" fmla="*/ 1017203 w 1180805"/>
                  <a:gd name="connsiteY33" fmla="*/ 610613 h 920396"/>
                  <a:gd name="connsiteX34" fmla="*/ 964816 w 1180805"/>
                  <a:gd name="connsiteY34" fmla="*/ 646332 h 920396"/>
                  <a:gd name="connsiteX35" fmla="*/ 955291 w 1180805"/>
                  <a:gd name="connsiteY35" fmla="*/ 701101 h 920396"/>
                  <a:gd name="connsiteX36" fmla="*/ 890997 w 1180805"/>
                  <a:gd name="connsiteY36" fmla="*/ 746344 h 920396"/>
                  <a:gd name="connsiteX37" fmla="*/ 781460 w 1180805"/>
                  <a:gd name="connsiteY37" fmla="*/ 765394 h 920396"/>
                  <a:gd name="connsiteX38" fmla="*/ 729072 w 1180805"/>
                  <a:gd name="connsiteY38" fmla="*/ 741582 h 920396"/>
                  <a:gd name="connsiteX39" fmla="*/ 664778 w 1180805"/>
                  <a:gd name="connsiteY39" fmla="*/ 713007 h 920396"/>
                  <a:gd name="connsiteX40" fmla="*/ 633822 w 1180805"/>
                  <a:gd name="connsiteY40" fmla="*/ 729676 h 920396"/>
                  <a:gd name="connsiteX41" fmla="*/ 610010 w 1180805"/>
                  <a:gd name="connsiteY41" fmla="*/ 748726 h 920396"/>
                  <a:gd name="connsiteX42" fmla="*/ 557622 w 1180805"/>
                  <a:gd name="connsiteY42" fmla="*/ 739201 h 920396"/>
                  <a:gd name="connsiteX43" fmla="*/ 507616 w 1180805"/>
                  <a:gd name="connsiteY43" fmla="*/ 782063 h 920396"/>
                  <a:gd name="connsiteX44" fmla="*/ 507616 w 1180805"/>
                  <a:gd name="connsiteY44" fmla="*/ 801113 h 920396"/>
                  <a:gd name="connsiteX45" fmla="*/ 562385 w 1180805"/>
                  <a:gd name="connsiteY45" fmla="*/ 834451 h 920396"/>
                  <a:gd name="connsiteX46" fmla="*/ 543335 w 1180805"/>
                  <a:gd name="connsiteY46" fmla="*/ 863026 h 920396"/>
                  <a:gd name="connsiteX47" fmla="*/ 474278 w 1180805"/>
                  <a:gd name="connsiteY47" fmla="*/ 889219 h 920396"/>
                  <a:gd name="connsiteX48" fmla="*/ 429035 w 1180805"/>
                  <a:gd name="connsiteY48" fmla="*/ 920176 h 920396"/>
                  <a:gd name="connsiteX49" fmla="*/ 338547 w 1180805"/>
                  <a:gd name="connsiteY49" fmla="*/ 872551 h 920396"/>
                  <a:gd name="connsiteX50" fmla="*/ 331403 w 1180805"/>
                  <a:gd name="connsiteY50" fmla="*/ 793969 h 920396"/>
                  <a:gd name="connsiteX51" fmla="*/ 317116 w 1180805"/>
                  <a:gd name="connsiteY51" fmla="*/ 746344 h 920396"/>
                  <a:gd name="connsiteX52" fmla="*/ 269491 w 1180805"/>
                  <a:gd name="connsiteY52" fmla="*/ 763013 h 920396"/>
                  <a:gd name="connsiteX53" fmla="*/ 217103 w 1180805"/>
                  <a:gd name="connsiteY53" fmla="*/ 748726 h 920396"/>
                  <a:gd name="connsiteX54" fmla="*/ 193291 w 1180805"/>
                  <a:gd name="connsiteY54" fmla="*/ 722532 h 920396"/>
                  <a:gd name="connsiteX55" fmla="*/ 179003 w 1180805"/>
                  <a:gd name="connsiteY55" fmla="*/ 672526 h 920396"/>
                  <a:gd name="connsiteX56" fmla="*/ 150428 w 1180805"/>
                  <a:gd name="connsiteY56" fmla="*/ 605851 h 920396"/>
                  <a:gd name="connsiteX57" fmla="*/ 95660 w 1180805"/>
                  <a:gd name="connsiteY57" fmla="*/ 601088 h 920396"/>
                  <a:gd name="connsiteX58" fmla="*/ 48035 w 1180805"/>
                  <a:gd name="connsiteY58" fmla="*/ 522507 h 920396"/>
                  <a:gd name="connsiteX59" fmla="*/ 21841 w 1180805"/>
                  <a:gd name="connsiteY59" fmla="*/ 493932 h 920396"/>
                  <a:gd name="connsiteX60" fmla="*/ 7553 w 1180805"/>
                  <a:gd name="connsiteY60" fmla="*/ 422494 h 9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80805" h="920396">
                    <a:moveTo>
                      <a:pt x="7553" y="422494"/>
                    </a:moveTo>
                    <a:cubicBezTo>
                      <a:pt x="28191" y="411778"/>
                      <a:pt x="117091" y="433607"/>
                      <a:pt x="145666" y="429638"/>
                    </a:cubicBezTo>
                    <a:cubicBezTo>
                      <a:pt x="174241" y="425669"/>
                      <a:pt x="170669" y="411779"/>
                      <a:pt x="179003" y="398682"/>
                    </a:cubicBezTo>
                    <a:cubicBezTo>
                      <a:pt x="187337" y="385585"/>
                      <a:pt x="182178" y="358994"/>
                      <a:pt x="195672" y="351057"/>
                    </a:cubicBezTo>
                    <a:cubicBezTo>
                      <a:pt x="209166" y="343120"/>
                      <a:pt x="231788" y="366138"/>
                      <a:pt x="259966" y="351057"/>
                    </a:cubicBezTo>
                    <a:cubicBezTo>
                      <a:pt x="288144" y="335976"/>
                      <a:pt x="338944" y="272475"/>
                      <a:pt x="364741" y="260569"/>
                    </a:cubicBezTo>
                    <a:cubicBezTo>
                      <a:pt x="390538" y="248663"/>
                      <a:pt x="396094" y="276444"/>
                      <a:pt x="414747" y="279619"/>
                    </a:cubicBezTo>
                    <a:cubicBezTo>
                      <a:pt x="433400" y="282794"/>
                      <a:pt x="461579" y="285572"/>
                      <a:pt x="476660" y="279619"/>
                    </a:cubicBezTo>
                    <a:cubicBezTo>
                      <a:pt x="491741" y="273666"/>
                      <a:pt x="485788" y="239139"/>
                      <a:pt x="505235" y="243901"/>
                    </a:cubicBezTo>
                    <a:cubicBezTo>
                      <a:pt x="524682" y="248663"/>
                      <a:pt x="571513" y="304622"/>
                      <a:pt x="593341" y="308194"/>
                    </a:cubicBezTo>
                    <a:cubicBezTo>
                      <a:pt x="615169" y="311766"/>
                      <a:pt x="621519" y="277238"/>
                      <a:pt x="636203" y="265332"/>
                    </a:cubicBezTo>
                    <a:cubicBezTo>
                      <a:pt x="650887" y="253426"/>
                      <a:pt x="663191" y="241916"/>
                      <a:pt x="681447" y="236757"/>
                    </a:cubicBezTo>
                    <a:cubicBezTo>
                      <a:pt x="699703" y="231598"/>
                      <a:pt x="728279" y="241917"/>
                      <a:pt x="745741" y="234376"/>
                    </a:cubicBezTo>
                    <a:cubicBezTo>
                      <a:pt x="763203" y="226835"/>
                      <a:pt x="779078" y="216913"/>
                      <a:pt x="786222" y="191513"/>
                    </a:cubicBezTo>
                    <a:cubicBezTo>
                      <a:pt x="793366" y="166113"/>
                      <a:pt x="781459" y="103804"/>
                      <a:pt x="788603" y="81976"/>
                    </a:cubicBezTo>
                    <a:cubicBezTo>
                      <a:pt x="795747" y="60148"/>
                      <a:pt x="813607" y="74038"/>
                      <a:pt x="829085" y="60544"/>
                    </a:cubicBezTo>
                    <a:cubicBezTo>
                      <a:pt x="844563" y="47050"/>
                      <a:pt x="874328" y="-8115"/>
                      <a:pt x="881472" y="1013"/>
                    </a:cubicBezTo>
                    <a:cubicBezTo>
                      <a:pt x="888616" y="10141"/>
                      <a:pt x="869963" y="91104"/>
                      <a:pt x="871947" y="115313"/>
                    </a:cubicBezTo>
                    <a:cubicBezTo>
                      <a:pt x="873931" y="139522"/>
                      <a:pt x="879487" y="139919"/>
                      <a:pt x="893378" y="146269"/>
                    </a:cubicBezTo>
                    <a:cubicBezTo>
                      <a:pt x="907269" y="152619"/>
                      <a:pt x="936638" y="147857"/>
                      <a:pt x="955291" y="153413"/>
                    </a:cubicBezTo>
                    <a:cubicBezTo>
                      <a:pt x="973944" y="158969"/>
                      <a:pt x="996566" y="169685"/>
                      <a:pt x="1005297" y="179607"/>
                    </a:cubicBezTo>
                    <a:cubicBezTo>
                      <a:pt x="1014028" y="189529"/>
                      <a:pt x="1000137" y="206594"/>
                      <a:pt x="1007678" y="212944"/>
                    </a:cubicBezTo>
                    <a:cubicBezTo>
                      <a:pt x="1015219" y="219294"/>
                      <a:pt x="1038635" y="222072"/>
                      <a:pt x="1050541" y="217707"/>
                    </a:cubicBezTo>
                    <a:cubicBezTo>
                      <a:pt x="1062447" y="213342"/>
                      <a:pt x="1075147" y="180798"/>
                      <a:pt x="1079116" y="186751"/>
                    </a:cubicBezTo>
                    <a:cubicBezTo>
                      <a:pt x="1083085" y="192704"/>
                      <a:pt x="1080703" y="230011"/>
                      <a:pt x="1074353" y="253426"/>
                    </a:cubicBezTo>
                    <a:cubicBezTo>
                      <a:pt x="1068003" y="276841"/>
                      <a:pt x="1040619" y="307004"/>
                      <a:pt x="1041016" y="327244"/>
                    </a:cubicBezTo>
                    <a:cubicBezTo>
                      <a:pt x="1041413" y="347484"/>
                      <a:pt x="1071179" y="358994"/>
                      <a:pt x="1076735" y="374869"/>
                    </a:cubicBezTo>
                    <a:cubicBezTo>
                      <a:pt x="1082291" y="390744"/>
                      <a:pt x="1066416" y="405825"/>
                      <a:pt x="1074353" y="422494"/>
                    </a:cubicBezTo>
                    <a:cubicBezTo>
                      <a:pt x="1082290" y="439163"/>
                      <a:pt x="1109279" y="459801"/>
                      <a:pt x="1124360" y="474882"/>
                    </a:cubicBezTo>
                    <a:cubicBezTo>
                      <a:pt x="1139441" y="489963"/>
                      <a:pt x="1155713" y="489566"/>
                      <a:pt x="1164841" y="512982"/>
                    </a:cubicBezTo>
                    <a:cubicBezTo>
                      <a:pt x="1173969" y="536398"/>
                      <a:pt x="1185081" y="593548"/>
                      <a:pt x="1179128" y="615376"/>
                    </a:cubicBezTo>
                    <a:cubicBezTo>
                      <a:pt x="1173175" y="637204"/>
                      <a:pt x="1146585" y="633236"/>
                      <a:pt x="1129122" y="643951"/>
                    </a:cubicBezTo>
                    <a:cubicBezTo>
                      <a:pt x="1111660" y="654667"/>
                      <a:pt x="1093006" y="685225"/>
                      <a:pt x="1074353" y="679669"/>
                    </a:cubicBezTo>
                    <a:cubicBezTo>
                      <a:pt x="1055700" y="674113"/>
                      <a:pt x="1035459" y="616169"/>
                      <a:pt x="1017203" y="610613"/>
                    </a:cubicBezTo>
                    <a:cubicBezTo>
                      <a:pt x="998947" y="605057"/>
                      <a:pt x="975135" y="631251"/>
                      <a:pt x="964816" y="646332"/>
                    </a:cubicBezTo>
                    <a:cubicBezTo>
                      <a:pt x="954497" y="661413"/>
                      <a:pt x="967594" y="684433"/>
                      <a:pt x="955291" y="701101"/>
                    </a:cubicBezTo>
                    <a:cubicBezTo>
                      <a:pt x="942988" y="717769"/>
                      <a:pt x="919969" y="735629"/>
                      <a:pt x="890997" y="746344"/>
                    </a:cubicBezTo>
                    <a:cubicBezTo>
                      <a:pt x="862025" y="757059"/>
                      <a:pt x="808447" y="766188"/>
                      <a:pt x="781460" y="765394"/>
                    </a:cubicBezTo>
                    <a:cubicBezTo>
                      <a:pt x="754473" y="764600"/>
                      <a:pt x="729072" y="741582"/>
                      <a:pt x="729072" y="741582"/>
                    </a:cubicBezTo>
                    <a:cubicBezTo>
                      <a:pt x="709625" y="732851"/>
                      <a:pt x="680653" y="714991"/>
                      <a:pt x="664778" y="713007"/>
                    </a:cubicBezTo>
                    <a:cubicBezTo>
                      <a:pt x="648903" y="711023"/>
                      <a:pt x="642950" y="723723"/>
                      <a:pt x="633822" y="729676"/>
                    </a:cubicBezTo>
                    <a:cubicBezTo>
                      <a:pt x="624694" y="735629"/>
                      <a:pt x="622710" y="747139"/>
                      <a:pt x="610010" y="748726"/>
                    </a:cubicBezTo>
                    <a:cubicBezTo>
                      <a:pt x="597310" y="750313"/>
                      <a:pt x="574688" y="733645"/>
                      <a:pt x="557622" y="739201"/>
                    </a:cubicBezTo>
                    <a:cubicBezTo>
                      <a:pt x="540556" y="744757"/>
                      <a:pt x="515950" y="771744"/>
                      <a:pt x="507616" y="782063"/>
                    </a:cubicBezTo>
                    <a:cubicBezTo>
                      <a:pt x="499282" y="792382"/>
                      <a:pt x="498488" y="792382"/>
                      <a:pt x="507616" y="801113"/>
                    </a:cubicBezTo>
                    <a:cubicBezTo>
                      <a:pt x="516744" y="809844"/>
                      <a:pt x="556432" y="824132"/>
                      <a:pt x="562385" y="834451"/>
                    </a:cubicBezTo>
                    <a:cubicBezTo>
                      <a:pt x="568338" y="844770"/>
                      <a:pt x="558020" y="853898"/>
                      <a:pt x="543335" y="863026"/>
                    </a:cubicBezTo>
                    <a:cubicBezTo>
                      <a:pt x="528651" y="872154"/>
                      <a:pt x="493328" y="879694"/>
                      <a:pt x="474278" y="889219"/>
                    </a:cubicBezTo>
                    <a:cubicBezTo>
                      <a:pt x="455228" y="898744"/>
                      <a:pt x="451657" y="922954"/>
                      <a:pt x="429035" y="920176"/>
                    </a:cubicBezTo>
                    <a:cubicBezTo>
                      <a:pt x="406413" y="917398"/>
                      <a:pt x="354819" y="893586"/>
                      <a:pt x="338547" y="872551"/>
                    </a:cubicBezTo>
                    <a:cubicBezTo>
                      <a:pt x="322275" y="851517"/>
                      <a:pt x="334975" y="815003"/>
                      <a:pt x="331403" y="793969"/>
                    </a:cubicBezTo>
                    <a:cubicBezTo>
                      <a:pt x="327831" y="772935"/>
                      <a:pt x="327435" y="751503"/>
                      <a:pt x="317116" y="746344"/>
                    </a:cubicBezTo>
                    <a:cubicBezTo>
                      <a:pt x="306797" y="741185"/>
                      <a:pt x="286160" y="762616"/>
                      <a:pt x="269491" y="763013"/>
                    </a:cubicBezTo>
                    <a:cubicBezTo>
                      <a:pt x="252822" y="763410"/>
                      <a:pt x="229803" y="755473"/>
                      <a:pt x="217103" y="748726"/>
                    </a:cubicBezTo>
                    <a:cubicBezTo>
                      <a:pt x="204403" y="741979"/>
                      <a:pt x="199641" y="735232"/>
                      <a:pt x="193291" y="722532"/>
                    </a:cubicBezTo>
                    <a:cubicBezTo>
                      <a:pt x="186941" y="709832"/>
                      <a:pt x="186147" y="691973"/>
                      <a:pt x="179003" y="672526"/>
                    </a:cubicBezTo>
                    <a:cubicBezTo>
                      <a:pt x="171859" y="653079"/>
                      <a:pt x="164318" y="617757"/>
                      <a:pt x="150428" y="605851"/>
                    </a:cubicBezTo>
                    <a:cubicBezTo>
                      <a:pt x="136538" y="593945"/>
                      <a:pt x="112725" y="614979"/>
                      <a:pt x="95660" y="601088"/>
                    </a:cubicBezTo>
                    <a:cubicBezTo>
                      <a:pt x="78595" y="587197"/>
                      <a:pt x="60338" y="540366"/>
                      <a:pt x="48035" y="522507"/>
                    </a:cubicBezTo>
                    <a:cubicBezTo>
                      <a:pt x="35732" y="504648"/>
                      <a:pt x="29382" y="507029"/>
                      <a:pt x="21841" y="493932"/>
                    </a:cubicBezTo>
                    <a:cubicBezTo>
                      <a:pt x="14300" y="480835"/>
                      <a:pt x="-13085" y="433210"/>
                      <a:pt x="7553" y="422494"/>
                    </a:cubicBezTo>
                    <a:close/>
                  </a:path>
                </a:pathLst>
              </a:custGeom>
              <a:solidFill>
                <a:srgbClr val="A9D18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Сандово</a:t>
                </a:r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7648893" y="1097281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7325173" y="1367066"/>
              <a:ext cx="900240" cy="704909"/>
              <a:chOff x="7325173" y="1400346"/>
              <a:chExt cx="900240" cy="704909"/>
            </a:xfrm>
            <a:grpFill/>
          </p:grpSpPr>
          <p:sp>
            <p:nvSpPr>
              <p:cNvPr id="96" name="Полилиния 95"/>
              <p:cNvSpPr/>
              <p:nvPr/>
            </p:nvSpPr>
            <p:spPr>
              <a:xfrm>
                <a:off x="7325173" y="1400346"/>
                <a:ext cx="900240" cy="704909"/>
              </a:xfrm>
              <a:custGeom>
                <a:avLst/>
                <a:gdLst>
                  <a:gd name="connsiteX0" fmla="*/ 61872 w 864622"/>
                  <a:gd name="connsiteY0" fmla="*/ 424131 h 714873"/>
                  <a:gd name="connsiteX1" fmla="*/ 4722 w 864622"/>
                  <a:gd name="connsiteY1" fmla="*/ 362218 h 714873"/>
                  <a:gd name="connsiteX2" fmla="*/ 7103 w 864622"/>
                  <a:gd name="connsiteY2" fmla="*/ 309831 h 714873"/>
                  <a:gd name="connsiteX3" fmla="*/ 38059 w 864622"/>
                  <a:gd name="connsiteY3" fmla="*/ 286018 h 714873"/>
                  <a:gd name="connsiteX4" fmla="*/ 116641 w 864622"/>
                  <a:gd name="connsiteY4" fmla="*/ 255062 h 714873"/>
                  <a:gd name="connsiteX5" fmla="*/ 121403 w 864622"/>
                  <a:gd name="connsiteY5" fmla="*/ 233631 h 714873"/>
                  <a:gd name="connsiteX6" fmla="*/ 49966 w 864622"/>
                  <a:gd name="connsiteY6" fmla="*/ 190768 h 714873"/>
                  <a:gd name="connsiteX7" fmla="*/ 116641 w 864622"/>
                  <a:gd name="connsiteY7" fmla="*/ 138381 h 714873"/>
                  <a:gd name="connsiteX8" fmla="*/ 169028 w 864622"/>
                  <a:gd name="connsiteY8" fmla="*/ 147906 h 714873"/>
                  <a:gd name="connsiteX9" fmla="*/ 216653 w 864622"/>
                  <a:gd name="connsiteY9" fmla="*/ 112187 h 714873"/>
                  <a:gd name="connsiteX10" fmla="*/ 323809 w 864622"/>
                  <a:gd name="connsiteY10" fmla="*/ 164574 h 714873"/>
                  <a:gd name="connsiteX11" fmla="*/ 430966 w 864622"/>
                  <a:gd name="connsiteY11" fmla="*/ 150287 h 714873"/>
                  <a:gd name="connsiteX12" fmla="*/ 514309 w 864622"/>
                  <a:gd name="connsiteY12" fmla="*/ 95518 h 714873"/>
                  <a:gd name="connsiteX13" fmla="*/ 514309 w 864622"/>
                  <a:gd name="connsiteY13" fmla="*/ 52656 h 714873"/>
                  <a:gd name="connsiteX14" fmla="*/ 571459 w 864622"/>
                  <a:gd name="connsiteY14" fmla="*/ 9793 h 714873"/>
                  <a:gd name="connsiteX15" fmla="*/ 621466 w 864622"/>
                  <a:gd name="connsiteY15" fmla="*/ 76468 h 714873"/>
                  <a:gd name="connsiteX16" fmla="*/ 647659 w 864622"/>
                  <a:gd name="connsiteY16" fmla="*/ 76468 h 714873"/>
                  <a:gd name="connsiteX17" fmla="*/ 683378 w 864622"/>
                  <a:gd name="connsiteY17" fmla="*/ 43131 h 714873"/>
                  <a:gd name="connsiteX18" fmla="*/ 733384 w 864622"/>
                  <a:gd name="connsiteY18" fmla="*/ 24081 h 714873"/>
                  <a:gd name="connsiteX19" fmla="*/ 738147 w 864622"/>
                  <a:gd name="connsiteY19" fmla="*/ 268 h 714873"/>
                  <a:gd name="connsiteX20" fmla="*/ 816728 w 864622"/>
                  <a:gd name="connsiteY20" fmla="*/ 14556 h 714873"/>
                  <a:gd name="connsiteX21" fmla="*/ 864353 w 864622"/>
                  <a:gd name="connsiteY21" fmla="*/ 62181 h 714873"/>
                  <a:gd name="connsiteX22" fmla="*/ 835778 w 864622"/>
                  <a:gd name="connsiteY22" fmla="*/ 228868 h 714873"/>
                  <a:gd name="connsiteX23" fmla="*/ 828634 w 864622"/>
                  <a:gd name="connsiteY23" fmla="*/ 400318 h 714873"/>
                  <a:gd name="connsiteX24" fmla="*/ 797678 w 864622"/>
                  <a:gd name="connsiteY24" fmla="*/ 469374 h 714873"/>
                  <a:gd name="connsiteX25" fmla="*/ 702428 w 864622"/>
                  <a:gd name="connsiteY25" fmla="*/ 493187 h 714873"/>
                  <a:gd name="connsiteX26" fmla="*/ 659566 w 864622"/>
                  <a:gd name="connsiteY26" fmla="*/ 583674 h 714873"/>
                  <a:gd name="connsiteX27" fmla="*/ 650041 w 864622"/>
                  <a:gd name="connsiteY27" fmla="*/ 609868 h 714873"/>
                  <a:gd name="connsiteX28" fmla="*/ 623847 w 864622"/>
                  <a:gd name="connsiteY28" fmla="*/ 655112 h 714873"/>
                  <a:gd name="connsiteX29" fmla="*/ 452397 w 864622"/>
                  <a:gd name="connsiteY29" fmla="*/ 681306 h 714873"/>
                  <a:gd name="connsiteX30" fmla="*/ 419059 w 864622"/>
                  <a:gd name="connsiteY30" fmla="*/ 714643 h 714873"/>
                  <a:gd name="connsiteX31" fmla="*/ 342859 w 864622"/>
                  <a:gd name="connsiteY31" fmla="*/ 693212 h 714873"/>
                  <a:gd name="connsiteX32" fmla="*/ 342859 w 864622"/>
                  <a:gd name="connsiteY32" fmla="*/ 640824 h 714873"/>
                  <a:gd name="connsiteX33" fmla="*/ 245228 w 864622"/>
                  <a:gd name="connsiteY33" fmla="*/ 512237 h 714873"/>
                  <a:gd name="connsiteX34" fmla="*/ 185697 w 864622"/>
                  <a:gd name="connsiteY34" fmla="*/ 476518 h 714873"/>
                  <a:gd name="connsiteX35" fmla="*/ 197603 w 864622"/>
                  <a:gd name="connsiteY35" fmla="*/ 412224 h 714873"/>
                  <a:gd name="connsiteX36" fmla="*/ 128547 w 864622"/>
                  <a:gd name="connsiteY36" fmla="*/ 388412 h 714873"/>
                  <a:gd name="connsiteX37" fmla="*/ 61872 w 864622"/>
                  <a:gd name="connsiteY37" fmla="*/ 424131 h 714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64622" h="714873">
                    <a:moveTo>
                      <a:pt x="61872" y="424131"/>
                    </a:moveTo>
                    <a:cubicBezTo>
                      <a:pt x="41234" y="419765"/>
                      <a:pt x="13850" y="381268"/>
                      <a:pt x="4722" y="362218"/>
                    </a:cubicBezTo>
                    <a:cubicBezTo>
                      <a:pt x="-4406" y="343168"/>
                      <a:pt x="1547" y="322531"/>
                      <a:pt x="7103" y="309831"/>
                    </a:cubicBezTo>
                    <a:cubicBezTo>
                      <a:pt x="12659" y="297131"/>
                      <a:pt x="19803" y="295146"/>
                      <a:pt x="38059" y="286018"/>
                    </a:cubicBezTo>
                    <a:cubicBezTo>
                      <a:pt x="56315" y="276890"/>
                      <a:pt x="102750" y="263793"/>
                      <a:pt x="116641" y="255062"/>
                    </a:cubicBezTo>
                    <a:cubicBezTo>
                      <a:pt x="130532" y="246331"/>
                      <a:pt x="132515" y="244347"/>
                      <a:pt x="121403" y="233631"/>
                    </a:cubicBezTo>
                    <a:cubicBezTo>
                      <a:pt x="110291" y="222915"/>
                      <a:pt x="50760" y="206643"/>
                      <a:pt x="49966" y="190768"/>
                    </a:cubicBezTo>
                    <a:cubicBezTo>
                      <a:pt x="49172" y="174893"/>
                      <a:pt x="96797" y="145525"/>
                      <a:pt x="116641" y="138381"/>
                    </a:cubicBezTo>
                    <a:cubicBezTo>
                      <a:pt x="136485" y="131237"/>
                      <a:pt x="152359" y="152272"/>
                      <a:pt x="169028" y="147906"/>
                    </a:cubicBezTo>
                    <a:cubicBezTo>
                      <a:pt x="185697" y="143540"/>
                      <a:pt x="190856" y="109409"/>
                      <a:pt x="216653" y="112187"/>
                    </a:cubicBezTo>
                    <a:cubicBezTo>
                      <a:pt x="242450" y="114965"/>
                      <a:pt x="288090" y="158224"/>
                      <a:pt x="323809" y="164574"/>
                    </a:cubicBezTo>
                    <a:cubicBezTo>
                      <a:pt x="359528" y="170924"/>
                      <a:pt x="399216" y="161796"/>
                      <a:pt x="430966" y="150287"/>
                    </a:cubicBezTo>
                    <a:cubicBezTo>
                      <a:pt x="462716" y="138778"/>
                      <a:pt x="500419" y="111790"/>
                      <a:pt x="514309" y="95518"/>
                    </a:cubicBezTo>
                    <a:cubicBezTo>
                      <a:pt x="528199" y="79246"/>
                      <a:pt x="504784" y="66943"/>
                      <a:pt x="514309" y="52656"/>
                    </a:cubicBezTo>
                    <a:cubicBezTo>
                      <a:pt x="523834" y="38369"/>
                      <a:pt x="553600" y="5824"/>
                      <a:pt x="571459" y="9793"/>
                    </a:cubicBezTo>
                    <a:cubicBezTo>
                      <a:pt x="589318" y="13762"/>
                      <a:pt x="608766" y="65356"/>
                      <a:pt x="621466" y="76468"/>
                    </a:cubicBezTo>
                    <a:cubicBezTo>
                      <a:pt x="634166" y="87580"/>
                      <a:pt x="637340" y="82024"/>
                      <a:pt x="647659" y="76468"/>
                    </a:cubicBezTo>
                    <a:cubicBezTo>
                      <a:pt x="657978" y="70912"/>
                      <a:pt x="669091" y="51862"/>
                      <a:pt x="683378" y="43131"/>
                    </a:cubicBezTo>
                    <a:cubicBezTo>
                      <a:pt x="697665" y="34400"/>
                      <a:pt x="724256" y="31225"/>
                      <a:pt x="733384" y="24081"/>
                    </a:cubicBezTo>
                    <a:cubicBezTo>
                      <a:pt x="742512" y="16937"/>
                      <a:pt x="724256" y="1856"/>
                      <a:pt x="738147" y="268"/>
                    </a:cubicBezTo>
                    <a:cubicBezTo>
                      <a:pt x="752038" y="-1320"/>
                      <a:pt x="795694" y="4237"/>
                      <a:pt x="816728" y="14556"/>
                    </a:cubicBezTo>
                    <a:cubicBezTo>
                      <a:pt x="837762" y="24875"/>
                      <a:pt x="861178" y="26462"/>
                      <a:pt x="864353" y="62181"/>
                    </a:cubicBezTo>
                    <a:cubicBezTo>
                      <a:pt x="867528" y="97900"/>
                      <a:pt x="841731" y="172512"/>
                      <a:pt x="835778" y="228868"/>
                    </a:cubicBezTo>
                    <a:cubicBezTo>
                      <a:pt x="829825" y="285224"/>
                      <a:pt x="834984" y="360234"/>
                      <a:pt x="828634" y="400318"/>
                    </a:cubicBezTo>
                    <a:cubicBezTo>
                      <a:pt x="822284" y="440402"/>
                      <a:pt x="818712" y="453896"/>
                      <a:pt x="797678" y="469374"/>
                    </a:cubicBezTo>
                    <a:cubicBezTo>
                      <a:pt x="776644" y="484852"/>
                      <a:pt x="725447" y="474137"/>
                      <a:pt x="702428" y="493187"/>
                    </a:cubicBezTo>
                    <a:cubicBezTo>
                      <a:pt x="679409" y="512237"/>
                      <a:pt x="668297" y="564227"/>
                      <a:pt x="659566" y="583674"/>
                    </a:cubicBezTo>
                    <a:cubicBezTo>
                      <a:pt x="650835" y="603121"/>
                      <a:pt x="655994" y="597962"/>
                      <a:pt x="650041" y="609868"/>
                    </a:cubicBezTo>
                    <a:cubicBezTo>
                      <a:pt x="644088" y="621774"/>
                      <a:pt x="656788" y="643206"/>
                      <a:pt x="623847" y="655112"/>
                    </a:cubicBezTo>
                    <a:cubicBezTo>
                      <a:pt x="590906" y="667018"/>
                      <a:pt x="486528" y="671384"/>
                      <a:pt x="452397" y="681306"/>
                    </a:cubicBezTo>
                    <a:cubicBezTo>
                      <a:pt x="418266" y="691228"/>
                      <a:pt x="437315" y="712659"/>
                      <a:pt x="419059" y="714643"/>
                    </a:cubicBezTo>
                    <a:cubicBezTo>
                      <a:pt x="400803" y="716627"/>
                      <a:pt x="355559" y="705515"/>
                      <a:pt x="342859" y="693212"/>
                    </a:cubicBezTo>
                    <a:cubicBezTo>
                      <a:pt x="330159" y="680909"/>
                      <a:pt x="359131" y="670986"/>
                      <a:pt x="342859" y="640824"/>
                    </a:cubicBezTo>
                    <a:cubicBezTo>
                      <a:pt x="326587" y="610662"/>
                      <a:pt x="271422" y="539621"/>
                      <a:pt x="245228" y="512237"/>
                    </a:cubicBezTo>
                    <a:cubicBezTo>
                      <a:pt x="219034" y="484853"/>
                      <a:pt x="193634" y="493187"/>
                      <a:pt x="185697" y="476518"/>
                    </a:cubicBezTo>
                    <a:cubicBezTo>
                      <a:pt x="177760" y="459849"/>
                      <a:pt x="207128" y="426908"/>
                      <a:pt x="197603" y="412224"/>
                    </a:cubicBezTo>
                    <a:cubicBezTo>
                      <a:pt x="188078" y="397540"/>
                      <a:pt x="149978" y="387221"/>
                      <a:pt x="128547" y="388412"/>
                    </a:cubicBezTo>
                    <a:cubicBezTo>
                      <a:pt x="107116" y="389603"/>
                      <a:pt x="82510" y="428497"/>
                      <a:pt x="61872" y="424131"/>
                    </a:cubicBezTo>
                    <a:close/>
                  </a:path>
                </a:pathLst>
              </a:custGeom>
              <a:solidFill>
                <a:srgbClr val="ED7D3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8000"/>
              <a:lstStyle/>
              <a:p>
                <a:pPr>
                  <a:defRPr/>
                </a:pPr>
                <a:endParaRPr lang="ru-RU" sz="1200" b="1" dirty="0">
                  <a:solidFill>
                    <a:prstClr val="white"/>
                  </a:solidFill>
                </a:endParaRPr>
              </a:p>
              <a:p>
                <a:pPr>
                  <a:defRPr/>
                </a:pPr>
                <a:r>
                  <a:rPr lang="ru-RU" sz="1100" b="1" dirty="0">
                    <a:solidFill>
                      <a:prstClr val="black"/>
                    </a:solidFill>
                  </a:rPr>
                  <a:t>Молоково</a:t>
                </a:r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7765349" y="1783081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Овал 26"/>
            <p:cNvSpPr/>
            <p:nvPr/>
          </p:nvSpPr>
          <p:spPr>
            <a:xfrm>
              <a:off x="6662897" y="1445001"/>
              <a:ext cx="45719" cy="45719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6317725" y="2371470"/>
              <a:ext cx="45719" cy="45719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4586116" y="1609711"/>
              <a:ext cx="1107154" cy="1155885"/>
              <a:chOff x="4586116" y="1642991"/>
              <a:chExt cx="1107154" cy="1155885"/>
            </a:xfrm>
            <a:grpFill/>
          </p:grpSpPr>
          <p:sp>
            <p:nvSpPr>
              <p:cNvPr id="94" name="Полилиния 93"/>
              <p:cNvSpPr/>
              <p:nvPr/>
            </p:nvSpPr>
            <p:spPr>
              <a:xfrm>
                <a:off x="4586116" y="1642991"/>
                <a:ext cx="1107154" cy="1155885"/>
              </a:xfrm>
              <a:custGeom>
                <a:avLst/>
                <a:gdLst>
                  <a:gd name="connsiteX0" fmla="*/ 38272 w 1107154"/>
                  <a:gd name="connsiteY0" fmla="*/ 957334 h 1155885"/>
                  <a:gd name="connsiteX1" fmla="*/ 40653 w 1107154"/>
                  <a:gd name="connsiteY1" fmla="*/ 907328 h 1155885"/>
                  <a:gd name="connsiteX2" fmla="*/ 9697 w 1107154"/>
                  <a:gd name="connsiteY2" fmla="*/ 862084 h 1155885"/>
                  <a:gd name="connsiteX3" fmla="*/ 28747 w 1107154"/>
                  <a:gd name="connsiteY3" fmla="*/ 814459 h 1155885"/>
                  <a:gd name="connsiteX4" fmla="*/ 14459 w 1107154"/>
                  <a:gd name="connsiteY4" fmla="*/ 747784 h 1155885"/>
                  <a:gd name="connsiteX5" fmla="*/ 33509 w 1107154"/>
                  <a:gd name="connsiteY5" fmla="*/ 709684 h 1155885"/>
                  <a:gd name="connsiteX6" fmla="*/ 64465 w 1107154"/>
                  <a:gd name="connsiteY6" fmla="*/ 695397 h 1155885"/>
                  <a:gd name="connsiteX7" fmla="*/ 62084 w 1107154"/>
                  <a:gd name="connsiteY7" fmla="*/ 657297 h 1155885"/>
                  <a:gd name="connsiteX8" fmla="*/ 116853 w 1107154"/>
                  <a:gd name="connsiteY8" fmla="*/ 650153 h 1155885"/>
                  <a:gd name="connsiteX9" fmla="*/ 140665 w 1107154"/>
                  <a:gd name="connsiteY9" fmla="*/ 621578 h 1155885"/>
                  <a:gd name="connsiteX10" fmla="*/ 143047 w 1107154"/>
                  <a:gd name="connsiteY10" fmla="*/ 583478 h 1155885"/>
                  <a:gd name="connsiteX11" fmla="*/ 152572 w 1107154"/>
                  <a:gd name="connsiteY11" fmla="*/ 514422 h 1155885"/>
                  <a:gd name="connsiteX12" fmla="*/ 164478 w 1107154"/>
                  <a:gd name="connsiteY12" fmla="*/ 454890 h 1155885"/>
                  <a:gd name="connsiteX13" fmla="*/ 157334 w 1107154"/>
                  <a:gd name="connsiteY13" fmla="*/ 412028 h 1155885"/>
                  <a:gd name="connsiteX14" fmla="*/ 88278 w 1107154"/>
                  <a:gd name="connsiteY14" fmla="*/ 364403 h 1155885"/>
                  <a:gd name="connsiteX15" fmla="*/ 38272 w 1107154"/>
                  <a:gd name="connsiteY15" fmla="*/ 345353 h 1155885"/>
                  <a:gd name="connsiteX16" fmla="*/ 7315 w 1107154"/>
                  <a:gd name="connsiteY16" fmla="*/ 319159 h 1155885"/>
                  <a:gd name="connsiteX17" fmla="*/ 7315 w 1107154"/>
                  <a:gd name="connsiteY17" fmla="*/ 290584 h 1155885"/>
                  <a:gd name="connsiteX18" fmla="*/ 88278 w 1107154"/>
                  <a:gd name="connsiteY18" fmla="*/ 178665 h 1155885"/>
                  <a:gd name="connsiteX19" fmla="*/ 123997 w 1107154"/>
                  <a:gd name="connsiteY19" fmla="*/ 169140 h 1155885"/>
                  <a:gd name="connsiteX20" fmla="*/ 159715 w 1107154"/>
                  <a:gd name="connsiteY20" fmla="*/ 126278 h 1155885"/>
                  <a:gd name="connsiteX21" fmla="*/ 197815 w 1107154"/>
                  <a:gd name="connsiteY21" fmla="*/ 83415 h 1155885"/>
                  <a:gd name="connsiteX22" fmla="*/ 257347 w 1107154"/>
                  <a:gd name="connsiteY22" fmla="*/ 88178 h 1155885"/>
                  <a:gd name="connsiteX23" fmla="*/ 312115 w 1107154"/>
                  <a:gd name="connsiteY23" fmla="*/ 128659 h 1155885"/>
                  <a:gd name="connsiteX24" fmla="*/ 388315 w 1107154"/>
                  <a:gd name="connsiteY24" fmla="*/ 92940 h 1155885"/>
                  <a:gd name="connsiteX25" fmla="*/ 433559 w 1107154"/>
                  <a:gd name="connsiteY25" fmla="*/ 81034 h 1155885"/>
                  <a:gd name="connsiteX26" fmla="*/ 474040 w 1107154"/>
                  <a:gd name="connsiteY26" fmla="*/ 4834 h 1155885"/>
                  <a:gd name="connsiteX27" fmla="*/ 540715 w 1107154"/>
                  <a:gd name="connsiteY27" fmla="*/ 28647 h 1155885"/>
                  <a:gd name="connsiteX28" fmla="*/ 555003 w 1107154"/>
                  <a:gd name="connsiteY28" fmla="*/ 28647 h 1155885"/>
                  <a:gd name="connsiteX29" fmla="*/ 657397 w 1107154"/>
                  <a:gd name="connsiteY29" fmla="*/ 72 h 1155885"/>
                  <a:gd name="connsiteX30" fmla="*/ 740740 w 1107154"/>
                  <a:gd name="connsiteY30" fmla="*/ 23884 h 1155885"/>
                  <a:gd name="connsiteX31" fmla="*/ 907428 w 1107154"/>
                  <a:gd name="connsiteY31" fmla="*/ 114372 h 1155885"/>
                  <a:gd name="connsiteX32" fmla="*/ 974103 w 1107154"/>
                  <a:gd name="connsiteY32" fmla="*/ 111990 h 1155885"/>
                  <a:gd name="connsiteX33" fmla="*/ 1000297 w 1107154"/>
                  <a:gd name="connsiteY33" fmla="*/ 145328 h 1155885"/>
                  <a:gd name="connsiteX34" fmla="*/ 1045540 w 1107154"/>
                  <a:gd name="connsiteY34" fmla="*/ 164378 h 1155885"/>
                  <a:gd name="connsiteX35" fmla="*/ 1088403 w 1107154"/>
                  <a:gd name="connsiteY35" fmla="*/ 202478 h 1155885"/>
                  <a:gd name="connsiteX36" fmla="*/ 1102690 w 1107154"/>
                  <a:gd name="connsiteY36" fmla="*/ 238197 h 1155885"/>
                  <a:gd name="connsiteX37" fmla="*/ 1012203 w 1107154"/>
                  <a:gd name="connsiteY37" fmla="*/ 252484 h 1155885"/>
                  <a:gd name="connsiteX38" fmla="*/ 1002678 w 1107154"/>
                  <a:gd name="connsiteY38" fmla="*/ 290584 h 1155885"/>
                  <a:gd name="connsiteX39" fmla="*/ 1012203 w 1107154"/>
                  <a:gd name="connsiteY39" fmla="*/ 328684 h 1155885"/>
                  <a:gd name="connsiteX40" fmla="*/ 1012203 w 1107154"/>
                  <a:gd name="connsiteY40" fmla="*/ 395359 h 1155885"/>
                  <a:gd name="connsiteX41" fmla="*/ 1009822 w 1107154"/>
                  <a:gd name="connsiteY41" fmla="*/ 457272 h 1155885"/>
                  <a:gd name="connsiteX42" fmla="*/ 1014584 w 1107154"/>
                  <a:gd name="connsiteY42" fmla="*/ 509659 h 1155885"/>
                  <a:gd name="connsiteX43" fmla="*/ 986009 w 1107154"/>
                  <a:gd name="connsiteY43" fmla="*/ 566809 h 1155885"/>
                  <a:gd name="connsiteX44" fmla="*/ 912190 w 1107154"/>
                  <a:gd name="connsiteY44" fmla="*/ 569190 h 1155885"/>
                  <a:gd name="connsiteX45" fmla="*/ 878853 w 1107154"/>
                  <a:gd name="connsiteY45" fmla="*/ 569190 h 1155885"/>
                  <a:gd name="connsiteX46" fmla="*/ 864565 w 1107154"/>
                  <a:gd name="connsiteY46" fmla="*/ 600147 h 1155885"/>
                  <a:gd name="connsiteX47" fmla="*/ 916953 w 1107154"/>
                  <a:gd name="connsiteY47" fmla="*/ 657297 h 1155885"/>
                  <a:gd name="connsiteX48" fmla="*/ 888378 w 1107154"/>
                  <a:gd name="connsiteY48" fmla="*/ 678728 h 1155885"/>
                  <a:gd name="connsiteX49" fmla="*/ 862184 w 1107154"/>
                  <a:gd name="connsiteY49" fmla="*/ 709684 h 1155885"/>
                  <a:gd name="connsiteX50" fmla="*/ 828847 w 1107154"/>
                  <a:gd name="connsiteY50" fmla="*/ 752547 h 1155885"/>
                  <a:gd name="connsiteX51" fmla="*/ 805034 w 1107154"/>
                  <a:gd name="connsiteY51" fmla="*/ 812078 h 1155885"/>
                  <a:gd name="connsiteX52" fmla="*/ 752647 w 1107154"/>
                  <a:gd name="connsiteY52" fmla="*/ 826365 h 1155885"/>
                  <a:gd name="connsiteX53" fmla="*/ 738359 w 1107154"/>
                  <a:gd name="connsiteY53" fmla="*/ 888278 h 1155885"/>
                  <a:gd name="connsiteX54" fmla="*/ 719309 w 1107154"/>
                  <a:gd name="connsiteY54" fmla="*/ 919234 h 1155885"/>
                  <a:gd name="connsiteX55" fmla="*/ 655015 w 1107154"/>
                  <a:gd name="connsiteY55" fmla="*/ 974003 h 1155885"/>
                  <a:gd name="connsiteX56" fmla="*/ 645490 w 1107154"/>
                  <a:gd name="connsiteY56" fmla="*/ 1131165 h 1155885"/>
                  <a:gd name="connsiteX57" fmla="*/ 624059 w 1107154"/>
                  <a:gd name="connsiteY57" fmla="*/ 1154978 h 1155885"/>
                  <a:gd name="connsiteX58" fmla="*/ 576434 w 1107154"/>
                  <a:gd name="connsiteY58" fmla="*/ 1126403 h 1155885"/>
                  <a:gd name="connsiteX59" fmla="*/ 445465 w 1107154"/>
                  <a:gd name="connsiteY59" fmla="*/ 1109734 h 1155885"/>
                  <a:gd name="connsiteX60" fmla="*/ 421653 w 1107154"/>
                  <a:gd name="connsiteY60" fmla="*/ 1062109 h 1155885"/>
                  <a:gd name="connsiteX61" fmla="*/ 421653 w 1107154"/>
                  <a:gd name="connsiteY61" fmla="*/ 1012103 h 1155885"/>
                  <a:gd name="connsiteX62" fmla="*/ 314497 w 1107154"/>
                  <a:gd name="connsiteY62" fmla="*/ 938284 h 1155885"/>
                  <a:gd name="connsiteX63" fmla="*/ 238297 w 1107154"/>
                  <a:gd name="connsiteY63" fmla="*/ 959715 h 1155885"/>
                  <a:gd name="connsiteX64" fmla="*/ 162097 w 1107154"/>
                  <a:gd name="connsiteY64" fmla="*/ 957334 h 1155885"/>
                  <a:gd name="connsiteX65" fmla="*/ 38272 w 1107154"/>
                  <a:gd name="connsiteY65" fmla="*/ 957334 h 115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107154" h="1155885">
                    <a:moveTo>
                      <a:pt x="38272" y="957334"/>
                    </a:moveTo>
                    <a:cubicBezTo>
                      <a:pt x="18031" y="949000"/>
                      <a:pt x="45415" y="923203"/>
                      <a:pt x="40653" y="907328"/>
                    </a:cubicBezTo>
                    <a:cubicBezTo>
                      <a:pt x="35891" y="891453"/>
                      <a:pt x="11681" y="877562"/>
                      <a:pt x="9697" y="862084"/>
                    </a:cubicBezTo>
                    <a:cubicBezTo>
                      <a:pt x="7713" y="846606"/>
                      <a:pt x="27953" y="833509"/>
                      <a:pt x="28747" y="814459"/>
                    </a:cubicBezTo>
                    <a:cubicBezTo>
                      <a:pt x="29541" y="795409"/>
                      <a:pt x="13665" y="765246"/>
                      <a:pt x="14459" y="747784"/>
                    </a:cubicBezTo>
                    <a:cubicBezTo>
                      <a:pt x="15253" y="730322"/>
                      <a:pt x="25175" y="718415"/>
                      <a:pt x="33509" y="709684"/>
                    </a:cubicBezTo>
                    <a:cubicBezTo>
                      <a:pt x="41843" y="700953"/>
                      <a:pt x="59703" y="704128"/>
                      <a:pt x="64465" y="695397"/>
                    </a:cubicBezTo>
                    <a:cubicBezTo>
                      <a:pt x="69227" y="686666"/>
                      <a:pt x="53353" y="664838"/>
                      <a:pt x="62084" y="657297"/>
                    </a:cubicBezTo>
                    <a:cubicBezTo>
                      <a:pt x="70815" y="649756"/>
                      <a:pt x="103756" y="656106"/>
                      <a:pt x="116853" y="650153"/>
                    </a:cubicBezTo>
                    <a:cubicBezTo>
                      <a:pt x="129950" y="644200"/>
                      <a:pt x="136299" y="632690"/>
                      <a:pt x="140665" y="621578"/>
                    </a:cubicBezTo>
                    <a:cubicBezTo>
                      <a:pt x="145031" y="610466"/>
                      <a:pt x="141063" y="601337"/>
                      <a:pt x="143047" y="583478"/>
                    </a:cubicBezTo>
                    <a:cubicBezTo>
                      <a:pt x="145031" y="565619"/>
                      <a:pt x="149000" y="535853"/>
                      <a:pt x="152572" y="514422"/>
                    </a:cubicBezTo>
                    <a:cubicBezTo>
                      <a:pt x="156144" y="492991"/>
                      <a:pt x="163684" y="471956"/>
                      <a:pt x="164478" y="454890"/>
                    </a:cubicBezTo>
                    <a:cubicBezTo>
                      <a:pt x="165272" y="437824"/>
                      <a:pt x="170034" y="427109"/>
                      <a:pt x="157334" y="412028"/>
                    </a:cubicBezTo>
                    <a:cubicBezTo>
                      <a:pt x="144634" y="396947"/>
                      <a:pt x="108122" y="375515"/>
                      <a:pt x="88278" y="364403"/>
                    </a:cubicBezTo>
                    <a:cubicBezTo>
                      <a:pt x="68434" y="353291"/>
                      <a:pt x="51766" y="352894"/>
                      <a:pt x="38272" y="345353"/>
                    </a:cubicBezTo>
                    <a:cubicBezTo>
                      <a:pt x="24778" y="337812"/>
                      <a:pt x="12474" y="328287"/>
                      <a:pt x="7315" y="319159"/>
                    </a:cubicBezTo>
                    <a:cubicBezTo>
                      <a:pt x="2155" y="310031"/>
                      <a:pt x="-6179" y="314000"/>
                      <a:pt x="7315" y="290584"/>
                    </a:cubicBezTo>
                    <a:cubicBezTo>
                      <a:pt x="20809" y="267168"/>
                      <a:pt x="68831" y="198906"/>
                      <a:pt x="88278" y="178665"/>
                    </a:cubicBezTo>
                    <a:cubicBezTo>
                      <a:pt x="107725" y="158424"/>
                      <a:pt x="112091" y="177871"/>
                      <a:pt x="123997" y="169140"/>
                    </a:cubicBezTo>
                    <a:cubicBezTo>
                      <a:pt x="135903" y="160409"/>
                      <a:pt x="147412" y="140565"/>
                      <a:pt x="159715" y="126278"/>
                    </a:cubicBezTo>
                    <a:cubicBezTo>
                      <a:pt x="172018" y="111990"/>
                      <a:pt x="181543" y="89765"/>
                      <a:pt x="197815" y="83415"/>
                    </a:cubicBezTo>
                    <a:cubicBezTo>
                      <a:pt x="214087" y="77065"/>
                      <a:pt x="238297" y="80637"/>
                      <a:pt x="257347" y="88178"/>
                    </a:cubicBezTo>
                    <a:cubicBezTo>
                      <a:pt x="276397" y="95719"/>
                      <a:pt x="290287" y="127865"/>
                      <a:pt x="312115" y="128659"/>
                    </a:cubicBezTo>
                    <a:cubicBezTo>
                      <a:pt x="333943" y="129453"/>
                      <a:pt x="368074" y="100877"/>
                      <a:pt x="388315" y="92940"/>
                    </a:cubicBezTo>
                    <a:cubicBezTo>
                      <a:pt x="408556" y="85003"/>
                      <a:pt x="419272" y="95718"/>
                      <a:pt x="433559" y="81034"/>
                    </a:cubicBezTo>
                    <a:cubicBezTo>
                      <a:pt x="447847" y="66350"/>
                      <a:pt x="456181" y="13565"/>
                      <a:pt x="474040" y="4834"/>
                    </a:cubicBezTo>
                    <a:cubicBezTo>
                      <a:pt x="491899" y="-3897"/>
                      <a:pt x="527221" y="24678"/>
                      <a:pt x="540715" y="28647"/>
                    </a:cubicBezTo>
                    <a:cubicBezTo>
                      <a:pt x="554209" y="32616"/>
                      <a:pt x="535556" y="33409"/>
                      <a:pt x="555003" y="28647"/>
                    </a:cubicBezTo>
                    <a:cubicBezTo>
                      <a:pt x="574450" y="23885"/>
                      <a:pt x="626441" y="866"/>
                      <a:pt x="657397" y="72"/>
                    </a:cubicBezTo>
                    <a:cubicBezTo>
                      <a:pt x="688353" y="-722"/>
                      <a:pt x="699068" y="4834"/>
                      <a:pt x="740740" y="23884"/>
                    </a:cubicBezTo>
                    <a:cubicBezTo>
                      <a:pt x="782412" y="42934"/>
                      <a:pt x="868534" y="99688"/>
                      <a:pt x="907428" y="114372"/>
                    </a:cubicBezTo>
                    <a:cubicBezTo>
                      <a:pt x="946322" y="129056"/>
                      <a:pt x="958625" y="106831"/>
                      <a:pt x="974103" y="111990"/>
                    </a:cubicBezTo>
                    <a:cubicBezTo>
                      <a:pt x="989581" y="117149"/>
                      <a:pt x="988391" y="136597"/>
                      <a:pt x="1000297" y="145328"/>
                    </a:cubicBezTo>
                    <a:cubicBezTo>
                      <a:pt x="1012203" y="154059"/>
                      <a:pt x="1030856" y="154853"/>
                      <a:pt x="1045540" y="164378"/>
                    </a:cubicBezTo>
                    <a:cubicBezTo>
                      <a:pt x="1060224" y="173903"/>
                      <a:pt x="1078878" y="190175"/>
                      <a:pt x="1088403" y="202478"/>
                    </a:cubicBezTo>
                    <a:cubicBezTo>
                      <a:pt x="1097928" y="214781"/>
                      <a:pt x="1115390" y="229863"/>
                      <a:pt x="1102690" y="238197"/>
                    </a:cubicBezTo>
                    <a:cubicBezTo>
                      <a:pt x="1089990" y="246531"/>
                      <a:pt x="1028872" y="243753"/>
                      <a:pt x="1012203" y="252484"/>
                    </a:cubicBezTo>
                    <a:cubicBezTo>
                      <a:pt x="995534" y="261215"/>
                      <a:pt x="1002678" y="277884"/>
                      <a:pt x="1002678" y="290584"/>
                    </a:cubicBezTo>
                    <a:cubicBezTo>
                      <a:pt x="1002678" y="303284"/>
                      <a:pt x="1010616" y="311222"/>
                      <a:pt x="1012203" y="328684"/>
                    </a:cubicBezTo>
                    <a:cubicBezTo>
                      <a:pt x="1013790" y="346146"/>
                      <a:pt x="1012600" y="373928"/>
                      <a:pt x="1012203" y="395359"/>
                    </a:cubicBezTo>
                    <a:cubicBezTo>
                      <a:pt x="1011806" y="416790"/>
                      <a:pt x="1009425" y="438222"/>
                      <a:pt x="1009822" y="457272"/>
                    </a:cubicBezTo>
                    <a:cubicBezTo>
                      <a:pt x="1010219" y="476322"/>
                      <a:pt x="1018553" y="491403"/>
                      <a:pt x="1014584" y="509659"/>
                    </a:cubicBezTo>
                    <a:cubicBezTo>
                      <a:pt x="1010615" y="527915"/>
                      <a:pt x="1003075" y="556887"/>
                      <a:pt x="986009" y="566809"/>
                    </a:cubicBezTo>
                    <a:cubicBezTo>
                      <a:pt x="968943" y="576731"/>
                      <a:pt x="930049" y="568793"/>
                      <a:pt x="912190" y="569190"/>
                    </a:cubicBezTo>
                    <a:cubicBezTo>
                      <a:pt x="894331" y="569587"/>
                      <a:pt x="886790" y="564031"/>
                      <a:pt x="878853" y="569190"/>
                    </a:cubicBezTo>
                    <a:cubicBezTo>
                      <a:pt x="870916" y="574349"/>
                      <a:pt x="858215" y="585463"/>
                      <a:pt x="864565" y="600147"/>
                    </a:cubicBezTo>
                    <a:cubicBezTo>
                      <a:pt x="870915" y="614831"/>
                      <a:pt x="912984" y="644200"/>
                      <a:pt x="916953" y="657297"/>
                    </a:cubicBezTo>
                    <a:cubicBezTo>
                      <a:pt x="920922" y="670394"/>
                      <a:pt x="897506" y="669997"/>
                      <a:pt x="888378" y="678728"/>
                    </a:cubicBezTo>
                    <a:cubicBezTo>
                      <a:pt x="879250" y="687459"/>
                      <a:pt x="872106" y="697381"/>
                      <a:pt x="862184" y="709684"/>
                    </a:cubicBezTo>
                    <a:cubicBezTo>
                      <a:pt x="852262" y="721987"/>
                      <a:pt x="838372" y="735481"/>
                      <a:pt x="828847" y="752547"/>
                    </a:cubicBezTo>
                    <a:cubicBezTo>
                      <a:pt x="819322" y="769613"/>
                      <a:pt x="817734" y="799775"/>
                      <a:pt x="805034" y="812078"/>
                    </a:cubicBezTo>
                    <a:cubicBezTo>
                      <a:pt x="792334" y="824381"/>
                      <a:pt x="763759" y="813665"/>
                      <a:pt x="752647" y="826365"/>
                    </a:cubicBezTo>
                    <a:cubicBezTo>
                      <a:pt x="741535" y="839065"/>
                      <a:pt x="743915" y="872800"/>
                      <a:pt x="738359" y="888278"/>
                    </a:cubicBezTo>
                    <a:cubicBezTo>
                      <a:pt x="732803" y="903756"/>
                      <a:pt x="733200" y="904946"/>
                      <a:pt x="719309" y="919234"/>
                    </a:cubicBezTo>
                    <a:cubicBezTo>
                      <a:pt x="705418" y="933521"/>
                      <a:pt x="667318" y="938681"/>
                      <a:pt x="655015" y="974003"/>
                    </a:cubicBezTo>
                    <a:cubicBezTo>
                      <a:pt x="642712" y="1009325"/>
                      <a:pt x="650649" y="1101003"/>
                      <a:pt x="645490" y="1131165"/>
                    </a:cubicBezTo>
                    <a:cubicBezTo>
                      <a:pt x="640331" y="1161327"/>
                      <a:pt x="635568" y="1155772"/>
                      <a:pt x="624059" y="1154978"/>
                    </a:cubicBezTo>
                    <a:cubicBezTo>
                      <a:pt x="612550" y="1154184"/>
                      <a:pt x="606199" y="1133944"/>
                      <a:pt x="576434" y="1126403"/>
                    </a:cubicBezTo>
                    <a:cubicBezTo>
                      <a:pt x="546669" y="1118862"/>
                      <a:pt x="471262" y="1120450"/>
                      <a:pt x="445465" y="1109734"/>
                    </a:cubicBezTo>
                    <a:cubicBezTo>
                      <a:pt x="419668" y="1099018"/>
                      <a:pt x="425622" y="1078381"/>
                      <a:pt x="421653" y="1062109"/>
                    </a:cubicBezTo>
                    <a:cubicBezTo>
                      <a:pt x="417684" y="1045837"/>
                      <a:pt x="439512" y="1032740"/>
                      <a:pt x="421653" y="1012103"/>
                    </a:cubicBezTo>
                    <a:cubicBezTo>
                      <a:pt x="403794" y="991466"/>
                      <a:pt x="345056" y="947015"/>
                      <a:pt x="314497" y="938284"/>
                    </a:cubicBezTo>
                    <a:cubicBezTo>
                      <a:pt x="283938" y="929553"/>
                      <a:pt x="263697" y="956540"/>
                      <a:pt x="238297" y="959715"/>
                    </a:cubicBezTo>
                    <a:cubicBezTo>
                      <a:pt x="212897" y="962890"/>
                      <a:pt x="188688" y="954159"/>
                      <a:pt x="162097" y="957334"/>
                    </a:cubicBezTo>
                    <a:cubicBezTo>
                      <a:pt x="135506" y="960509"/>
                      <a:pt x="58513" y="965668"/>
                      <a:pt x="38272" y="957334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    Бологое  </a:t>
                </a:r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5247083" y="2292708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4967529" y="2255807"/>
              <a:ext cx="1580664" cy="1293724"/>
              <a:chOff x="4967529" y="2289087"/>
              <a:chExt cx="1580664" cy="1293724"/>
            </a:xfrm>
            <a:grpFill/>
          </p:grpSpPr>
          <p:sp>
            <p:nvSpPr>
              <p:cNvPr id="92" name="Полилиния 91"/>
              <p:cNvSpPr/>
              <p:nvPr/>
            </p:nvSpPr>
            <p:spPr>
              <a:xfrm>
                <a:off x="4967529" y="2289087"/>
                <a:ext cx="1580664" cy="1293724"/>
              </a:xfrm>
              <a:custGeom>
                <a:avLst/>
                <a:gdLst>
                  <a:gd name="connsiteX0" fmla="*/ 202165 w 1580664"/>
                  <a:gd name="connsiteY0" fmla="*/ 477926 h 1293724"/>
                  <a:gd name="connsiteX1" fmla="*/ 149777 w 1580664"/>
                  <a:gd name="connsiteY1" fmla="*/ 535076 h 1293724"/>
                  <a:gd name="connsiteX2" fmla="*/ 47384 w 1580664"/>
                  <a:gd name="connsiteY2" fmla="*/ 601751 h 1293724"/>
                  <a:gd name="connsiteX3" fmla="*/ 37859 w 1580664"/>
                  <a:gd name="connsiteY3" fmla="*/ 658901 h 1293724"/>
                  <a:gd name="connsiteX4" fmla="*/ 18809 w 1580664"/>
                  <a:gd name="connsiteY4" fmla="*/ 699382 h 1293724"/>
                  <a:gd name="connsiteX5" fmla="*/ 40240 w 1580664"/>
                  <a:gd name="connsiteY5" fmla="*/ 730338 h 1293724"/>
                  <a:gd name="connsiteX6" fmla="*/ 130727 w 1580664"/>
                  <a:gd name="connsiteY6" fmla="*/ 785107 h 1293724"/>
                  <a:gd name="connsiteX7" fmla="*/ 111677 w 1580664"/>
                  <a:gd name="connsiteY7" fmla="*/ 844638 h 1293724"/>
                  <a:gd name="connsiteX8" fmla="*/ 133109 w 1580664"/>
                  <a:gd name="connsiteY8" fmla="*/ 927982 h 1293724"/>
                  <a:gd name="connsiteX9" fmla="*/ 95009 w 1580664"/>
                  <a:gd name="connsiteY9" fmla="*/ 985132 h 1293724"/>
                  <a:gd name="connsiteX10" fmla="*/ 4521 w 1580664"/>
                  <a:gd name="connsiteY10" fmla="*/ 997038 h 1293724"/>
                  <a:gd name="connsiteX11" fmla="*/ 18809 w 1580664"/>
                  <a:gd name="connsiteY11" fmla="*/ 1054188 h 1293724"/>
                  <a:gd name="connsiteX12" fmla="*/ 64052 w 1580664"/>
                  <a:gd name="connsiteY12" fmla="*/ 1078001 h 1293724"/>
                  <a:gd name="connsiteX13" fmla="*/ 18809 w 1580664"/>
                  <a:gd name="connsiteY13" fmla="*/ 1125626 h 1293724"/>
                  <a:gd name="connsiteX14" fmla="*/ 28334 w 1580664"/>
                  <a:gd name="connsiteY14" fmla="*/ 1166107 h 1293724"/>
                  <a:gd name="connsiteX15" fmla="*/ 73577 w 1580664"/>
                  <a:gd name="connsiteY15" fmla="*/ 1216113 h 1293724"/>
                  <a:gd name="connsiteX16" fmla="*/ 161684 w 1580664"/>
                  <a:gd name="connsiteY16" fmla="*/ 1282788 h 1293724"/>
                  <a:gd name="connsiteX17" fmla="*/ 228359 w 1580664"/>
                  <a:gd name="connsiteY17" fmla="*/ 1292313 h 1293724"/>
                  <a:gd name="connsiteX18" fmla="*/ 304559 w 1580664"/>
                  <a:gd name="connsiteY18" fmla="*/ 1268501 h 1293724"/>
                  <a:gd name="connsiteX19" fmla="*/ 378377 w 1580664"/>
                  <a:gd name="connsiteY19" fmla="*/ 1249451 h 1293724"/>
                  <a:gd name="connsiteX20" fmla="*/ 440290 w 1580664"/>
                  <a:gd name="connsiteY20" fmla="*/ 1282788 h 1293724"/>
                  <a:gd name="connsiteX21" fmla="*/ 459340 w 1580664"/>
                  <a:gd name="connsiteY21" fmla="*/ 1239926 h 1293724"/>
                  <a:gd name="connsiteX22" fmla="*/ 483152 w 1580664"/>
                  <a:gd name="connsiteY22" fmla="*/ 1173251 h 1293724"/>
                  <a:gd name="connsiteX23" fmla="*/ 521252 w 1580664"/>
                  <a:gd name="connsiteY23" fmla="*/ 1192301 h 1293724"/>
                  <a:gd name="connsiteX24" fmla="*/ 542684 w 1580664"/>
                  <a:gd name="connsiteY24" fmla="*/ 1292313 h 1293724"/>
                  <a:gd name="connsiteX25" fmla="*/ 630790 w 1580664"/>
                  <a:gd name="connsiteY25" fmla="*/ 1204207 h 1293724"/>
                  <a:gd name="connsiteX26" fmla="*/ 673652 w 1580664"/>
                  <a:gd name="connsiteY26" fmla="*/ 1218494 h 1293724"/>
                  <a:gd name="connsiteX27" fmla="*/ 671271 w 1580664"/>
                  <a:gd name="connsiteY27" fmla="*/ 1268501 h 1293724"/>
                  <a:gd name="connsiteX28" fmla="*/ 766521 w 1580664"/>
                  <a:gd name="connsiteY28" fmla="*/ 1254213 h 1293724"/>
                  <a:gd name="connsiteX29" fmla="*/ 756996 w 1580664"/>
                  <a:gd name="connsiteY29" fmla="*/ 1147057 h 1293724"/>
                  <a:gd name="connsiteX30" fmla="*/ 795096 w 1580664"/>
                  <a:gd name="connsiteY30" fmla="*/ 1085144 h 1293724"/>
                  <a:gd name="connsiteX31" fmla="*/ 914159 w 1580664"/>
                  <a:gd name="connsiteY31" fmla="*/ 1056569 h 1293724"/>
                  <a:gd name="connsiteX32" fmla="*/ 971309 w 1580664"/>
                  <a:gd name="connsiteY32" fmla="*/ 992276 h 1293724"/>
                  <a:gd name="connsiteX33" fmla="*/ 968927 w 1580664"/>
                  <a:gd name="connsiteY33" fmla="*/ 866069 h 1293724"/>
                  <a:gd name="connsiteX34" fmla="*/ 1028459 w 1580664"/>
                  <a:gd name="connsiteY34" fmla="*/ 799394 h 1293724"/>
                  <a:gd name="connsiteX35" fmla="*/ 1092752 w 1580664"/>
                  <a:gd name="connsiteY35" fmla="*/ 756532 h 1293724"/>
                  <a:gd name="connsiteX36" fmla="*/ 1126090 w 1580664"/>
                  <a:gd name="connsiteY36" fmla="*/ 751769 h 1293724"/>
                  <a:gd name="connsiteX37" fmla="*/ 1157046 w 1580664"/>
                  <a:gd name="connsiteY37" fmla="*/ 716051 h 1293724"/>
                  <a:gd name="connsiteX38" fmla="*/ 1154665 w 1580664"/>
                  <a:gd name="connsiteY38" fmla="*/ 575557 h 1293724"/>
                  <a:gd name="connsiteX39" fmla="*/ 1214196 w 1580664"/>
                  <a:gd name="connsiteY39" fmla="*/ 539838 h 1293724"/>
                  <a:gd name="connsiteX40" fmla="*/ 1249915 w 1580664"/>
                  <a:gd name="connsiteY40" fmla="*/ 485069 h 1293724"/>
                  <a:gd name="connsiteX41" fmla="*/ 1297540 w 1580664"/>
                  <a:gd name="connsiteY41" fmla="*/ 485069 h 1293724"/>
                  <a:gd name="connsiteX42" fmla="*/ 1354690 w 1580664"/>
                  <a:gd name="connsiteY42" fmla="*/ 527932 h 1293724"/>
                  <a:gd name="connsiteX43" fmla="*/ 1368977 w 1580664"/>
                  <a:gd name="connsiteY43" fmla="*/ 470782 h 1293724"/>
                  <a:gd name="connsiteX44" fmla="*/ 1449940 w 1580664"/>
                  <a:gd name="connsiteY44" fmla="*/ 470782 h 1293724"/>
                  <a:gd name="connsiteX45" fmla="*/ 1523759 w 1580664"/>
                  <a:gd name="connsiteY45" fmla="*/ 492213 h 1293724"/>
                  <a:gd name="connsiteX46" fmla="*/ 1564240 w 1580664"/>
                  <a:gd name="connsiteY46" fmla="*/ 451732 h 1293724"/>
                  <a:gd name="connsiteX47" fmla="*/ 1578527 w 1580664"/>
                  <a:gd name="connsiteY47" fmla="*/ 377913 h 1293724"/>
                  <a:gd name="connsiteX48" fmla="*/ 1521377 w 1580664"/>
                  <a:gd name="connsiteY48" fmla="*/ 373151 h 1293724"/>
                  <a:gd name="connsiteX49" fmla="*/ 1438034 w 1580664"/>
                  <a:gd name="connsiteY49" fmla="*/ 406488 h 1293724"/>
                  <a:gd name="connsiteX50" fmla="*/ 1390409 w 1580664"/>
                  <a:gd name="connsiteY50" fmla="*/ 311238 h 1293724"/>
                  <a:gd name="connsiteX51" fmla="*/ 1364215 w 1580664"/>
                  <a:gd name="connsiteY51" fmla="*/ 316001 h 1293724"/>
                  <a:gd name="connsiteX52" fmla="*/ 1330877 w 1580664"/>
                  <a:gd name="connsiteY52" fmla="*/ 351719 h 1293724"/>
                  <a:gd name="connsiteX53" fmla="*/ 1295159 w 1580664"/>
                  <a:gd name="connsiteY53" fmla="*/ 311238 h 1293724"/>
                  <a:gd name="connsiteX54" fmla="*/ 1259440 w 1580664"/>
                  <a:gd name="connsiteY54" fmla="*/ 361244 h 1293724"/>
                  <a:gd name="connsiteX55" fmla="*/ 1247534 w 1580664"/>
                  <a:gd name="connsiteY55" fmla="*/ 354101 h 1293724"/>
                  <a:gd name="connsiteX56" fmla="*/ 1226102 w 1580664"/>
                  <a:gd name="connsiteY56" fmla="*/ 294569 h 1293724"/>
                  <a:gd name="connsiteX57" fmla="*/ 1185621 w 1580664"/>
                  <a:gd name="connsiteY57" fmla="*/ 256469 h 1293724"/>
                  <a:gd name="connsiteX58" fmla="*/ 1111802 w 1580664"/>
                  <a:gd name="connsiteY58" fmla="*/ 289807 h 1293724"/>
                  <a:gd name="connsiteX59" fmla="*/ 1037984 w 1580664"/>
                  <a:gd name="connsiteY59" fmla="*/ 263613 h 1293724"/>
                  <a:gd name="connsiteX60" fmla="*/ 987977 w 1580664"/>
                  <a:gd name="connsiteY60" fmla="*/ 270757 h 1293724"/>
                  <a:gd name="connsiteX61" fmla="*/ 1004646 w 1580664"/>
                  <a:gd name="connsiteY61" fmla="*/ 201701 h 1293724"/>
                  <a:gd name="connsiteX62" fmla="*/ 978452 w 1580664"/>
                  <a:gd name="connsiteY62" fmla="*/ 149313 h 1293724"/>
                  <a:gd name="connsiteX63" fmla="*/ 949877 w 1580664"/>
                  <a:gd name="connsiteY63" fmla="*/ 154076 h 1293724"/>
                  <a:gd name="connsiteX64" fmla="*/ 928446 w 1580664"/>
                  <a:gd name="connsiteY64" fmla="*/ 177888 h 1293724"/>
                  <a:gd name="connsiteX65" fmla="*/ 878440 w 1580664"/>
                  <a:gd name="connsiteY65" fmla="*/ 123119 h 1293724"/>
                  <a:gd name="connsiteX66" fmla="*/ 814146 w 1580664"/>
                  <a:gd name="connsiteY66" fmla="*/ 104069 h 1293724"/>
                  <a:gd name="connsiteX67" fmla="*/ 737946 w 1580664"/>
                  <a:gd name="connsiteY67" fmla="*/ 118357 h 1293724"/>
                  <a:gd name="connsiteX68" fmla="*/ 709371 w 1580664"/>
                  <a:gd name="connsiteY68" fmla="*/ 58826 h 1293724"/>
                  <a:gd name="connsiteX69" fmla="*/ 680796 w 1580664"/>
                  <a:gd name="connsiteY69" fmla="*/ 87401 h 1293724"/>
                  <a:gd name="connsiteX70" fmla="*/ 673652 w 1580664"/>
                  <a:gd name="connsiteY70" fmla="*/ 96926 h 1293724"/>
                  <a:gd name="connsiteX71" fmla="*/ 556971 w 1580664"/>
                  <a:gd name="connsiteY71" fmla="*/ 6438 h 1293724"/>
                  <a:gd name="connsiteX72" fmla="*/ 526015 w 1580664"/>
                  <a:gd name="connsiteY72" fmla="*/ 13582 h 1293724"/>
                  <a:gd name="connsiteX73" fmla="*/ 483152 w 1580664"/>
                  <a:gd name="connsiteY73" fmla="*/ 63588 h 1293724"/>
                  <a:gd name="connsiteX74" fmla="*/ 449815 w 1580664"/>
                  <a:gd name="connsiteY74" fmla="*/ 101688 h 1293724"/>
                  <a:gd name="connsiteX75" fmla="*/ 426002 w 1580664"/>
                  <a:gd name="connsiteY75" fmla="*/ 168363 h 1293724"/>
                  <a:gd name="connsiteX76" fmla="*/ 375996 w 1580664"/>
                  <a:gd name="connsiteY76" fmla="*/ 175507 h 1293724"/>
                  <a:gd name="connsiteX77" fmla="*/ 366471 w 1580664"/>
                  <a:gd name="connsiteY77" fmla="*/ 192176 h 1293724"/>
                  <a:gd name="connsiteX78" fmla="*/ 354565 w 1580664"/>
                  <a:gd name="connsiteY78" fmla="*/ 258851 h 1293724"/>
                  <a:gd name="connsiteX79" fmla="*/ 309321 w 1580664"/>
                  <a:gd name="connsiteY79" fmla="*/ 289807 h 1293724"/>
                  <a:gd name="connsiteX80" fmla="*/ 275984 w 1580664"/>
                  <a:gd name="connsiteY80" fmla="*/ 325526 h 1293724"/>
                  <a:gd name="connsiteX81" fmla="*/ 268840 w 1580664"/>
                  <a:gd name="connsiteY81" fmla="*/ 463638 h 1293724"/>
                  <a:gd name="connsiteX82" fmla="*/ 261696 w 1580664"/>
                  <a:gd name="connsiteY82" fmla="*/ 501738 h 1293724"/>
                  <a:gd name="connsiteX83" fmla="*/ 249790 w 1580664"/>
                  <a:gd name="connsiteY83" fmla="*/ 511263 h 1293724"/>
                  <a:gd name="connsiteX84" fmla="*/ 202165 w 1580664"/>
                  <a:gd name="connsiteY84" fmla="*/ 477926 h 129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580664" h="1293724">
                    <a:moveTo>
                      <a:pt x="202165" y="477926"/>
                    </a:moveTo>
                    <a:cubicBezTo>
                      <a:pt x="185496" y="481895"/>
                      <a:pt x="175574" y="514439"/>
                      <a:pt x="149777" y="535076"/>
                    </a:cubicBezTo>
                    <a:cubicBezTo>
                      <a:pt x="123980" y="555714"/>
                      <a:pt x="66037" y="581114"/>
                      <a:pt x="47384" y="601751"/>
                    </a:cubicBezTo>
                    <a:cubicBezTo>
                      <a:pt x="28731" y="622388"/>
                      <a:pt x="42621" y="642629"/>
                      <a:pt x="37859" y="658901"/>
                    </a:cubicBezTo>
                    <a:cubicBezTo>
                      <a:pt x="33097" y="675173"/>
                      <a:pt x="18412" y="687476"/>
                      <a:pt x="18809" y="699382"/>
                    </a:cubicBezTo>
                    <a:cubicBezTo>
                      <a:pt x="19206" y="711288"/>
                      <a:pt x="21587" y="716051"/>
                      <a:pt x="40240" y="730338"/>
                    </a:cubicBezTo>
                    <a:cubicBezTo>
                      <a:pt x="58893" y="744625"/>
                      <a:pt x="118821" y="766057"/>
                      <a:pt x="130727" y="785107"/>
                    </a:cubicBezTo>
                    <a:cubicBezTo>
                      <a:pt x="142633" y="804157"/>
                      <a:pt x="111280" y="820826"/>
                      <a:pt x="111677" y="844638"/>
                    </a:cubicBezTo>
                    <a:cubicBezTo>
                      <a:pt x="112074" y="868451"/>
                      <a:pt x="135887" y="904566"/>
                      <a:pt x="133109" y="927982"/>
                    </a:cubicBezTo>
                    <a:cubicBezTo>
                      <a:pt x="130331" y="951398"/>
                      <a:pt x="116440" y="973623"/>
                      <a:pt x="95009" y="985132"/>
                    </a:cubicBezTo>
                    <a:cubicBezTo>
                      <a:pt x="73578" y="996641"/>
                      <a:pt x="17221" y="985529"/>
                      <a:pt x="4521" y="997038"/>
                    </a:cubicBezTo>
                    <a:cubicBezTo>
                      <a:pt x="-8179" y="1008547"/>
                      <a:pt x="8887" y="1040694"/>
                      <a:pt x="18809" y="1054188"/>
                    </a:cubicBezTo>
                    <a:cubicBezTo>
                      <a:pt x="28731" y="1067682"/>
                      <a:pt x="64052" y="1066095"/>
                      <a:pt x="64052" y="1078001"/>
                    </a:cubicBezTo>
                    <a:cubicBezTo>
                      <a:pt x="64052" y="1089907"/>
                      <a:pt x="24762" y="1110942"/>
                      <a:pt x="18809" y="1125626"/>
                    </a:cubicBezTo>
                    <a:cubicBezTo>
                      <a:pt x="12856" y="1140310"/>
                      <a:pt x="19206" y="1151026"/>
                      <a:pt x="28334" y="1166107"/>
                    </a:cubicBezTo>
                    <a:cubicBezTo>
                      <a:pt x="37462" y="1181188"/>
                      <a:pt x="51352" y="1196666"/>
                      <a:pt x="73577" y="1216113"/>
                    </a:cubicBezTo>
                    <a:cubicBezTo>
                      <a:pt x="95802" y="1235560"/>
                      <a:pt x="135887" y="1270088"/>
                      <a:pt x="161684" y="1282788"/>
                    </a:cubicBezTo>
                    <a:cubicBezTo>
                      <a:pt x="187481" y="1295488"/>
                      <a:pt x="204546" y="1294694"/>
                      <a:pt x="228359" y="1292313"/>
                    </a:cubicBezTo>
                    <a:cubicBezTo>
                      <a:pt x="252172" y="1289932"/>
                      <a:pt x="279556" y="1275645"/>
                      <a:pt x="304559" y="1268501"/>
                    </a:cubicBezTo>
                    <a:cubicBezTo>
                      <a:pt x="329562" y="1261357"/>
                      <a:pt x="355755" y="1247070"/>
                      <a:pt x="378377" y="1249451"/>
                    </a:cubicBezTo>
                    <a:cubicBezTo>
                      <a:pt x="400999" y="1251832"/>
                      <a:pt x="426796" y="1284375"/>
                      <a:pt x="440290" y="1282788"/>
                    </a:cubicBezTo>
                    <a:cubicBezTo>
                      <a:pt x="453784" y="1281201"/>
                      <a:pt x="452196" y="1258182"/>
                      <a:pt x="459340" y="1239926"/>
                    </a:cubicBezTo>
                    <a:cubicBezTo>
                      <a:pt x="466484" y="1221670"/>
                      <a:pt x="472833" y="1181188"/>
                      <a:pt x="483152" y="1173251"/>
                    </a:cubicBezTo>
                    <a:cubicBezTo>
                      <a:pt x="493471" y="1165314"/>
                      <a:pt x="511330" y="1172457"/>
                      <a:pt x="521252" y="1192301"/>
                    </a:cubicBezTo>
                    <a:cubicBezTo>
                      <a:pt x="531174" y="1212145"/>
                      <a:pt x="524428" y="1290329"/>
                      <a:pt x="542684" y="1292313"/>
                    </a:cubicBezTo>
                    <a:cubicBezTo>
                      <a:pt x="560940" y="1294297"/>
                      <a:pt x="608962" y="1216510"/>
                      <a:pt x="630790" y="1204207"/>
                    </a:cubicBezTo>
                    <a:cubicBezTo>
                      <a:pt x="652618" y="1191904"/>
                      <a:pt x="666905" y="1207778"/>
                      <a:pt x="673652" y="1218494"/>
                    </a:cubicBezTo>
                    <a:cubicBezTo>
                      <a:pt x="680399" y="1229210"/>
                      <a:pt x="655793" y="1262548"/>
                      <a:pt x="671271" y="1268501"/>
                    </a:cubicBezTo>
                    <a:cubicBezTo>
                      <a:pt x="686749" y="1274454"/>
                      <a:pt x="752234" y="1274454"/>
                      <a:pt x="766521" y="1254213"/>
                    </a:cubicBezTo>
                    <a:cubicBezTo>
                      <a:pt x="780808" y="1233972"/>
                      <a:pt x="752234" y="1175235"/>
                      <a:pt x="756996" y="1147057"/>
                    </a:cubicBezTo>
                    <a:cubicBezTo>
                      <a:pt x="761759" y="1118879"/>
                      <a:pt x="768902" y="1100225"/>
                      <a:pt x="795096" y="1085144"/>
                    </a:cubicBezTo>
                    <a:cubicBezTo>
                      <a:pt x="821290" y="1070063"/>
                      <a:pt x="884790" y="1072047"/>
                      <a:pt x="914159" y="1056569"/>
                    </a:cubicBezTo>
                    <a:cubicBezTo>
                      <a:pt x="943528" y="1041091"/>
                      <a:pt x="962181" y="1024026"/>
                      <a:pt x="971309" y="992276"/>
                    </a:cubicBezTo>
                    <a:cubicBezTo>
                      <a:pt x="980437" y="960526"/>
                      <a:pt x="959402" y="898216"/>
                      <a:pt x="968927" y="866069"/>
                    </a:cubicBezTo>
                    <a:cubicBezTo>
                      <a:pt x="978452" y="833922"/>
                      <a:pt x="1007822" y="817650"/>
                      <a:pt x="1028459" y="799394"/>
                    </a:cubicBezTo>
                    <a:cubicBezTo>
                      <a:pt x="1049096" y="781138"/>
                      <a:pt x="1076480" y="764470"/>
                      <a:pt x="1092752" y="756532"/>
                    </a:cubicBezTo>
                    <a:cubicBezTo>
                      <a:pt x="1109024" y="748595"/>
                      <a:pt x="1115374" y="758516"/>
                      <a:pt x="1126090" y="751769"/>
                    </a:cubicBezTo>
                    <a:cubicBezTo>
                      <a:pt x="1136806" y="745022"/>
                      <a:pt x="1152284" y="745420"/>
                      <a:pt x="1157046" y="716051"/>
                    </a:cubicBezTo>
                    <a:cubicBezTo>
                      <a:pt x="1161808" y="686682"/>
                      <a:pt x="1145140" y="604926"/>
                      <a:pt x="1154665" y="575557"/>
                    </a:cubicBezTo>
                    <a:cubicBezTo>
                      <a:pt x="1164190" y="546188"/>
                      <a:pt x="1198321" y="554919"/>
                      <a:pt x="1214196" y="539838"/>
                    </a:cubicBezTo>
                    <a:cubicBezTo>
                      <a:pt x="1230071" y="524757"/>
                      <a:pt x="1236024" y="494197"/>
                      <a:pt x="1249915" y="485069"/>
                    </a:cubicBezTo>
                    <a:cubicBezTo>
                      <a:pt x="1263806" y="475941"/>
                      <a:pt x="1280078" y="477925"/>
                      <a:pt x="1297540" y="485069"/>
                    </a:cubicBezTo>
                    <a:cubicBezTo>
                      <a:pt x="1315002" y="492213"/>
                      <a:pt x="1342784" y="530313"/>
                      <a:pt x="1354690" y="527932"/>
                    </a:cubicBezTo>
                    <a:cubicBezTo>
                      <a:pt x="1366596" y="525551"/>
                      <a:pt x="1353102" y="480307"/>
                      <a:pt x="1368977" y="470782"/>
                    </a:cubicBezTo>
                    <a:cubicBezTo>
                      <a:pt x="1384852" y="461257"/>
                      <a:pt x="1424143" y="467210"/>
                      <a:pt x="1449940" y="470782"/>
                    </a:cubicBezTo>
                    <a:cubicBezTo>
                      <a:pt x="1475737" y="474354"/>
                      <a:pt x="1504709" y="495388"/>
                      <a:pt x="1523759" y="492213"/>
                    </a:cubicBezTo>
                    <a:cubicBezTo>
                      <a:pt x="1542809" y="489038"/>
                      <a:pt x="1555112" y="470782"/>
                      <a:pt x="1564240" y="451732"/>
                    </a:cubicBezTo>
                    <a:cubicBezTo>
                      <a:pt x="1573368" y="432682"/>
                      <a:pt x="1585671" y="391010"/>
                      <a:pt x="1578527" y="377913"/>
                    </a:cubicBezTo>
                    <a:cubicBezTo>
                      <a:pt x="1571383" y="364816"/>
                      <a:pt x="1544792" y="368389"/>
                      <a:pt x="1521377" y="373151"/>
                    </a:cubicBezTo>
                    <a:cubicBezTo>
                      <a:pt x="1497962" y="377913"/>
                      <a:pt x="1459862" y="416807"/>
                      <a:pt x="1438034" y="406488"/>
                    </a:cubicBezTo>
                    <a:cubicBezTo>
                      <a:pt x="1416206" y="396169"/>
                      <a:pt x="1402712" y="326319"/>
                      <a:pt x="1390409" y="311238"/>
                    </a:cubicBezTo>
                    <a:cubicBezTo>
                      <a:pt x="1378106" y="296157"/>
                      <a:pt x="1374137" y="309254"/>
                      <a:pt x="1364215" y="316001"/>
                    </a:cubicBezTo>
                    <a:cubicBezTo>
                      <a:pt x="1354293" y="322748"/>
                      <a:pt x="1342386" y="352513"/>
                      <a:pt x="1330877" y="351719"/>
                    </a:cubicBezTo>
                    <a:cubicBezTo>
                      <a:pt x="1319368" y="350925"/>
                      <a:pt x="1307065" y="309651"/>
                      <a:pt x="1295159" y="311238"/>
                    </a:cubicBezTo>
                    <a:cubicBezTo>
                      <a:pt x="1283253" y="312825"/>
                      <a:pt x="1267378" y="354100"/>
                      <a:pt x="1259440" y="361244"/>
                    </a:cubicBezTo>
                    <a:cubicBezTo>
                      <a:pt x="1251503" y="368388"/>
                      <a:pt x="1253090" y="365213"/>
                      <a:pt x="1247534" y="354101"/>
                    </a:cubicBezTo>
                    <a:cubicBezTo>
                      <a:pt x="1241978" y="342988"/>
                      <a:pt x="1236421" y="310841"/>
                      <a:pt x="1226102" y="294569"/>
                    </a:cubicBezTo>
                    <a:cubicBezTo>
                      <a:pt x="1215783" y="278297"/>
                      <a:pt x="1204671" y="257263"/>
                      <a:pt x="1185621" y="256469"/>
                    </a:cubicBezTo>
                    <a:cubicBezTo>
                      <a:pt x="1166571" y="255675"/>
                      <a:pt x="1136408" y="288616"/>
                      <a:pt x="1111802" y="289807"/>
                    </a:cubicBezTo>
                    <a:cubicBezTo>
                      <a:pt x="1087196" y="290998"/>
                      <a:pt x="1058622" y="266788"/>
                      <a:pt x="1037984" y="263613"/>
                    </a:cubicBezTo>
                    <a:cubicBezTo>
                      <a:pt x="1017347" y="260438"/>
                      <a:pt x="993533" y="281076"/>
                      <a:pt x="987977" y="270757"/>
                    </a:cubicBezTo>
                    <a:cubicBezTo>
                      <a:pt x="982421" y="260438"/>
                      <a:pt x="1006233" y="221942"/>
                      <a:pt x="1004646" y="201701"/>
                    </a:cubicBezTo>
                    <a:cubicBezTo>
                      <a:pt x="1003059" y="181460"/>
                      <a:pt x="987580" y="157251"/>
                      <a:pt x="978452" y="149313"/>
                    </a:cubicBezTo>
                    <a:cubicBezTo>
                      <a:pt x="969324" y="141375"/>
                      <a:pt x="958211" y="149314"/>
                      <a:pt x="949877" y="154076"/>
                    </a:cubicBezTo>
                    <a:cubicBezTo>
                      <a:pt x="941543" y="158838"/>
                      <a:pt x="940352" y="183047"/>
                      <a:pt x="928446" y="177888"/>
                    </a:cubicBezTo>
                    <a:cubicBezTo>
                      <a:pt x="916540" y="172728"/>
                      <a:pt x="897490" y="135422"/>
                      <a:pt x="878440" y="123119"/>
                    </a:cubicBezTo>
                    <a:cubicBezTo>
                      <a:pt x="859390" y="110816"/>
                      <a:pt x="837562" y="104863"/>
                      <a:pt x="814146" y="104069"/>
                    </a:cubicBezTo>
                    <a:cubicBezTo>
                      <a:pt x="790730" y="103275"/>
                      <a:pt x="755408" y="125897"/>
                      <a:pt x="737946" y="118357"/>
                    </a:cubicBezTo>
                    <a:cubicBezTo>
                      <a:pt x="720484" y="110817"/>
                      <a:pt x="718896" y="63985"/>
                      <a:pt x="709371" y="58826"/>
                    </a:cubicBezTo>
                    <a:cubicBezTo>
                      <a:pt x="699846" y="53667"/>
                      <a:pt x="680796" y="87401"/>
                      <a:pt x="680796" y="87401"/>
                    </a:cubicBezTo>
                    <a:cubicBezTo>
                      <a:pt x="674843" y="93751"/>
                      <a:pt x="694289" y="110420"/>
                      <a:pt x="673652" y="96926"/>
                    </a:cubicBezTo>
                    <a:cubicBezTo>
                      <a:pt x="653015" y="83432"/>
                      <a:pt x="581577" y="20329"/>
                      <a:pt x="556971" y="6438"/>
                    </a:cubicBezTo>
                    <a:cubicBezTo>
                      <a:pt x="532365" y="-7453"/>
                      <a:pt x="538318" y="4057"/>
                      <a:pt x="526015" y="13582"/>
                    </a:cubicBezTo>
                    <a:cubicBezTo>
                      <a:pt x="513712" y="23107"/>
                      <a:pt x="495852" y="48904"/>
                      <a:pt x="483152" y="63588"/>
                    </a:cubicBezTo>
                    <a:cubicBezTo>
                      <a:pt x="470452" y="78272"/>
                      <a:pt x="459340" y="84225"/>
                      <a:pt x="449815" y="101688"/>
                    </a:cubicBezTo>
                    <a:cubicBezTo>
                      <a:pt x="440290" y="119150"/>
                      <a:pt x="438305" y="156060"/>
                      <a:pt x="426002" y="168363"/>
                    </a:cubicBezTo>
                    <a:cubicBezTo>
                      <a:pt x="413699" y="180666"/>
                      <a:pt x="385918" y="171538"/>
                      <a:pt x="375996" y="175507"/>
                    </a:cubicBezTo>
                    <a:cubicBezTo>
                      <a:pt x="366074" y="179476"/>
                      <a:pt x="370043" y="178285"/>
                      <a:pt x="366471" y="192176"/>
                    </a:cubicBezTo>
                    <a:cubicBezTo>
                      <a:pt x="362899" y="206067"/>
                      <a:pt x="364090" y="242579"/>
                      <a:pt x="354565" y="258851"/>
                    </a:cubicBezTo>
                    <a:cubicBezTo>
                      <a:pt x="345040" y="275123"/>
                      <a:pt x="322418" y="278695"/>
                      <a:pt x="309321" y="289807"/>
                    </a:cubicBezTo>
                    <a:cubicBezTo>
                      <a:pt x="296224" y="300919"/>
                      <a:pt x="282731" y="296554"/>
                      <a:pt x="275984" y="325526"/>
                    </a:cubicBezTo>
                    <a:cubicBezTo>
                      <a:pt x="269237" y="354498"/>
                      <a:pt x="271221" y="434269"/>
                      <a:pt x="268840" y="463638"/>
                    </a:cubicBezTo>
                    <a:cubicBezTo>
                      <a:pt x="266459" y="493007"/>
                      <a:pt x="264871" y="493800"/>
                      <a:pt x="261696" y="501738"/>
                    </a:cubicBezTo>
                    <a:cubicBezTo>
                      <a:pt x="258521" y="509676"/>
                      <a:pt x="260506" y="515232"/>
                      <a:pt x="249790" y="511263"/>
                    </a:cubicBezTo>
                    <a:cubicBezTo>
                      <a:pt x="239074" y="507294"/>
                      <a:pt x="218834" y="473957"/>
                      <a:pt x="202165" y="477926"/>
                    </a:cubicBezTo>
                    <a:close/>
                  </a:path>
                </a:pathLst>
              </a:custGeom>
              <a:solidFill>
                <a:srgbClr val="FFE6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     Вышний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     Волочек</a:t>
                </a:r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5697003" y="2679527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238271" y="2542469"/>
              <a:ext cx="934759" cy="1072488"/>
              <a:chOff x="4238271" y="2575749"/>
              <a:chExt cx="934759" cy="1072488"/>
            </a:xfrm>
            <a:grpFill/>
          </p:grpSpPr>
          <p:sp>
            <p:nvSpPr>
              <p:cNvPr id="90" name="Полилиния 89"/>
              <p:cNvSpPr/>
              <p:nvPr/>
            </p:nvSpPr>
            <p:spPr>
              <a:xfrm>
                <a:off x="4238271" y="2575749"/>
                <a:ext cx="934759" cy="1072488"/>
              </a:xfrm>
              <a:custGeom>
                <a:avLst/>
                <a:gdLst>
                  <a:gd name="connsiteX0" fmla="*/ 57504 w 934759"/>
                  <a:gd name="connsiteY0" fmla="*/ 605601 h 1072488"/>
                  <a:gd name="connsiteX1" fmla="*/ 45598 w 934759"/>
                  <a:gd name="connsiteY1" fmla="*/ 519876 h 1072488"/>
                  <a:gd name="connsiteX2" fmla="*/ 43217 w 934759"/>
                  <a:gd name="connsiteY2" fmla="*/ 477014 h 1072488"/>
                  <a:gd name="connsiteX3" fmla="*/ 2735 w 934759"/>
                  <a:gd name="connsiteY3" fmla="*/ 417482 h 1072488"/>
                  <a:gd name="connsiteX4" fmla="*/ 12260 w 934759"/>
                  <a:gd name="connsiteY4" fmla="*/ 374620 h 1072488"/>
                  <a:gd name="connsiteX5" fmla="*/ 81317 w 934759"/>
                  <a:gd name="connsiteY5" fmla="*/ 346045 h 1072488"/>
                  <a:gd name="connsiteX6" fmla="*/ 124179 w 934759"/>
                  <a:gd name="connsiteY6" fmla="*/ 305564 h 1072488"/>
                  <a:gd name="connsiteX7" fmla="*/ 112273 w 934759"/>
                  <a:gd name="connsiteY7" fmla="*/ 243651 h 1072488"/>
                  <a:gd name="connsiteX8" fmla="*/ 93223 w 934759"/>
                  <a:gd name="connsiteY8" fmla="*/ 191264 h 1072488"/>
                  <a:gd name="connsiteX9" fmla="*/ 126560 w 934759"/>
                  <a:gd name="connsiteY9" fmla="*/ 143639 h 1072488"/>
                  <a:gd name="connsiteX10" fmla="*/ 176567 w 934759"/>
                  <a:gd name="connsiteY10" fmla="*/ 100776 h 1072488"/>
                  <a:gd name="connsiteX11" fmla="*/ 236098 w 934759"/>
                  <a:gd name="connsiteY11" fmla="*/ 98395 h 1072488"/>
                  <a:gd name="connsiteX12" fmla="*/ 269435 w 934759"/>
                  <a:gd name="connsiteY12" fmla="*/ 96014 h 1072488"/>
                  <a:gd name="connsiteX13" fmla="*/ 281342 w 934759"/>
                  <a:gd name="connsiteY13" fmla="*/ 88870 h 1072488"/>
                  <a:gd name="connsiteX14" fmla="*/ 286104 w 934759"/>
                  <a:gd name="connsiteY14" fmla="*/ 43626 h 1072488"/>
                  <a:gd name="connsiteX15" fmla="*/ 317060 w 934759"/>
                  <a:gd name="connsiteY15" fmla="*/ 24576 h 1072488"/>
                  <a:gd name="connsiteX16" fmla="*/ 359923 w 934759"/>
                  <a:gd name="connsiteY16" fmla="*/ 41245 h 1072488"/>
                  <a:gd name="connsiteX17" fmla="*/ 386117 w 934759"/>
                  <a:gd name="connsiteY17" fmla="*/ 22195 h 1072488"/>
                  <a:gd name="connsiteX18" fmla="*/ 476604 w 934759"/>
                  <a:gd name="connsiteY18" fmla="*/ 26957 h 1072488"/>
                  <a:gd name="connsiteX19" fmla="*/ 536135 w 934759"/>
                  <a:gd name="connsiteY19" fmla="*/ 19814 h 1072488"/>
                  <a:gd name="connsiteX20" fmla="*/ 588523 w 934759"/>
                  <a:gd name="connsiteY20" fmla="*/ 24576 h 1072488"/>
                  <a:gd name="connsiteX21" fmla="*/ 643292 w 934759"/>
                  <a:gd name="connsiteY21" fmla="*/ 764 h 1072488"/>
                  <a:gd name="connsiteX22" fmla="*/ 679010 w 934759"/>
                  <a:gd name="connsiteY22" fmla="*/ 12670 h 1072488"/>
                  <a:gd name="connsiteX23" fmla="*/ 769498 w 934759"/>
                  <a:gd name="connsiteY23" fmla="*/ 76964 h 1072488"/>
                  <a:gd name="connsiteX24" fmla="*/ 779023 w 934759"/>
                  <a:gd name="connsiteY24" fmla="*/ 98395 h 1072488"/>
                  <a:gd name="connsiteX25" fmla="*/ 771879 w 934759"/>
                  <a:gd name="connsiteY25" fmla="*/ 117445 h 1072488"/>
                  <a:gd name="connsiteX26" fmla="*/ 776642 w 934759"/>
                  <a:gd name="connsiteY26" fmla="*/ 155545 h 1072488"/>
                  <a:gd name="connsiteX27" fmla="*/ 793310 w 934759"/>
                  <a:gd name="connsiteY27" fmla="*/ 176976 h 1072488"/>
                  <a:gd name="connsiteX28" fmla="*/ 929042 w 934759"/>
                  <a:gd name="connsiteY28" fmla="*/ 198407 h 1072488"/>
                  <a:gd name="connsiteX29" fmla="*/ 907610 w 934759"/>
                  <a:gd name="connsiteY29" fmla="*/ 217457 h 1072488"/>
                  <a:gd name="connsiteX30" fmla="*/ 890942 w 934759"/>
                  <a:gd name="connsiteY30" fmla="*/ 241270 h 1072488"/>
                  <a:gd name="connsiteX31" fmla="*/ 769498 w 934759"/>
                  <a:gd name="connsiteY31" fmla="*/ 319851 h 1072488"/>
                  <a:gd name="connsiteX32" fmla="*/ 767117 w 934759"/>
                  <a:gd name="connsiteY32" fmla="*/ 346045 h 1072488"/>
                  <a:gd name="connsiteX33" fmla="*/ 771879 w 934759"/>
                  <a:gd name="connsiteY33" fmla="*/ 365095 h 1072488"/>
                  <a:gd name="connsiteX34" fmla="*/ 750448 w 934759"/>
                  <a:gd name="connsiteY34" fmla="*/ 410339 h 1072488"/>
                  <a:gd name="connsiteX35" fmla="*/ 752829 w 934759"/>
                  <a:gd name="connsiteY35" fmla="*/ 436532 h 1072488"/>
                  <a:gd name="connsiteX36" fmla="*/ 848079 w 934759"/>
                  <a:gd name="connsiteY36" fmla="*/ 486539 h 1072488"/>
                  <a:gd name="connsiteX37" fmla="*/ 864748 w 934759"/>
                  <a:gd name="connsiteY37" fmla="*/ 510351 h 1072488"/>
                  <a:gd name="connsiteX38" fmla="*/ 840935 w 934759"/>
                  <a:gd name="connsiteY38" fmla="*/ 553214 h 1072488"/>
                  <a:gd name="connsiteX39" fmla="*/ 862367 w 934759"/>
                  <a:gd name="connsiteY39" fmla="*/ 627032 h 1072488"/>
                  <a:gd name="connsiteX40" fmla="*/ 857604 w 934759"/>
                  <a:gd name="connsiteY40" fmla="*/ 660370 h 1072488"/>
                  <a:gd name="connsiteX41" fmla="*/ 824267 w 934759"/>
                  <a:gd name="connsiteY41" fmla="*/ 703232 h 1072488"/>
                  <a:gd name="connsiteX42" fmla="*/ 733779 w 934759"/>
                  <a:gd name="connsiteY42" fmla="*/ 710376 h 1072488"/>
                  <a:gd name="connsiteX43" fmla="*/ 729017 w 934759"/>
                  <a:gd name="connsiteY43" fmla="*/ 727045 h 1072488"/>
                  <a:gd name="connsiteX44" fmla="*/ 757592 w 934759"/>
                  <a:gd name="connsiteY44" fmla="*/ 774670 h 1072488"/>
                  <a:gd name="connsiteX45" fmla="*/ 795692 w 934759"/>
                  <a:gd name="connsiteY45" fmla="*/ 791339 h 1072488"/>
                  <a:gd name="connsiteX46" fmla="*/ 745685 w 934759"/>
                  <a:gd name="connsiteY46" fmla="*/ 848489 h 1072488"/>
                  <a:gd name="connsiteX47" fmla="*/ 821885 w 934759"/>
                  <a:gd name="connsiteY47" fmla="*/ 943739 h 1072488"/>
                  <a:gd name="connsiteX48" fmla="*/ 874273 w 934759"/>
                  <a:gd name="connsiteY48" fmla="*/ 986601 h 1072488"/>
                  <a:gd name="connsiteX49" fmla="*/ 824267 w 934759"/>
                  <a:gd name="connsiteY49" fmla="*/ 1053276 h 1072488"/>
                  <a:gd name="connsiteX50" fmla="*/ 736160 w 934759"/>
                  <a:gd name="connsiteY50" fmla="*/ 1069945 h 1072488"/>
                  <a:gd name="connsiteX51" fmla="*/ 686154 w 934759"/>
                  <a:gd name="connsiteY51" fmla="*/ 1008032 h 1072488"/>
                  <a:gd name="connsiteX52" fmla="*/ 726635 w 934759"/>
                  <a:gd name="connsiteY52" fmla="*/ 977076 h 1072488"/>
                  <a:gd name="connsiteX53" fmla="*/ 776642 w 934759"/>
                  <a:gd name="connsiteY53" fmla="*/ 1017557 h 1072488"/>
                  <a:gd name="connsiteX54" fmla="*/ 800454 w 934759"/>
                  <a:gd name="connsiteY54" fmla="*/ 967551 h 1072488"/>
                  <a:gd name="connsiteX55" fmla="*/ 700442 w 934759"/>
                  <a:gd name="connsiteY55" fmla="*/ 929451 h 1072488"/>
                  <a:gd name="connsiteX56" fmla="*/ 667104 w 934759"/>
                  <a:gd name="connsiteY56" fmla="*/ 936595 h 1072488"/>
                  <a:gd name="connsiteX57" fmla="*/ 624242 w 934759"/>
                  <a:gd name="connsiteY57" fmla="*/ 977076 h 1072488"/>
                  <a:gd name="connsiteX58" fmla="*/ 521848 w 934759"/>
                  <a:gd name="connsiteY58" fmla="*/ 950882 h 1072488"/>
                  <a:gd name="connsiteX59" fmla="*/ 445648 w 934759"/>
                  <a:gd name="connsiteY59" fmla="*/ 991364 h 1072488"/>
                  <a:gd name="connsiteX60" fmla="*/ 431360 w 934759"/>
                  <a:gd name="connsiteY60" fmla="*/ 1038989 h 1072488"/>
                  <a:gd name="connsiteX61" fmla="*/ 376592 w 934759"/>
                  <a:gd name="connsiteY61" fmla="*/ 1027082 h 1072488"/>
                  <a:gd name="connsiteX62" fmla="*/ 424217 w 934759"/>
                  <a:gd name="connsiteY62" fmla="*/ 967551 h 1072488"/>
                  <a:gd name="connsiteX63" fmla="*/ 386117 w 934759"/>
                  <a:gd name="connsiteY63" fmla="*/ 903257 h 1072488"/>
                  <a:gd name="connsiteX64" fmla="*/ 428979 w 934759"/>
                  <a:gd name="connsiteY64" fmla="*/ 872301 h 1072488"/>
                  <a:gd name="connsiteX65" fmla="*/ 393260 w 934759"/>
                  <a:gd name="connsiteY65" fmla="*/ 817532 h 1072488"/>
                  <a:gd name="connsiteX66" fmla="*/ 419454 w 934759"/>
                  <a:gd name="connsiteY66" fmla="*/ 760382 h 1072488"/>
                  <a:gd name="connsiteX67" fmla="*/ 412310 w 934759"/>
                  <a:gd name="connsiteY67" fmla="*/ 710376 h 1072488"/>
                  <a:gd name="connsiteX68" fmla="*/ 367067 w 934759"/>
                  <a:gd name="connsiteY68" fmla="*/ 696089 h 1072488"/>
                  <a:gd name="connsiteX69" fmla="*/ 321823 w 934759"/>
                  <a:gd name="connsiteY69" fmla="*/ 698470 h 1072488"/>
                  <a:gd name="connsiteX70" fmla="*/ 302773 w 934759"/>
                  <a:gd name="connsiteY70" fmla="*/ 641320 h 1072488"/>
                  <a:gd name="connsiteX71" fmla="*/ 274198 w 934759"/>
                  <a:gd name="connsiteY71" fmla="*/ 624651 h 1072488"/>
                  <a:gd name="connsiteX72" fmla="*/ 176567 w 934759"/>
                  <a:gd name="connsiteY72" fmla="*/ 607982 h 1072488"/>
                  <a:gd name="connsiteX73" fmla="*/ 138467 w 934759"/>
                  <a:gd name="connsiteY73" fmla="*/ 631795 h 1072488"/>
                  <a:gd name="connsiteX74" fmla="*/ 57504 w 934759"/>
                  <a:gd name="connsiteY74" fmla="*/ 605601 h 107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34759" h="1072488">
                    <a:moveTo>
                      <a:pt x="57504" y="605601"/>
                    </a:moveTo>
                    <a:cubicBezTo>
                      <a:pt x="42026" y="586948"/>
                      <a:pt x="47979" y="541307"/>
                      <a:pt x="45598" y="519876"/>
                    </a:cubicBezTo>
                    <a:cubicBezTo>
                      <a:pt x="43217" y="498445"/>
                      <a:pt x="50361" y="494080"/>
                      <a:pt x="43217" y="477014"/>
                    </a:cubicBezTo>
                    <a:cubicBezTo>
                      <a:pt x="36073" y="459948"/>
                      <a:pt x="7894" y="434548"/>
                      <a:pt x="2735" y="417482"/>
                    </a:cubicBezTo>
                    <a:cubicBezTo>
                      <a:pt x="-2424" y="400416"/>
                      <a:pt x="-837" y="386526"/>
                      <a:pt x="12260" y="374620"/>
                    </a:cubicBezTo>
                    <a:cubicBezTo>
                      <a:pt x="25357" y="362714"/>
                      <a:pt x="62664" y="357554"/>
                      <a:pt x="81317" y="346045"/>
                    </a:cubicBezTo>
                    <a:cubicBezTo>
                      <a:pt x="99970" y="334536"/>
                      <a:pt x="119020" y="322630"/>
                      <a:pt x="124179" y="305564"/>
                    </a:cubicBezTo>
                    <a:cubicBezTo>
                      <a:pt x="129338" y="288498"/>
                      <a:pt x="117432" y="262701"/>
                      <a:pt x="112273" y="243651"/>
                    </a:cubicBezTo>
                    <a:cubicBezTo>
                      <a:pt x="107114" y="224601"/>
                      <a:pt x="90842" y="207933"/>
                      <a:pt x="93223" y="191264"/>
                    </a:cubicBezTo>
                    <a:cubicBezTo>
                      <a:pt x="95604" y="174595"/>
                      <a:pt x="112669" y="158720"/>
                      <a:pt x="126560" y="143639"/>
                    </a:cubicBezTo>
                    <a:cubicBezTo>
                      <a:pt x="140451" y="128558"/>
                      <a:pt x="158311" y="108317"/>
                      <a:pt x="176567" y="100776"/>
                    </a:cubicBezTo>
                    <a:cubicBezTo>
                      <a:pt x="194823" y="93235"/>
                      <a:pt x="220620" y="99189"/>
                      <a:pt x="236098" y="98395"/>
                    </a:cubicBezTo>
                    <a:cubicBezTo>
                      <a:pt x="251576" y="97601"/>
                      <a:pt x="261894" y="97602"/>
                      <a:pt x="269435" y="96014"/>
                    </a:cubicBezTo>
                    <a:cubicBezTo>
                      <a:pt x="276976" y="94426"/>
                      <a:pt x="278564" y="97601"/>
                      <a:pt x="281342" y="88870"/>
                    </a:cubicBezTo>
                    <a:cubicBezTo>
                      <a:pt x="284120" y="80139"/>
                      <a:pt x="280151" y="54342"/>
                      <a:pt x="286104" y="43626"/>
                    </a:cubicBezTo>
                    <a:cubicBezTo>
                      <a:pt x="292057" y="32910"/>
                      <a:pt x="304757" y="24973"/>
                      <a:pt x="317060" y="24576"/>
                    </a:cubicBezTo>
                    <a:cubicBezTo>
                      <a:pt x="329363" y="24179"/>
                      <a:pt x="348414" y="41642"/>
                      <a:pt x="359923" y="41245"/>
                    </a:cubicBezTo>
                    <a:cubicBezTo>
                      <a:pt x="371432" y="40848"/>
                      <a:pt x="366670" y="24576"/>
                      <a:pt x="386117" y="22195"/>
                    </a:cubicBezTo>
                    <a:cubicBezTo>
                      <a:pt x="405564" y="19814"/>
                      <a:pt x="451601" y="27354"/>
                      <a:pt x="476604" y="26957"/>
                    </a:cubicBezTo>
                    <a:cubicBezTo>
                      <a:pt x="501607" y="26560"/>
                      <a:pt x="517482" y="20211"/>
                      <a:pt x="536135" y="19814"/>
                    </a:cubicBezTo>
                    <a:cubicBezTo>
                      <a:pt x="554788" y="19417"/>
                      <a:pt x="570664" y="27751"/>
                      <a:pt x="588523" y="24576"/>
                    </a:cubicBezTo>
                    <a:cubicBezTo>
                      <a:pt x="606382" y="21401"/>
                      <a:pt x="628211" y="2748"/>
                      <a:pt x="643292" y="764"/>
                    </a:cubicBezTo>
                    <a:cubicBezTo>
                      <a:pt x="658373" y="-1220"/>
                      <a:pt x="657976" y="-30"/>
                      <a:pt x="679010" y="12670"/>
                    </a:cubicBezTo>
                    <a:cubicBezTo>
                      <a:pt x="700044" y="25370"/>
                      <a:pt x="752829" y="62677"/>
                      <a:pt x="769498" y="76964"/>
                    </a:cubicBezTo>
                    <a:cubicBezTo>
                      <a:pt x="786167" y="91251"/>
                      <a:pt x="778626" y="91648"/>
                      <a:pt x="779023" y="98395"/>
                    </a:cubicBezTo>
                    <a:cubicBezTo>
                      <a:pt x="779420" y="105142"/>
                      <a:pt x="772276" y="107920"/>
                      <a:pt x="771879" y="117445"/>
                    </a:cubicBezTo>
                    <a:cubicBezTo>
                      <a:pt x="771482" y="126970"/>
                      <a:pt x="773070" y="145623"/>
                      <a:pt x="776642" y="155545"/>
                    </a:cubicBezTo>
                    <a:cubicBezTo>
                      <a:pt x="780214" y="165467"/>
                      <a:pt x="767910" y="169832"/>
                      <a:pt x="793310" y="176976"/>
                    </a:cubicBezTo>
                    <a:cubicBezTo>
                      <a:pt x="818710" y="184120"/>
                      <a:pt x="909992" y="191660"/>
                      <a:pt x="929042" y="198407"/>
                    </a:cubicBezTo>
                    <a:cubicBezTo>
                      <a:pt x="948092" y="205154"/>
                      <a:pt x="913960" y="210313"/>
                      <a:pt x="907610" y="217457"/>
                    </a:cubicBezTo>
                    <a:cubicBezTo>
                      <a:pt x="901260" y="224601"/>
                      <a:pt x="913961" y="224204"/>
                      <a:pt x="890942" y="241270"/>
                    </a:cubicBezTo>
                    <a:cubicBezTo>
                      <a:pt x="867923" y="258336"/>
                      <a:pt x="790135" y="302389"/>
                      <a:pt x="769498" y="319851"/>
                    </a:cubicBezTo>
                    <a:cubicBezTo>
                      <a:pt x="748861" y="337313"/>
                      <a:pt x="766720" y="338504"/>
                      <a:pt x="767117" y="346045"/>
                    </a:cubicBezTo>
                    <a:cubicBezTo>
                      <a:pt x="767514" y="353586"/>
                      <a:pt x="774657" y="354379"/>
                      <a:pt x="771879" y="365095"/>
                    </a:cubicBezTo>
                    <a:cubicBezTo>
                      <a:pt x="769101" y="375811"/>
                      <a:pt x="753623" y="398433"/>
                      <a:pt x="750448" y="410339"/>
                    </a:cubicBezTo>
                    <a:cubicBezTo>
                      <a:pt x="747273" y="422245"/>
                      <a:pt x="736557" y="423832"/>
                      <a:pt x="752829" y="436532"/>
                    </a:cubicBezTo>
                    <a:cubicBezTo>
                      <a:pt x="769101" y="449232"/>
                      <a:pt x="829426" y="474236"/>
                      <a:pt x="848079" y="486539"/>
                    </a:cubicBezTo>
                    <a:cubicBezTo>
                      <a:pt x="866732" y="498842"/>
                      <a:pt x="865939" y="499238"/>
                      <a:pt x="864748" y="510351"/>
                    </a:cubicBezTo>
                    <a:cubicBezTo>
                      <a:pt x="863557" y="521463"/>
                      <a:pt x="841332" y="533767"/>
                      <a:pt x="840935" y="553214"/>
                    </a:cubicBezTo>
                    <a:cubicBezTo>
                      <a:pt x="840538" y="572661"/>
                      <a:pt x="859589" y="609173"/>
                      <a:pt x="862367" y="627032"/>
                    </a:cubicBezTo>
                    <a:cubicBezTo>
                      <a:pt x="865145" y="644891"/>
                      <a:pt x="863954" y="647670"/>
                      <a:pt x="857604" y="660370"/>
                    </a:cubicBezTo>
                    <a:cubicBezTo>
                      <a:pt x="851254" y="673070"/>
                      <a:pt x="844904" y="694898"/>
                      <a:pt x="824267" y="703232"/>
                    </a:cubicBezTo>
                    <a:cubicBezTo>
                      <a:pt x="803630" y="711566"/>
                      <a:pt x="749654" y="706407"/>
                      <a:pt x="733779" y="710376"/>
                    </a:cubicBezTo>
                    <a:cubicBezTo>
                      <a:pt x="717904" y="714345"/>
                      <a:pt x="725048" y="716329"/>
                      <a:pt x="729017" y="727045"/>
                    </a:cubicBezTo>
                    <a:cubicBezTo>
                      <a:pt x="732986" y="737761"/>
                      <a:pt x="746480" y="763954"/>
                      <a:pt x="757592" y="774670"/>
                    </a:cubicBezTo>
                    <a:cubicBezTo>
                      <a:pt x="768704" y="785386"/>
                      <a:pt x="797677" y="779036"/>
                      <a:pt x="795692" y="791339"/>
                    </a:cubicBezTo>
                    <a:cubicBezTo>
                      <a:pt x="793708" y="803642"/>
                      <a:pt x="741320" y="823089"/>
                      <a:pt x="745685" y="848489"/>
                    </a:cubicBezTo>
                    <a:cubicBezTo>
                      <a:pt x="750050" y="873889"/>
                      <a:pt x="800454" y="920720"/>
                      <a:pt x="821885" y="943739"/>
                    </a:cubicBezTo>
                    <a:cubicBezTo>
                      <a:pt x="843316" y="966758"/>
                      <a:pt x="873876" y="968345"/>
                      <a:pt x="874273" y="986601"/>
                    </a:cubicBezTo>
                    <a:cubicBezTo>
                      <a:pt x="874670" y="1004857"/>
                      <a:pt x="847286" y="1039385"/>
                      <a:pt x="824267" y="1053276"/>
                    </a:cubicBezTo>
                    <a:cubicBezTo>
                      <a:pt x="801248" y="1067167"/>
                      <a:pt x="759179" y="1077486"/>
                      <a:pt x="736160" y="1069945"/>
                    </a:cubicBezTo>
                    <a:cubicBezTo>
                      <a:pt x="713141" y="1062404"/>
                      <a:pt x="687742" y="1023510"/>
                      <a:pt x="686154" y="1008032"/>
                    </a:cubicBezTo>
                    <a:cubicBezTo>
                      <a:pt x="684567" y="992554"/>
                      <a:pt x="711554" y="975489"/>
                      <a:pt x="726635" y="977076"/>
                    </a:cubicBezTo>
                    <a:cubicBezTo>
                      <a:pt x="741716" y="978663"/>
                      <a:pt x="764339" y="1019144"/>
                      <a:pt x="776642" y="1017557"/>
                    </a:cubicBezTo>
                    <a:cubicBezTo>
                      <a:pt x="788945" y="1015970"/>
                      <a:pt x="813154" y="982235"/>
                      <a:pt x="800454" y="967551"/>
                    </a:cubicBezTo>
                    <a:cubicBezTo>
                      <a:pt x="787754" y="952867"/>
                      <a:pt x="722667" y="934610"/>
                      <a:pt x="700442" y="929451"/>
                    </a:cubicBezTo>
                    <a:cubicBezTo>
                      <a:pt x="678217" y="924292"/>
                      <a:pt x="679804" y="928658"/>
                      <a:pt x="667104" y="936595"/>
                    </a:cubicBezTo>
                    <a:cubicBezTo>
                      <a:pt x="654404" y="944532"/>
                      <a:pt x="648451" y="974695"/>
                      <a:pt x="624242" y="977076"/>
                    </a:cubicBezTo>
                    <a:cubicBezTo>
                      <a:pt x="600033" y="979457"/>
                      <a:pt x="551614" y="948501"/>
                      <a:pt x="521848" y="950882"/>
                    </a:cubicBezTo>
                    <a:cubicBezTo>
                      <a:pt x="492082" y="953263"/>
                      <a:pt x="460729" y="976680"/>
                      <a:pt x="445648" y="991364"/>
                    </a:cubicBezTo>
                    <a:cubicBezTo>
                      <a:pt x="430567" y="1006049"/>
                      <a:pt x="442869" y="1033036"/>
                      <a:pt x="431360" y="1038989"/>
                    </a:cubicBezTo>
                    <a:cubicBezTo>
                      <a:pt x="419851" y="1044942"/>
                      <a:pt x="377782" y="1038988"/>
                      <a:pt x="376592" y="1027082"/>
                    </a:cubicBezTo>
                    <a:cubicBezTo>
                      <a:pt x="375402" y="1015176"/>
                      <a:pt x="422630" y="988188"/>
                      <a:pt x="424217" y="967551"/>
                    </a:cubicBezTo>
                    <a:cubicBezTo>
                      <a:pt x="425804" y="946914"/>
                      <a:pt x="385323" y="919132"/>
                      <a:pt x="386117" y="903257"/>
                    </a:cubicBezTo>
                    <a:cubicBezTo>
                      <a:pt x="386911" y="887382"/>
                      <a:pt x="427789" y="886588"/>
                      <a:pt x="428979" y="872301"/>
                    </a:cubicBezTo>
                    <a:cubicBezTo>
                      <a:pt x="430169" y="858014"/>
                      <a:pt x="394848" y="836185"/>
                      <a:pt x="393260" y="817532"/>
                    </a:cubicBezTo>
                    <a:cubicBezTo>
                      <a:pt x="391673" y="798879"/>
                      <a:pt x="416279" y="778241"/>
                      <a:pt x="419454" y="760382"/>
                    </a:cubicBezTo>
                    <a:cubicBezTo>
                      <a:pt x="422629" y="742523"/>
                      <a:pt x="421041" y="721092"/>
                      <a:pt x="412310" y="710376"/>
                    </a:cubicBezTo>
                    <a:cubicBezTo>
                      <a:pt x="403579" y="699661"/>
                      <a:pt x="382148" y="698073"/>
                      <a:pt x="367067" y="696089"/>
                    </a:cubicBezTo>
                    <a:cubicBezTo>
                      <a:pt x="351986" y="694105"/>
                      <a:pt x="332539" y="707598"/>
                      <a:pt x="321823" y="698470"/>
                    </a:cubicBezTo>
                    <a:cubicBezTo>
                      <a:pt x="311107" y="689342"/>
                      <a:pt x="310710" y="653623"/>
                      <a:pt x="302773" y="641320"/>
                    </a:cubicBezTo>
                    <a:cubicBezTo>
                      <a:pt x="294836" y="629017"/>
                      <a:pt x="295232" y="630207"/>
                      <a:pt x="274198" y="624651"/>
                    </a:cubicBezTo>
                    <a:cubicBezTo>
                      <a:pt x="253164" y="619095"/>
                      <a:pt x="199189" y="606791"/>
                      <a:pt x="176567" y="607982"/>
                    </a:cubicBezTo>
                    <a:cubicBezTo>
                      <a:pt x="153945" y="609173"/>
                      <a:pt x="158708" y="634573"/>
                      <a:pt x="138467" y="631795"/>
                    </a:cubicBezTo>
                    <a:cubicBezTo>
                      <a:pt x="118226" y="629017"/>
                      <a:pt x="72982" y="624254"/>
                      <a:pt x="57504" y="605601"/>
                    </a:cubicBezTo>
                    <a:close/>
                  </a:path>
                </a:pathLst>
              </a:custGeom>
              <a:solidFill>
                <a:srgbClr val="ED7D3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Ctr="1"/>
              <a:lstStyle/>
              <a:p>
                <a:pPr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70000"/>
                  </a:lnSpc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Фирово</a:t>
                </a:r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4799012" y="2895600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359620" y="3058707"/>
              <a:ext cx="1437984" cy="1159245"/>
              <a:chOff x="3359620" y="3091987"/>
              <a:chExt cx="1437984" cy="1159245"/>
            </a:xfrm>
            <a:grpFill/>
          </p:grpSpPr>
          <p:sp>
            <p:nvSpPr>
              <p:cNvPr id="88" name="Полилиния 87"/>
              <p:cNvSpPr/>
              <p:nvPr/>
            </p:nvSpPr>
            <p:spPr>
              <a:xfrm>
                <a:off x="3359620" y="3091987"/>
                <a:ext cx="1437984" cy="1159245"/>
              </a:xfrm>
              <a:custGeom>
                <a:avLst/>
                <a:gdLst>
                  <a:gd name="connsiteX0" fmla="*/ 590874 w 1437984"/>
                  <a:gd name="connsiteY0" fmla="*/ 1158544 h 1159245"/>
                  <a:gd name="connsiteX1" fmla="*/ 447999 w 1437984"/>
                  <a:gd name="connsiteY1" fmla="*/ 1101394 h 1159245"/>
                  <a:gd name="connsiteX2" fmla="*/ 428949 w 1437984"/>
                  <a:gd name="connsiteY2" fmla="*/ 1037101 h 1159245"/>
                  <a:gd name="connsiteX3" fmla="*/ 450380 w 1437984"/>
                  <a:gd name="connsiteY3" fmla="*/ 987094 h 1159245"/>
                  <a:gd name="connsiteX4" fmla="*/ 528961 w 1437984"/>
                  <a:gd name="connsiteY4" fmla="*/ 879938 h 1159245"/>
                  <a:gd name="connsiteX5" fmla="*/ 540868 w 1437984"/>
                  <a:gd name="connsiteY5" fmla="*/ 829932 h 1159245"/>
                  <a:gd name="connsiteX6" fmla="*/ 505149 w 1437984"/>
                  <a:gd name="connsiteY6" fmla="*/ 794213 h 1159245"/>
                  <a:gd name="connsiteX7" fmla="*/ 452761 w 1437984"/>
                  <a:gd name="connsiteY7" fmla="*/ 779926 h 1159245"/>
                  <a:gd name="connsiteX8" fmla="*/ 357511 w 1437984"/>
                  <a:gd name="connsiteY8" fmla="*/ 775163 h 1159245"/>
                  <a:gd name="connsiteX9" fmla="*/ 359893 w 1437984"/>
                  <a:gd name="connsiteY9" fmla="*/ 741826 h 1159245"/>
                  <a:gd name="connsiteX10" fmla="*/ 326555 w 1437984"/>
                  <a:gd name="connsiteY10" fmla="*/ 703726 h 1159245"/>
                  <a:gd name="connsiteX11" fmla="*/ 288455 w 1437984"/>
                  <a:gd name="connsiteY11" fmla="*/ 694201 h 1159245"/>
                  <a:gd name="connsiteX12" fmla="*/ 183680 w 1437984"/>
                  <a:gd name="connsiteY12" fmla="*/ 646576 h 1159245"/>
                  <a:gd name="connsiteX13" fmla="*/ 150343 w 1437984"/>
                  <a:gd name="connsiteY13" fmla="*/ 591807 h 1159245"/>
                  <a:gd name="connsiteX14" fmla="*/ 162249 w 1437984"/>
                  <a:gd name="connsiteY14" fmla="*/ 534657 h 1159245"/>
                  <a:gd name="connsiteX15" fmla="*/ 150343 w 1437984"/>
                  <a:gd name="connsiteY15" fmla="*/ 503701 h 1159245"/>
                  <a:gd name="connsiteX16" fmla="*/ 86049 w 1437984"/>
                  <a:gd name="connsiteY16" fmla="*/ 453694 h 1159245"/>
                  <a:gd name="connsiteX17" fmla="*/ 2705 w 1437984"/>
                  <a:gd name="connsiteY17" fmla="*/ 415594 h 1159245"/>
                  <a:gd name="connsiteX18" fmla="*/ 31280 w 1437984"/>
                  <a:gd name="connsiteY18" fmla="*/ 372732 h 1159245"/>
                  <a:gd name="connsiteX19" fmla="*/ 138436 w 1437984"/>
                  <a:gd name="connsiteY19" fmla="*/ 296532 h 1159245"/>
                  <a:gd name="connsiteX20" fmla="*/ 233686 w 1437984"/>
                  <a:gd name="connsiteY20" fmla="*/ 237001 h 1159245"/>
                  <a:gd name="connsiteX21" fmla="*/ 317030 w 1437984"/>
                  <a:gd name="connsiteY21" fmla="*/ 139369 h 1159245"/>
                  <a:gd name="connsiteX22" fmla="*/ 369418 w 1437984"/>
                  <a:gd name="connsiteY22" fmla="*/ 34594 h 1159245"/>
                  <a:gd name="connsiteX23" fmla="*/ 421805 w 1437984"/>
                  <a:gd name="connsiteY23" fmla="*/ 22688 h 1159245"/>
                  <a:gd name="connsiteX24" fmla="*/ 574205 w 1437984"/>
                  <a:gd name="connsiteY24" fmla="*/ 17926 h 1159245"/>
                  <a:gd name="connsiteX25" fmla="*/ 612305 w 1437984"/>
                  <a:gd name="connsiteY25" fmla="*/ 6019 h 1159245"/>
                  <a:gd name="connsiteX26" fmla="*/ 690886 w 1437984"/>
                  <a:gd name="connsiteY26" fmla="*/ 56026 h 1159245"/>
                  <a:gd name="connsiteX27" fmla="*/ 728986 w 1437984"/>
                  <a:gd name="connsiteY27" fmla="*/ 51263 h 1159245"/>
                  <a:gd name="connsiteX28" fmla="*/ 759943 w 1437984"/>
                  <a:gd name="connsiteY28" fmla="*/ 3638 h 1159245"/>
                  <a:gd name="connsiteX29" fmla="*/ 809949 w 1437984"/>
                  <a:gd name="connsiteY29" fmla="*/ 10782 h 1159245"/>
                  <a:gd name="connsiteX30" fmla="*/ 857574 w 1437984"/>
                  <a:gd name="connsiteY30" fmla="*/ 70313 h 1159245"/>
                  <a:gd name="connsiteX31" fmla="*/ 890911 w 1437984"/>
                  <a:gd name="connsiteY31" fmla="*/ 115557 h 1159245"/>
                  <a:gd name="connsiteX32" fmla="*/ 945680 w 1437984"/>
                  <a:gd name="connsiteY32" fmla="*/ 96507 h 1159245"/>
                  <a:gd name="connsiteX33" fmla="*/ 971874 w 1437984"/>
                  <a:gd name="connsiteY33" fmla="*/ 113176 h 1159245"/>
                  <a:gd name="connsiteX34" fmla="*/ 1024261 w 1437984"/>
                  <a:gd name="connsiteY34" fmla="*/ 117938 h 1159245"/>
                  <a:gd name="connsiteX35" fmla="*/ 1052836 w 1437984"/>
                  <a:gd name="connsiteY35" fmla="*/ 86982 h 1159245"/>
                  <a:gd name="connsiteX36" fmla="*/ 1176661 w 1437984"/>
                  <a:gd name="connsiteY36" fmla="*/ 117938 h 1159245"/>
                  <a:gd name="connsiteX37" fmla="*/ 1171899 w 1437984"/>
                  <a:gd name="connsiteY37" fmla="*/ 117938 h 1159245"/>
                  <a:gd name="connsiteX38" fmla="*/ 1198093 w 1437984"/>
                  <a:gd name="connsiteY38" fmla="*/ 186994 h 1159245"/>
                  <a:gd name="connsiteX39" fmla="*/ 1238574 w 1437984"/>
                  <a:gd name="connsiteY39" fmla="*/ 184613 h 1159245"/>
                  <a:gd name="connsiteX40" fmla="*/ 1281436 w 1437984"/>
                  <a:gd name="connsiteY40" fmla="*/ 189376 h 1159245"/>
                  <a:gd name="connsiteX41" fmla="*/ 1302868 w 1437984"/>
                  <a:gd name="connsiteY41" fmla="*/ 217951 h 1159245"/>
                  <a:gd name="connsiteX42" fmla="*/ 1293343 w 1437984"/>
                  <a:gd name="connsiteY42" fmla="*/ 258432 h 1159245"/>
                  <a:gd name="connsiteX43" fmla="*/ 1279055 w 1437984"/>
                  <a:gd name="connsiteY43" fmla="*/ 296532 h 1159245"/>
                  <a:gd name="connsiteX44" fmla="*/ 1279055 w 1437984"/>
                  <a:gd name="connsiteY44" fmla="*/ 313201 h 1159245"/>
                  <a:gd name="connsiteX45" fmla="*/ 1307630 w 1437984"/>
                  <a:gd name="connsiteY45" fmla="*/ 346538 h 1159245"/>
                  <a:gd name="connsiteX46" fmla="*/ 1298105 w 1437984"/>
                  <a:gd name="connsiteY46" fmla="*/ 365588 h 1159245"/>
                  <a:gd name="connsiteX47" fmla="*/ 1267149 w 1437984"/>
                  <a:gd name="connsiteY47" fmla="*/ 394163 h 1159245"/>
                  <a:gd name="connsiteX48" fmla="*/ 1302868 w 1437984"/>
                  <a:gd name="connsiteY48" fmla="*/ 448932 h 1159245"/>
                  <a:gd name="connsiteX49" fmla="*/ 1290961 w 1437984"/>
                  <a:gd name="connsiteY49" fmla="*/ 479888 h 1159245"/>
                  <a:gd name="connsiteX50" fmla="*/ 1267149 w 1437984"/>
                  <a:gd name="connsiteY50" fmla="*/ 510844 h 1159245"/>
                  <a:gd name="connsiteX51" fmla="*/ 1276674 w 1437984"/>
                  <a:gd name="connsiteY51" fmla="*/ 525132 h 1159245"/>
                  <a:gd name="connsiteX52" fmla="*/ 1321918 w 1437984"/>
                  <a:gd name="connsiteY52" fmla="*/ 522751 h 1159245"/>
                  <a:gd name="connsiteX53" fmla="*/ 1419549 w 1437984"/>
                  <a:gd name="connsiteY53" fmla="*/ 570376 h 1159245"/>
                  <a:gd name="connsiteX54" fmla="*/ 1436218 w 1437984"/>
                  <a:gd name="connsiteY54" fmla="*/ 641813 h 1159245"/>
                  <a:gd name="connsiteX55" fmla="*/ 1395736 w 1437984"/>
                  <a:gd name="connsiteY55" fmla="*/ 689438 h 1159245"/>
                  <a:gd name="connsiteX56" fmla="*/ 1400499 w 1437984"/>
                  <a:gd name="connsiteY56" fmla="*/ 763257 h 1159245"/>
                  <a:gd name="connsiteX57" fmla="*/ 1362399 w 1437984"/>
                  <a:gd name="connsiteY57" fmla="*/ 803738 h 1159245"/>
                  <a:gd name="connsiteX58" fmla="*/ 1340968 w 1437984"/>
                  <a:gd name="connsiteY58" fmla="*/ 801357 h 1159245"/>
                  <a:gd name="connsiteX59" fmla="*/ 1290961 w 1437984"/>
                  <a:gd name="connsiteY59" fmla="*/ 858507 h 1159245"/>
                  <a:gd name="connsiteX60" fmla="*/ 1207618 w 1437984"/>
                  <a:gd name="connsiteY60" fmla="*/ 810882 h 1159245"/>
                  <a:gd name="connsiteX61" fmla="*/ 1169518 w 1437984"/>
                  <a:gd name="connsiteY61" fmla="*/ 844219 h 1159245"/>
                  <a:gd name="connsiteX62" fmla="*/ 1117130 w 1437984"/>
                  <a:gd name="connsiteY62" fmla="*/ 863269 h 1159245"/>
                  <a:gd name="connsiteX63" fmla="*/ 1040930 w 1437984"/>
                  <a:gd name="connsiteY63" fmla="*/ 906132 h 1159245"/>
                  <a:gd name="connsiteX64" fmla="*/ 974255 w 1437984"/>
                  <a:gd name="connsiteY64" fmla="*/ 894226 h 1159245"/>
                  <a:gd name="connsiteX65" fmla="*/ 962349 w 1437984"/>
                  <a:gd name="connsiteY65" fmla="*/ 927563 h 1159245"/>
                  <a:gd name="connsiteX66" fmla="*/ 969493 w 1437984"/>
                  <a:gd name="connsiteY66" fmla="*/ 987094 h 1159245"/>
                  <a:gd name="connsiteX67" fmla="*/ 914724 w 1437984"/>
                  <a:gd name="connsiteY67" fmla="*/ 1010907 h 1159245"/>
                  <a:gd name="connsiteX68" fmla="*/ 845668 w 1437984"/>
                  <a:gd name="connsiteY68" fmla="*/ 1008526 h 1159245"/>
                  <a:gd name="connsiteX69" fmla="*/ 788518 w 1437984"/>
                  <a:gd name="connsiteY69" fmla="*/ 1056151 h 1159245"/>
                  <a:gd name="connsiteX70" fmla="*/ 738511 w 1437984"/>
                  <a:gd name="connsiteY70" fmla="*/ 1065676 h 1159245"/>
                  <a:gd name="connsiteX71" fmla="*/ 650405 w 1437984"/>
                  <a:gd name="connsiteY71" fmla="*/ 1060913 h 1159245"/>
                  <a:gd name="connsiteX72" fmla="*/ 590874 w 1437984"/>
                  <a:gd name="connsiteY72" fmla="*/ 1158544 h 115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7984" h="1159245">
                    <a:moveTo>
                      <a:pt x="590874" y="1158544"/>
                    </a:moveTo>
                    <a:cubicBezTo>
                      <a:pt x="557140" y="1165291"/>
                      <a:pt x="474986" y="1121634"/>
                      <a:pt x="447999" y="1101394"/>
                    </a:cubicBezTo>
                    <a:cubicBezTo>
                      <a:pt x="421012" y="1081154"/>
                      <a:pt x="428552" y="1056151"/>
                      <a:pt x="428949" y="1037101"/>
                    </a:cubicBezTo>
                    <a:cubicBezTo>
                      <a:pt x="429346" y="1018051"/>
                      <a:pt x="433711" y="1013288"/>
                      <a:pt x="450380" y="987094"/>
                    </a:cubicBezTo>
                    <a:cubicBezTo>
                      <a:pt x="467049" y="960900"/>
                      <a:pt x="513880" y="906132"/>
                      <a:pt x="528961" y="879938"/>
                    </a:cubicBezTo>
                    <a:cubicBezTo>
                      <a:pt x="544042" y="853744"/>
                      <a:pt x="544837" y="844219"/>
                      <a:pt x="540868" y="829932"/>
                    </a:cubicBezTo>
                    <a:cubicBezTo>
                      <a:pt x="536899" y="815645"/>
                      <a:pt x="519833" y="802547"/>
                      <a:pt x="505149" y="794213"/>
                    </a:cubicBezTo>
                    <a:cubicBezTo>
                      <a:pt x="490464" y="785879"/>
                      <a:pt x="477367" y="783101"/>
                      <a:pt x="452761" y="779926"/>
                    </a:cubicBezTo>
                    <a:cubicBezTo>
                      <a:pt x="428155" y="776751"/>
                      <a:pt x="372989" y="781513"/>
                      <a:pt x="357511" y="775163"/>
                    </a:cubicBezTo>
                    <a:cubicBezTo>
                      <a:pt x="342033" y="768813"/>
                      <a:pt x="365052" y="753732"/>
                      <a:pt x="359893" y="741826"/>
                    </a:cubicBezTo>
                    <a:cubicBezTo>
                      <a:pt x="354734" y="729920"/>
                      <a:pt x="338461" y="711663"/>
                      <a:pt x="326555" y="703726"/>
                    </a:cubicBezTo>
                    <a:cubicBezTo>
                      <a:pt x="314649" y="695789"/>
                      <a:pt x="312267" y="703726"/>
                      <a:pt x="288455" y="694201"/>
                    </a:cubicBezTo>
                    <a:cubicBezTo>
                      <a:pt x="264642" y="684676"/>
                      <a:pt x="206699" y="663642"/>
                      <a:pt x="183680" y="646576"/>
                    </a:cubicBezTo>
                    <a:cubicBezTo>
                      <a:pt x="160661" y="629510"/>
                      <a:pt x="153915" y="610460"/>
                      <a:pt x="150343" y="591807"/>
                    </a:cubicBezTo>
                    <a:cubicBezTo>
                      <a:pt x="146771" y="573154"/>
                      <a:pt x="162249" y="549341"/>
                      <a:pt x="162249" y="534657"/>
                    </a:cubicBezTo>
                    <a:cubicBezTo>
                      <a:pt x="162249" y="519973"/>
                      <a:pt x="163043" y="517195"/>
                      <a:pt x="150343" y="503701"/>
                    </a:cubicBezTo>
                    <a:cubicBezTo>
                      <a:pt x="137643" y="490207"/>
                      <a:pt x="110655" y="468378"/>
                      <a:pt x="86049" y="453694"/>
                    </a:cubicBezTo>
                    <a:cubicBezTo>
                      <a:pt x="61443" y="439009"/>
                      <a:pt x="11833" y="429088"/>
                      <a:pt x="2705" y="415594"/>
                    </a:cubicBezTo>
                    <a:cubicBezTo>
                      <a:pt x="-6423" y="402100"/>
                      <a:pt x="8658" y="392576"/>
                      <a:pt x="31280" y="372732"/>
                    </a:cubicBezTo>
                    <a:cubicBezTo>
                      <a:pt x="53902" y="352888"/>
                      <a:pt x="104702" y="319154"/>
                      <a:pt x="138436" y="296532"/>
                    </a:cubicBezTo>
                    <a:cubicBezTo>
                      <a:pt x="172170" y="273910"/>
                      <a:pt x="203920" y="263195"/>
                      <a:pt x="233686" y="237001"/>
                    </a:cubicBezTo>
                    <a:cubicBezTo>
                      <a:pt x="263452" y="210807"/>
                      <a:pt x="294408" y="173103"/>
                      <a:pt x="317030" y="139369"/>
                    </a:cubicBezTo>
                    <a:cubicBezTo>
                      <a:pt x="339652" y="105634"/>
                      <a:pt x="351956" y="54041"/>
                      <a:pt x="369418" y="34594"/>
                    </a:cubicBezTo>
                    <a:cubicBezTo>
                      <a:pt x="386880" y="15147"/>
                      <a:pt x="387674" y="25466"/>
                      <a:pt x="421805" y="22688"/>
                    </a:cubicBezTo>
                    <a:cubicBezTo>
                      <a:pt x="455936" y="19910"/>
                      <a:pt x="542455" y="20704"/>
                      <a:pt x="574205" y="17926"/>
                    </a:cubicBezTo>
                    <a:cubicBezTo>
                      <a:pt x="605955" y="15148"/>
                      <a:pt x="592858" y="-331"/>
                      <a:pt x="612305" y="6019"/>
                    </a:cubicBezTo>
                    <a:cubicBezTo>
                      <a:pt x="631752" y="12369"/>
                      <a:pt x="671439" y="48485"/>
                      <a:pt x="690886" y="56026"/>
                    </a:cubicBezTo>
                    <a:cubicBezTo>
                      <a:pt x="710333" y="63567"/>
                      <a:pt x="717477" y="59994"/>
                      <a:pt x="728986" y="51263"/>
                    </a:cubicBezTo>
                    <a:cubicBezTo>
                      <a:pt x="740495" y="42532"/>
                      <a:pt x="746449" y="10385"/>
                      <a:pt x="759943" y="3638"/>
                    </a:cubicBezTo>
                    <a:cubicBezTo>
                      <a:pt x="773437" y="-3109"/>
                      <a:pt x="793677" y="-330"/>
                      <a:pt x="809949" y="10782"/>
                    </a:cubicBezTo>
                    <a:cubicBezTo>
                      <a:pt x="826221" y="21894"/>
                      <a:pt x="844080" y="52850"/>
                      <a:pt x="857574" y="70313"/>
                    </a:cubicBezTo>
                    <a:cubicBezTo>
                      <a:pt x="871068" y="87775"/>
                      <a:pt x="876227" y="111191"/>
                      <a:pt x="890911" y="115557"/>
                    </a:cubicBezTo>
                    <a:cubicBezTo>
                      <a:pt x="905595" y="119923"/>
                      <a:pt x="932186" y="96904"/>
                      <a:pt x="945680" y="96507"/>
                    </a:cubicBezTo>
                    <a:cubicBezTo>
                      <a:pt x="959174" y="96110"/>
                      <a:pt x="958777" y="109604"/>
                      <a:pt x="971874" y="113176"/>
                    </a:cubicBezTo>
                    <a:cubicBezTo>
                      <a:pt x="984971" y="116748"/>
                      <a:pt x="1010767" y="122304"/>
                      <a:pt x="1024261" y="117938"/>
                    </a:cubicBezTo>
                    <a:cubicBezTo>
                      <a:pt x="1037755" y="113572"/>
                      <a:pt x="1027436" y="86982"/>
                      <a:pt x="1052836" y="86982"/>
                    </a:cubicBezTo>
                    <a:cubicBezTo>
                      <a:pt x="1078236" y="86982"/>
                      <a:pt x="1156817" y="112779"/>
                      <a:pt x="1176661" y="117938"/>
                    </a:cubicBezTo>
                    <a:cubicBezTo>
                      <a:pt x="1196505" y="123097"/>
                      <a:pt x="1168327" y="106429"/>
                      <a:pt x="1171899" y="117938"/>
                    </a:cubicBezTo>
                    <a:cubicBezTo>
                      <a:pt x="1175471" y="129447"/>
                      <a:pt x="1186981" y="175882"/>
                      <a:pt x="1198093" y="186994"/>
                    </a:cubicBezTo>
                    <a:cubicBezTo>
                      <a:pt x="1209205" y="198106"/>
                      <a:pt x="1224684" y="184216"/>
                      <a:pt x="1238574" y="184613"/>
                    </a:cubicBezTo>
                    <a:cubicBezTo>
                      <a:pt x="1252464" y="185010"/>
                      <a:pt x="1270720" y="183820"/>
                      <a:pt x="1281436" y="189376"/>
                    </a:cubicBezTo>
                    <a:cubicBezTo>
                      <a:pt x="1292152" y="194932"/>
                      <a:pt x="1300884" y="206442"/>
                      <a:pt x="1302868" y="217951"/>
                    </a:cubicBezTo>
                    <a:cubicBezTo>
                      <a:pt x="1304852" y="229460"/>
                      <a:pt x="1297312" y="245335"/>
                      <a:pt x="1293343" y="258432"/>
                    </a:cubicBezTo>
                    <a:cubicBezTo>
                      <a:pt x="1289374" y="271529"/>
                      <a:pt x="1281436" y="287404"/>
                      <a:pt x="1279055" y="296532"/>
                    </a:cubicBezTo>
                    <a:cubicBezTo>
                      <a:pt x="1276674" y="305660"/>
                      <a:pt x="1274293" y="304867"/>
                      <a:pt x="1279055" y="313201"/>
                    </a:cubicBezTo>
                    <a:cubicBezTo>
                      <a:pt x="1283817" y="321535"/>
                      <a:pt x="1304455" y="337807"/>
                      <a:pt x="1307630" y="346538"/>
                    </a:cubicBezTo>
                    <a:cubicBezTo>
                      <a:pt x="1310805" y="355269"/>
                      <a:pt x="1304852" y="357650"/>
                      <a:pt x="1298105" y="365588"/>
                    </a:cubicBezTo>
                    <a:cubicBezTo>
                      <a:pt x="1291358" y="373525"/>
                      <a:pt x="1266355" y="380272"/>
                      <a:pt x="1267149" y="394163"/>
                    </a:cubicBezTo>
                    <a:cubicBezTo>
                      <a:pt x="1267943" y="408054"/>
                      <a:pt x="1298899" y="434645"/>
                      <a:pt x="1302868" y="448932"/>
                    </a:cubicBezTo>
                    <a:cubicBezTo>
                      <a:pt x="1306837" y="463219"/>
                      <a:pt x="1296914" y="469569"/>
                      <a:pt x="1290961" y="479888"/>
                    </a:cubicBezTo>
                    <a:cubicBezTo>
                      <a:pt x="1285008" y="490207"/>
                      <a:pt x="1269530" y="503303"/>
                      <a:pt x="1267149" y="510844"/>
                    </a:cubicBezTo>
                    <a:cubicBezTo>
                      <a:pt x="1264768" y="518385"/>
                      <a:pt x="1267546" y="523148"/>
                      <a:pt x="1276674" y="525132"/>
                    </a:cubicBezTo>
                    <a:cubicBezTo>
                      <a:pt x="1285802" y="527116"/>
                      <a:pt x="1298106" y="515210"/>
                      <a:pt x="1321918" y="522751"/>
                    </a:cubicBezTo>
                    <a:cubicBezTo>
                      <a:pt x="1345730" y="530292"/>
                      <a:pt x="1400499" y="550532"/>
                      <a:pt x="1419549" y="570376"/>
                    </a:cubicBezTo>
                    <a:cubicBezTo>
                      <a:pt x="1438599" y="590220"/>
                      <a:pt x="1440187" y="621969"/>
                      <a:pt x="1436218" y="641813"/>
                    </a:cubicBezTo>
                    <a:cubicBezTo>
                      <a:pt x="1432249" y="661657"/>
                      <a:pt x="1401689" y="669197"/>
                      <a:pt x="1395736" y="689438"/>
                    </a:cubicBezTo>
                    <a:cubicBezTo>
                      <a:pt x="1389783" y="709679"/>
                      <a:pt x="1406055" y="744207"/>
                      <a:pt x="1400499" y="763257"/>
                    </a:cubicBezTo>
                    <a:cubicBezTo>
                      <a:pt x="1394943" y="782307"/>
                      <a:pt x="1372321" y="797388"/>
                      <a:pt x="1362399" y="803738"/>
                    </a:cubicBezTo>
                    <a:cubicBezTo>
                      <a:pt x="1352477" y="810088"/>
                      <a:pt x="1352874" y="792229"/>
                      <a:pt x="1340968" y="801357"/>
                    </a:cubicBezTo>
                    <a:cubicBezTo>
                      <a:pt x="1329062" y="810485"/>
                      <a:pt x="1313186" y="856920"/>
                      <a:pt x="1290961" y="858507"/>
                    </a:cubicBezTo>
                    <a:cubicBezTo>
                      <a:pt x="1268736" y="860094"/>
                      <a:pt x="1227859" y="813263"/>
                      <a:pt x="1207618" y="810882"/>
                    </a:cubicBezTo>
                    <a:cubicBezTo>
                      <a:pt x="1187378" y="808501"/>
                      <a:pt x="1184599" y="835488"/>
                      <a:pt x="1169518" y="844219"/>
                    </a:cubicBezTo>
                    <a:cubicBezTo>
                      <a:pt x="1154437" y="852950"/>
                      <a:pt x="1138561" y="852950"/>
                      <a:pt x="1117130" y="863269"/>
                    </a:cubicBezTo>
                    <a:cubicBezTo>
                      <a:pt x="1095699" y="873588"/>
                      <a:pt x="1064743" y="900972"/>
                      <a:pt x="1040930" y="906132"/>
                    </a:cubicBezTo>
                    <a:cubicBezTo>
                      <a:pt x="1017117" y="911292"/>
                      <a:pt x="987352" y="890654"/>
                      <a:pt x="974255" y="894226"/>
                    </a:cubicBezTo>
                    <a:cubicBezTo>
                      <a:pt x="961158" y="897798"/>
                      <a:pt x="963143" y="912085"/>
                      <a:pt x="962349" y="927563"/>
                    </a:cubicBezTo>
                    <a:cubicBezTo>
                      <a:pt x="961555" y="943041"/>
                      <a:pt x="977430" y="973203"/>
                      <a:pt x="969493" y="987094"/>
                    </a:cubicBezTo>
                    <a:cubicBezTo>
                      <a:pt x="961556" y="1000985"/>
                      <a:pt x="935361" y="1007335"/>
                      <a:pt x="914724" y="1010907"/>
                    </a:cubicBezTo>
                    <a:cubicBezTo>
                      <a:pt x="894087" y="1014479"/>
                      <a:pt x="866702" y="1000985"/>
                      <a:pt x="845668" y="1008526"/>
                    </a:cubicBezTo>
                    <a:cubicBezTo>
                      <a:pt x="824634" y="1016067"/>
                      <a:pt x="806377" y="1046626"/>
                      <a:pt x="788518" y="1056151"/>
                    </a:cubicBezTo>
                    <a:cubicBezTo>
                      <a:pt x="770659" y="1065676"/>
                      <a:pt x="761530" y="1064882"/>
                      <a:pt x="738511" y="1065676"/>
                    </a:cubicBezTo>
                    <a:cubicBezTo>
                      <a:pt x="715492" y="1066470"/>
                      <a:pt x="675805" y="1045832"/>
                      <a:pt x="650405" y="1060913"/>
                    </a:cubicBezTo>
                    <a:cubicBezTo>
                      <a:pt x="625005" y="1075994"/>
                      <a:pt x="624608" y="1151797"/>
                      <a:pt x="590874" y="1158544"/>
                    </a:cubicBezTo>
                    <a:close/>
                  </a:path>
                </a:pathLst>
              </a:custGeom>
              <a:solidFill>
                <a:srgbClr val="A9D18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Осташков</a:t>
                </a:r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4227177" y="3535681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2828925" y="3444723"/>
              <a:ext cx="1122555" cy="1270739"/>
              <a:chOff x="2828925" y="3478003"/>
              <a:chExt cx="1122555" cy="1270739"/>
            </a:xfrm>
            <a:grpFill/>
          </p:grpSpPr>
          <p:sp>
            <p:nvSpPr>
              <p:cNvPr id="86" name="Полилиния 85"/>
              <p:cNvSpPr/>
              <p:nvPr/>
            </p:nvSpPr>
            <p:spPr>
              <a:xfrm>
                <a:off x="2828925" y="3478003"/>
                <a:ext cx="1122555" cy="1270739"/>
              </a:xfrm>
              <a:custGeom>
                <a:avLst/>
                <a:gdLst>
                  <a:gd name="connsiteX0" fmla="*/ 0 w 1122555"/>
                  <a:gd name="connsiteY0" fmla="*/ 303422 h 1270739"/>
                  <a:gd name="connsiteX1" fmla="*/ 76200 w 1122555"/>
                  <a:gd name="connsiteY1" fmla="*/ 255797 h 1270739"/>
                  <a:gd name="connsiteX2" fmla="*/ 76200 w 1122555"/>
                  <a:gd name="connsiteY2" fmla="*/ 255797 h 1270739"/>
                  <a:gd name="connsiteX3" fmla="*/ 107156 w 1122555"/>
                  <a:gd name="connsiteY3" fmla="*/ 222460 h 1270739"/>
                  <a:gd name="connsiteX4" fmla="*/ 147638 w 1122555"/>
                  <a:gd name="connsiteY4" fmla="*/ 184360 h 1270739"/>
                  <a:gd name="connsiteX5" fmla="*/ 180975 w 1122555"/>
                  <a:gd name="connsiteY5" fmla="*/ 172453 h 1270739"/>
                  <a:gd name="connsiteX6" fmla="*/ 200025 w 1122555"/>
                  <a:gd name="connsiteY6" fmla="*/ 129591 h 1270739"/>
                  <a:gd name="connsiteX7" fmla="*/ 297656 w 1122555"/>
                  <a:gd name="connsiteY7" fmla="*/ 136735 h 1270739"/>
                  <a:gd name="connsiteX8" fmla="*/ 347663 w 1122555"/>
                  <a:gd name="connsiteY8" fmla="*/ 105778 h 1270739"/>
                  <a:gd name="connsiteX9" fmla="*/ 385763 w 1122555"/>
                  <a:gd name="connsiteY9" fmla="*/ 22435 h 1270739"/>
                  <a:gd name="connsiteX10" fmla="*/ 392906 w 1122555"/>
                  <a:gd name="connsiteY10" fmla="*/ 1003 h 1270739"/>
                  <a:gd name="connsiteX11" fmla="*/ 454819 w 1122555"/>
                  <a:gd name="connsiteY11" fmla="*/ 46247 h 1270739"/>
                  <a:gd name="connsiteX12" fmla="*/ 507206 w 1122555"/>
                  <a:gd name="connsiteY12" fmla="*/ 46247 h 1270739"/>
                  <a:gd name="connsiteX13" fmla="*/ 523875 w 1122555"/>
                  <a:gd name="connsiteY13" fmla="*/ 27197 h 1270739"/>
                  <a:gd name="connsiteX14" fmla="*/ 628650 w 1122555"/>
                  <a:gd name="connsiteY14" fmla="*/ 74822 h 1270739"/>
                  <a:gd name="connsiteX15" fmla="*/ 681038 w 1122555"/>
                  <a:gd name="connsiteY15" fmla="*/ 115303 h 1270739"/>
                  <a:gd name="connsiteX16" fmla="*/ 690563 w 1122555"/>
                  <a:gd name="connsiteY16" fmla="*/ 153403 h 1270739"/>
                  <a:gd name="connsiteX17" fmla="*/ 678656 w 1122555"/>
                  <a:gd name="connsiteY17" fmla="*/ 201028 h 1270739"/>
                  <a:gd name="connsiteX18" fmla="*/ 707231 w 1122555"/>
                  <a:gd name="connsiteY18" fmla="*/ 253416 h 1270739"/>
                  <a:gd name="connsiteX19" fmla="*/ 752475 w 1122555"/>
                  <a:gd name="connsiteY19" fmla="*/ 277228 h 1270739"/>
                  <a:gd name="connsiteX20" fmla="*/ 804863 w 1122555"/>
                  <a:gd name="connsiteY20" fmla="*/ 303422 h 1270739"/>
                  <a:gd name="connsiteX21" fmla="*/ 854869 w 1122555"/>
                  <a:gd name="connsiteY21" fmla="*/ 317710 h 1270739"/>
                  <a:gd name="connsiteX22" fmla="*/ 888206 w 1122555"/>
                  <a:gd name="connsiteY22" fmla="*/ 353428 h 1270739"/>
                  <a:gd name="connsiteX23" fmla="*/ 897731 w 1122555"/>
                  <a:gd name="connsiteY23" fmla="*/ 389147 h 1270739"/>
                  <a:gd name="connsiteX24" fmla="*/ 1004888 w 1122555"/>
                  <a:gd name="connsiteY24" fmla="*/ 398672 h 1270739"/>
                  <a:gd name="connsiteX25" fmla="*/ 1064419 w 1122555"/>
                  <a:gd name="connsiteY25" fmla="*/ 432010 h 1270739"/>
                  <a:gd name="connsiteX26" fmla="*/ 1057275 w 1122555"/>
                  <a:gd name="connsiteY26" fmla="*/ 491541 h 1270739"/>
                  <a:gd name="connsiteX27" fmla="*/ 992981 w 1122555"/>
                  <a:gd name="connsiteY27" fmla="*/ 577266 h 1270739"/>
                  <a:gd name="connsiteX28" fmla="*/ 966788 w 1122555"/>
                  <a:gd name="connsiteY28" fmla="*/ 620128 h 1270739"/>
                  <a:gd name="connsiteX29" fmla="*/ 959644 w 1122555"/>
                  <a:gd name="connsiteY29" fmla="*/ 665372 h 1270739"/>
                  <a:gd name="connsiteX30" fmla="*/ 978694 w 1122555"/>
                  <a:gd name="connsiteY30" fmla="*/ 710616 h 1270739"/>
                  <a:gd name="connsiteX31" fmla="*/ 1026319 w 1122555"/>
                  <a:gd name="connsiteY31" fmla="*/ 746335 h 1270739"/>
                  <a:gd name="connsiteX32" fmla="*/ 1081088 w 1122555"/>
                  <a:gd name="connsiteY32" fmla="*/ 779672 h 1270739"/>
                  <a:gd name="connsiteX33" fmla="*/ 1121569 w 1122555"/>
                  <a:gd name="connsiteY33" fmla="*/ 779672 h 1270739"/>
                  <a:gd name="connsiteX34" fmla="*/ 1109663 w 1122555"/>
                  <a:gd name="connsiteY34" fmla="*/ 848728 h 1270739"/>
                  <a:gd name="connsiteX35" fmla="*/ 1104900 w 1122555"/>
                  <a:gd name="connsiteY35" fmla="*/ 905878 h 1270739"/>
                  <a:gd name="connsiteX36" fmla="*/ 1095375 w 1122555"/>
                  <a:gd name="connsiteY36" fmla="*/ 932072 h 1270739"/>
                  <a:gd name="connsiteX37" fmla="*/ 1107281 w 1122555"/>
                  <a:gd name="connsiteY37" fmla="*/ 972553 h 1270739"/>
                  <a:gd name="connsiteX38" fmla="*/ 1090613 w 1122555"/>
                  <a:gd name="connsiteY38" fmla="*/ 1029703 h 1270739"/>
                  <a:gd name="connsiteX39" fmla="*/ 1042988 w 1122555"/>
                  <a:gd name="connsiteY39" fmla="*/ 1072566 h 1270739"/>
                  <a:gd name="connsiteX40" fmla="*/ 1014413 w 1122555"/>
                  <a:gd name="connsiteY40" fmla="*/ 1105903 h 1270739"/>
                  <a:gd name="connsiteX41" fmla="*/ 1033463 w 1122555"/>
                  <a:gd name="connsiteY41" fmla="*/ 1158291 h 1270739"/>
                  <a:gd name="connsiteX42" fmla="*/ 1045369 w 1122555"/>
                  <a:gd name="connsiteY42" fmla="*/ 1213060 h 1270739"/>
                  <a:gd name="connsiteX43" fmla="*/ 1026319 w 1122555"/>
                  <a:gd name="connsiteY43" fmla="*/ 1248778 h 1270739"/>
                  <a:gd name="connsiteX44" fmla="*/ 1012031 w 1122555"/>
                  <a:gd name="connsiteY44" fmla="*/ 1263066 h 1270739"/>
                  <a:gd name="connsiteX45" fmla="*/ 940594 w 1122555"/>
                  <a:gd name="connsiteY45" fmla="*/ 1265447 h 1270739"/>
                  <a:gd name="connsiteX46" fmla="*/ 852488 w 1122555"/>
                  <a:gd name="connsiteY46" fmla="*/ 1191628 h 1270739"/>
                  <a:gd name="connsiteX47" fmla="*/ 816769 w 1122555"/>
                  <a:gd name="connsiteY47" fmla="*/ 1210678 h 1270739"/>
                  <a:gd name="connsiteX48" fmla="*/ 800100 w 1122555"/>
                  <a:gd name="connsiteY48" fmla="*/ 1196391 h 1270739"/>
                  <a:gd name="connsiteX49" fmla="*/ 804863 w 1122555"/>
                  <a:gd name="connsiteY49" fmla="*/ 1089235 h 1270739"/>
                  <a:gd name="connsiteX50" fmla="*/ 590550 w 1122555"/>
                  <a:gd name="connsiteY50" fmla="*/ 1036847 h 1270739"/>
                  <a:gd name="connsiteX51" fmla="*/ 545306 w 1122555"/>
                  <a:gd name="connsiteY51" fmla="*/ 1010653 h 1270739"/>
                  <a:gd name="connsiteX52" fmla="*/ 421481 w 1122555"/>
                  <a:gd name="connsiteY52" fmla="*/ 998747 h 1270739"/>
                  <a:gd name="connsiteX53" fmla="*/ 409575 w 1122555"/>
                  <a:gd name="connsiteY53" fmla="*/ 989222 h 1270739"/>
                  <a:gd name="connsiteX54" fmla="*/ 411956 w 1122555"/>
                  <a:gd name="connsiteY54" fmla="*/ 946360 h 1270739"/>
                  <a:gd name="connsiteX55" fmla="*/ 371475 w 1122555"/>
                  <a:gd name="connsiteY55" fmla="*/ 896353 h 1270739"/>
                  <a:gd name="connsiteX56" fmla="*/ 342900 w 1122555"/>
                  <a:gd name="connsiteY56" fmla="*/ 808247 h 1270739"/>
                  <a:gd name="connsiteX57" fmla="*/ 280988 w 1122555"/>
                  <a:gd name="connsiteY57" fmla="*/ 817772 h 1270739"/>
                  <a:gd name="connsiteX58" fmla="*/ 238125 w 1122555"/>
                  <a:gd name="connsiteY58" fmla="*/ 786816 h 1270739"/>
                  <a:gd name="connsiteX59" fmla="*/ 250031 w 1122555"/>
                  <a:gd name="connsiteY59" fmla="*/ 703472 h 1270739"/>
                  <a:gd name="connsiteX60" fmla="*/ 169069 w 1122555"/>
                  <a:gd name="connsiteY60" fmla="*/ 584410 h 1270739"/>
                  <a:gd name="connsiteX61" fmla="*/ 176213 w 1122555"/>
                  <a:gd name="connsiteY61" fmla="*/ 534403 h 1270739"/>
                  <a:gd name="connsiteX62" fmla="*/ 61913 w 1122555"/>
                  <a:gd name="connsiteY62" fmla="*/ 443916 h 1270739"/>
                  <a:gd name="connsiteX63" fmla="*/ 50006 w 1122555"/>
                  <a:gd name="connsiteY63" fmla="*/ 420103 h 1270739"/>
                  <a:gd name="connsiteX64" fmla="*/ 57150 w 1122555"/>
                  <a:gd name="connsiteY64" fmla="*/ 360572 h 1270739"/>
                  <a:gd name="connsiteX65" fmla="*/ 30956 w 1122555"/>
                  <a:gd name="connsiteY65" fmla="*/ 346285 h 1270739"/>
                  <a:gd name="connsiteX66" fmla="*/ 0 w 1122555"/>
                  <a:gd name="connsiteY66" fmla="*/ 303422 h 127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122555" h="1270739">
                    <a:moveTo>
                      <a:pt x="0" y="303422"/>
                    </a:moveTo>
                    <a:lnTo>
                      <a:pt x="76200" y="255797"/>
                    </a:lnTo>
                    <a:lnTo>
                      <a:pt x="76200" y="255797"/>
                    </a:lnTo>
                    <a:cubicBezTo>
                      <a:pt x="81359" y="250241"/>
                      <a:pt x="95250" y="234366"/>
                      <a:pt x="107156" y="222460"/>
                    </a:cubicBezTo>
                    <a:cubicBezTo>
                      <a:pt x="119062" y="210554"/>
                      <a:pt x="135335" y="192694"/>
                      <a:pt x="147638" y="184360"/>
                    </a:cubicBezTo>
                    <a:cubicBezTo>
                      <a:pt x="159941" y="176026"/>
                      <a:pt x="172244" y="181581"/>
                      <a:pt x="180975" y="172453"/>
                    </a:cubicBezTo>
                    <a:cubicBezTo>
                      <a:pt x="189706" y="163325"/>
                      <a:pt x="180578" y="135544"/>
                      <a:pt x="200025" y="129591"/>
                    </a:cubicBezTo>
                    <a:cubicBezTo>
                      <a:pt x="219472" y="123638"/>
                      <a:pt x="273050" y="140704"/>
                      <a:pt x="297656" y="136735"/>
                    </a:cubicBezTo>
                    <a:cubicBezTo>
                      <a:pt x="322262" y="132766"/>
                      <a:pt x="332979" y="124828"/>
                      <a:pt x="347663" y="105778"/>
                    </a:cubicBezTo>
                    <a:cubicBezTo>
                      <a:pt x="362348" y="86728"/>
                      <a:pt x="378223" y="39897"/>
                      <a:pt x="385763" y="22435"/>
                    </a:cubicBezTo>
                    <a:cubicBezTo>
                      <a:pt x="393303" y="4973"/>
                      <a:pt x="381397" y="-2966"/>
                      <a:pt x="392906" y="1003"/>
                    </a:cubicBezTo>
                    <a:cubicBezTo>
                      <a:pt x="404415" y="4972"/>
                      <a:pt x="435769" y="38706"/>
                      <a:pt x="454819" y="46247"/>
                    </a:cubicBezTo>
                    <a:cubicBezTo>
                      <a:pt x="473869" y="53788"/>
                      <a:pt x="495697" y="49422"/>
                      <a:pt x="507206" y="46247"/>
                    </a:cubicBezTo>
                    <a:cubicBezTo>
                      <a:pt x="518715" y="43072"/>
                      <a:pt x="503634" y="22434"/>
                      <a:pt x="523875" y="27197"/>
                    </a:cubicBezTo>
                    <a:cubicBezTo>
                      <a:pt x="544116" y="31959"/>
                      <a:pt x="602456" y="60138"/>
                      <a:pt x="628650" y="74822"/>
                    </a:cubicBezTo>
                    <a:cubicBezTo>
                      <a:pt x="654844" y="89506"/>
                      <a:pt x="670719" y="102206"/>
                      <a:pt x="681038" y="115303"/>
                    </a:cubicBezTo>
                    <a:cubicBezTo>
                      <a:pt x="691357" y="128400"/>
                      <a:pt x="690960" y="139116"/>
                      <a:pt x="690563" y="153403"/>
                    </a:cubicBezTo>
                    <a:cubicBezTo>
                      <a:pt x="690166" y="167690"/>
                      <a:pt x="675878" y="184359"/>
                      <a:pt x="678656" y="201028"/>
                    </a:cubicBezTo>
                    <a:cubicBezTo>
                      <a:pt x="681434" y="217697"/>
                      <a:pt x="694928" y="240716"/>
                      <a:pt x="707231" y="253416"/>
                    </a:cubicBezTo>
                    <a:cubicBezTo>
                      <a:pt x="719534" y="266116"/>
                      <a:pt x="736203" y="268894"/>
                      <a:pt x="752475" y="277228"/>
                    </a:cubicBezTo>
                    <a:cubicBezTo>
                      <a:pt x="768747" y="285562"/>
                      <a:pt x="787797" y="296675"/>
                      <a:pt x="804863" y="303422"/>
                    </a:cubicBezTo>
                    <a:cubicBezTo>
                      <a:pt x="821929" y="310169"/>
                      <a:pt x="840979" y="309376"/>
                      <a:pt x="854869" y="317710"/>
                    </a:cubicBezTo>
                    <a:cubicBezTo>
                      <a:pt x="868759" y="326044"/>
                      <a:pt x="881062" y="341522"/>
                      <a:pt x="888206" y="353428"/>
                    </a:cubicBezTo>
                    <a:cubicBezTo>
                      <a:pt x="895350" y="365334"/>
                      <a:pt x="878284" y="381606"/>
                      <a:pt x="897731" y="389147"/>
                    </a:cubicBezTo>
                    <a:cubicBezTo>
                      <a:pt x="917178" y="396688"/>
                      <a:pt x="977107" y="391528"/>
                      <a:pt x="1004888" y="398672"/>
                    </a:cubicBezTo>
                    <a:cubicBezTo>
                      <a:pt x="1032669" y="405816"/>
                      <a:pt x="1055688" y="416532"/>
                      <a:pt x="1064419" y="432010"/>
                    </a:cubicBezTo>
                    <a:cubicBezTo>
                      <a:pt x="1073150" y="447488"/>
                      <a:pt x="1069181" y="467332"/>
                      <a:pt x="1057275" y="491541"/>
                    </a:cubicBezTo>
                    <a:cubicBezTo>
                      <a:pt x="1045369" y="515750"/>
                      <a:pt x="1008062" y="555835"/>
                      <a:pt x="992981" y="577266"/>
                    </a:cubicBezTo>
                    <a:cubicBezTo>
                      <a:pt x="977900" y="598697"/>
                      <a:pt x="972344" y="605444"/>
                      <a:pt x="966788" y="620128"/>
                    </a:cubicBezTo>
                    <a:cubicBezTo>
                      <a:pt x="961232" y="634812"/>
                      <a:pt x="957660" y="650291"/>
                      <a:pt x="959644" y="665372"/>
                    </a:cubicBezTo>
                    <a:cubicBezTo>
                      <a:pt x="961628" y="680453"/>
                      <a:pt x="967582" y="697122"/>
                      <a:pt x="978694" y="710616"/>
                    </a:cubicBezTo>
                    <a:cubicBezTo>
                      <a:pt x="989807" y="724110"/>
                      <a:pt x="1009253" y="734826"/>
                      <a:pt x="1026319" y="746335"/>
                    </a:cubicBezTo>
                    <a:cubicBezTo>
                      <a:pt x="1043385" y="757844"/>
                      <a:pt x="1065213" y="774116"/>
                      <a:pt x="1081088" y="779672"/>
                    </a:cubicBezTo>
                    <a:cubicBezTo>
                      <a:pt x="1096963" y="785228"/>
                      <a:pt x="1116806" y="768163"/>
                      <a:pt x="1121569" y="779672"/>
                    </a:cubicBezTo>
                    <a:cubicBezTo>
                      <a:pt x="1126332" y="791181"/>
                      <a:pt x="1112441" y="827694"/>
                      <a:pt x="1109663" y="848728"/>
                    </a:cubicBezTo>
                    <a:cubicBezTo>
                      <a:pt x="1106885" y="869762"/>
                      <a:pt x="1107281" y="891987"/>
                      <a:pt x="1104900" y="905878"/>
                    </a:cubicBezTo>
                    <a:cubicBezTo>
                      <a:pt x="1102519" y="919769"/>
                      <a:pt x="1094978" y="920960"/>
                      <a:pt x="1095375" y="932072"/>
                    </a:cubicBezTo>
                    <a:cubicBezTo>
                      <a:pt x="1095772" y="943184"/>
                      <a:pt x="1108075" y="956281"/>
                      <a:pt x="1107281" y="972553"/>
                    </a:cubicBezTo>
                    <a:cubicBezTo>
                      <a:pt x="1106487" y="988825"/>
                      <a:pt x="1101328" y="1013034"/>
                      <a:pt x="1090613" y="1029703"/>
                    </a:cubicBezTo>
                    <a:cubicBezTo>
                      <a:pt x="1079898" y="1046372"/>
                      <a:pt x="1055688" y="1059866"/>
                      <a:pt x="1042988" y="1072566"/>
                    </a:cubicBezTo>
                    <a:cubicBezTo>
                      <a:pt x="1030288" y="1085266"/>
                      <a:pt x="1016000" y="1091616"/>
                      <a:pt x="1014413" y="1105903"/>
                    </a:cubicBezTo>
                    <a:cubicBezTo>
                      <a:pt x="1012826" y="1120190"/>
                      <a:pt x="1028304" y="1140432"/>
                      <a:pt x="1033463" y="1158291"/>
                    </a:cubicBezTo>
                    <a:cubicBezTo>
                      <a:pt x="1038622" y="1176150"/>
                      <a:pt x="1046560" y="1197979"/>
                      <a:pt x="1045369" y="1213060"/>
                    </a:cubicBezTo>
                    <a:cubicBezTo>
                      <a:pt x="1044178" y="1228141"/>
                      <a:pt x="1031875" y="1240444"/>
                      <a:pt x="1026319" y="1248778"/>
                    </a:cubicBezTo>
                    <a:cubicBezTo>
                      <a:pt x="1020763" y="1257112"/>
                      <a:pt x="1026319" y="1260288"/>
                      <a:pt x="1012031" y="1263066"/>
                    </a:cubicBezTo>
                    <a:cubicBezTo>
                      <a:pt x="997744" y="1265844"/>
                      <a:pt x="967184" y="1277353"/>
                      <a:pt x="940594" y="1265447"/>
                    </a:cubicBezTo>
                    <a:cubicBezTo>
                      <a:pt x="914004" y="1253541"/>
                      <a:pt x="873125" y="1200756"/>
                      <a:pt x="852488" y="1191628"/>
                    </a:cubicBezTo>
                    <a:cubicBezTo>
                      <a:pt x="831851" y="1182500"/>
                      <a:pt x="825500" y="1209884"/>
                      <a:pt x="816769" y="1210678"/>
                    </a:cubicBezTo>
                    <a:cubicBezTo>
                      <a:pt x="808038" y="1211472"/>
                      <a:pt x="802084" y="1216632"/>
                      <a:pt x="800100" y="1196391"/>
                    </a:cubicBezTo>
                    <a:cubicBezTo>
                      <a:pt x="798116" y="1176150"/>
                      <a:pt x="839788" y="1115826"/>
                      <a:pt x="804863" y="1089235"/>
                    </a:cubicBezTo>
                    <a:cubicBezTo>
                      <a:pt x="769938" y="1062644"/>
                      <a:pt x="633809" y="1049944"/>
                      <a:pt x="590550" y="1036847"/>
                    </a:cubicBezTo>
                    <a:cubicBezTo>
                      <a:pt x="547291" y="1023750"/>
                      <a:pt x="573484" y="1017003"/>
                      <a:pt x="545306" y="1010653"/>
                    </a:cubicBezTo>
                    <a:cubicBezTo>
                      <a:pt x="517128" y="1004303"/>
                      <a:pt x="444103" y="1002319"/>
                      <a:pt x="421481" y="998747"/>
                    </a:cubicBezTo>
                    <a:cubicBezTo>
                      <a:pt x="398859" y="995175"/>
                      <a:pt x="411163" y="997953"/>
                      <a:pt x="409575" y="989222"/>
                    </a:cubicBezTo>
                    <a:cubicBezTo>
                      <a:pt x="407987" y="980491"/>
                      <a:pt x="418306" y="961838"/>
                      <a:pt x="411956" y="946360"/>
                    </a:cubicBezTo>
                    <a:cubicBezTo>
                      <a:pt x="405606" y="930882"/>
                      <a:pt x="382984" y="919372"/>
                      <a:pt x="371475" y="896353"/>
                    </a:cubicBezTo>
                    <a:cubicBezTo>
                      <a:pt x="359966" y="873334"/>
                      <a:pt x="357981" y="821344"/>
                      <a:pt x="342900" y="808247"/>
                    </a:cubicBezTo>
                    <a:cubicBezTo>
                      <a:pt x="327819" y="795150"/>
                      <a:pt x="298451" y="821344"/>
                      <a:pt x="280988" y="817772"/>
                    </a:cubicBezTo>
                    <a:cubicBezTo>
                      <a:pt x="263526" y="814200"/>
                      <a:pt x="243285" y="805866"/>
                      <a:pt x="238125" y="786816"/>
                    </a:cubicBezTo>
                    <a:cubicBezTo>
                      <a:pt x="232966" y="767766"/>
                      <a:pt x="261540" y="737206"/>
                      <a:pt x="250031" y="703472"/>
                    </a:cubicBezTo>
                    <a:cubicBezTo>
                      <a:pt x="238522" y="669738"/>
                      <a:pt x="181372" y="612588"/>
                      <a:pt x="169069" y="584410"/>
                    </a:cubicBezTo>
                    <a:cubicBezTo>
                      <a:pt x="156766" y="556232"/>
                      <a:pt x="194072" y="557819"/>
                      <a:pt x="176213" y="534403"/>
                    </a:cubicBezTo>
                    <a:cubicBezTo>
                      <a:pt x="158354" y="510987"/>
                      <a:pt x="82947" y="462966"/>
                      <a:pt x="61913" y="443916"/>
                    </a:cubicBezTo>
                    <a:cubicBezTo>
                      <a:pt x="40879" y="424866"/>
                      <a:pt x="50800" y="433994"/>
                      <a:pt x="50006" y="420103"/>
                    </a:cubicBezTo>
                    <a:cubicBezTo>
                      <a:pt x="49212" y="406212"/>
                      <a:pt x="60325" y="372875"/>
                      <a:pt x="57150" y="360572"/>
                    </a:cubicBezTo>
                    <a:cubicBezTo>
                      <a:pt x="53975" y="348269"/>
                      <a:pt x="40481" y="355810"/>
                      <a:pt x="30956" y="346285"/>
                    </a:cubicBezTo>
                    <a:cubicBezTo>
                      <a:pt x="21431" y="336760"/>
                      <a:pt x="10715" y="320091"/>
                      <a:pt x="0" y="303422"/>
                    </a:cubicBezTo>
                    <a:close/>
                  </a:path>
                </a:pathLst>
              </a:custGeom>
              <a:solidFill>
                <a:srgbClr val="ED7D3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Ctr="1"/>
              <a:lstStyle/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0"/>
                  </a:lnSpc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   Пено</a:t>
                </a:r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3637579" y="3920092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2254135" y="3652067"/>
              <a:ext cx="1641385" cy="1416483"/>
              <a:chOff x="2254135" y="3685347"/>
              <a:chExt cx="1641385" cy="1416483"/>
            </a:xfrm>
            <a:grpFill/>
          </p:grpSpPr>
          <p:sp>
            <p:nvSpPr>
              <p:cNvPr id="84" name="Полилиния 83"/>
              <p:cNvSpPr/>
              <p:nvPr/>
            </p:nvSpPr>
            <p:spPr>
              <a:xfrm>
                <a:off x="2254135" y="3685347"/>
                <a:ext cx="1641385" cy="1416483"/>
              </a:xfrm>
              <a:custGeom>
                <a:avLst/>
                <a:gdLst>
                  <a:gd name="connsiteX0" fmla="*/ 909 w 1641385"/>
                  <a:gd name="connsiteY0" fmla="*/ 377066 h 1416483"/>
                  <a:gd name="connsiteX1" fmla="*/ 34246 w 1641385"/>
                  <a:gd name="connsiteY1" fmla="*/ 458028 h 1416483"/>
                  <a:gd name="connsiteX2" fmla="*/ 67584 w 1641385"/>
                  <a:gd name="connsiteY2" fmla="*/ 515178 h 1416483"/>
                  <a:gd name="connsiteX3" fmla="*/ 108065 w 1641385"/>
                  <a:gd name="connsiteY3" fmla="*/ 543753 h 1416483"/>
                  <a:gd name="connsiteX4" fmla="*/ 162834 w 1641385"/>
                  <a:gd name="connsiteY4" fmla="*/ 560422 h 1416483"/>
                  <a:gd name="connsiteX5" fmla="*/ 186646 w 1641385"/>
                  <a:gd name="connsiteY5" fmla="*/ 567566 h 1416483"/>
                  <a:gd name="connsiteX6" fmla="*/ 219984 w 1641385"/>
                  <a:gd name="connsiteY6" fmla="*/ 558041 h 1416483"/>
                  <a:gd name="connsiteX7" fmla="*/ 289040 w 1641385"/>
                  <a:gd name="connsiteY7" fmla="*/ 596141 h 1416483"/>
                  <a:gd name="connsiteX8" fmla="*/ 329521 w 1641385"/>
                  <a:gd name="connsiteY8" fmla="*/ 629478 h 1416483"/>
                  <a:gd name="connsiteX9" fmla="*/ 293803 w 1641385"/>
                  <a:gd name="connsiteY9" fmla="*/ 691391 h 1416483"/>
                  <a:gd name="connsiteX10" fmla="*/ 312853 w 1641385"/>
                  <a:gd name="connsiteY10" fmla="*/ 734253 h 1416483"/>
                  <a:gd name="connsiteX11" fmla="*/ 367621 w 1641385"/>
                  <a:gd name="connsiteY11" fmla="*/ 748541 h 1416483"/>
                  <a:gd name="connsiteX12" fmla="*/ 324759 w 1641385"/>
                  <a:gd name="connsiteY12" fmla="*/ 836647 h 1416483"/>
                  <a:gd name="connsiteX13" fmla="*/ 293803 w 1641385"/>
                  <a:gd name="connsiteY13" fmla="*/ 917609 h 1416483"/>
                  <a:gd name="connsiteX14" fmla="*/ 331903 w 1641385"/>
                  <a:gd name="connsiteY14" fmla="*/ 1048578 h 1416483"/>
                  <a:gd name="connsiteX15" fmla="*/ 348571 w 1641385"/>
                  <a:gd name="connsiteY15" fmla="*/ 1062866 h 1416483"/>
                  <a:gd name="connsiteX16" fmla="*/ 417628 w 1641385"/>
                  <a:gd name="connsiteY16" fmla="*/ 1048578 h 1416483"/>
                  <a:gd name="connsiteX17" fmla="*/ 481921 w 1641385"/>
                  <a:gd name="connsiteY17" fmla="*/ 1072391 h 1416483"/>
                  <a:gd name="connsiteX18" fmla="*/ 558121 w 1641385"/>
                  <a:gd name="connsiteY18" fmla="*/ 1117634 h 1416483"/>
                  <a:gd name="connsiteX19" fmla="*/ 586696 w 1641385"/>
                  <a:gd name="connsiteY19" fmla="*/ 1141447 h 1416483"/>
                  <a:gd name="connsiteX20" fmla="*/ 686709 w 1641385"/>
                  <a:gd name="connsiteY20" fmla="*/ 1200978 h 1416483"/>
                  <a:gd name="connsiteX21" fmla="*/ 736715 w 1641385"/>
                  <a:gd name="connsiteY21" fmla="*/ 1241459 h 1416483"/>
                  <a:gd name="connsiteX22" fmla="*/ 781959 w 1641385"/>
                  <a:gd name="connsiteY22" fmla="*/ 1241459 h 1416483"/>
                  <a:gd name="connsiteX23" fmla="*/ 796246 w 1641385"/>
                  <a:gd name="connsiteY23" fmla="*/ 1281941 h 1416483"/>
                  <a:gd name="connsiteX24" fmla="*/ 791484 w 1641385"/>
                  <a:gd name="connsiteY24" fmla="*/ 1360522 h 1416483"/>
                  <a:gd name="connsiteX25" fmla="*/ 839109 w 1641385"/>
                  <a:gd name="connsiteY25" fmla="*/ 1360522 h 1416483"/>
                  <a:gd name="connsiteX26" fmla="*/ 879590 w 1641385"/>
                  <a:gd name="connsiteY26" fmla="*/ 1379572 h 1416483"/>
                  <a:gd name="connsiteX27" fmla="*/ 908165 w 1641385"/>
                  <a:gd name="connsiteY27" fmla="*/ 1415291 h 1416483"/>
                  <a:gd name="connsiteX28" fmla="*/ 993890 w 1641385"/>
                  <a:gd name="connsiteY28" fmla="*/ 1401003 h 1416483"/>
                  <a:gd name="connsiteX29" fmla="*/ 1072471 w 1641385"/>
                  <a:gd name="connsiteY29" fmla="*/ 1334328 h 1416483"/>
                  <a:gd name="connsiteX30" fmla="*/ 1110571 w 1641385"/>
                  <a:gd name="connsiteY30" fmla="*/ 1360522 h 1416483"/>
                  <a:gd name="connsiteX31" fmla="*/ 1260590 w 1641385"/>
                  <a:gd name="connsiteY31" fmla="*/ 1248603 h 1416483"/>
                  <a:gd name="connsiteX32" fmla="*/ 1286784 w 1641385"/>
                  <a:gd name="connsiteY32" fmla="*/ 1262891 h 1416483"/>
                  <a:gd name="connsiteX33" fmla="*/ 1322503 w 1641385"/>
                  <a:gd name="connsiteY33" fmla="*/ 1267653 h 1416483"/>
                  <a:gd name="connsiteX34" fmla="*/ 1336790 w 1641385"/>
                  <a:gd name="connsiteY34" fmla="*/ 1324803 h 1416483"/>
                  <a:gd name="connsiteX35" fmla="*/ 1353459 w 1641385"/>
                  <a:gd name="connsiteY35" fmla="*/ 1389097 h 1416483"/>
                  <a:gd name="connsiteX36" fmla="*/ 1620159 w 1641385"/>
                  <a:gd name="connsiteY36" fmla="*/ 1174784 h 1416483"/>
                  <a:gd name="connsiteX37" fmla="*/ 1624921 w 1641385"/>
                  <a:gd name="connsiteY37" fmla="*/ 1179547 h 1416483"/>
                  <a:gd name="connsiteX38" fmla="*/ 1624921 w 1641385"/>
                  <a:gd name="connsiteY38" fmla="*/ 1103347 h 1416483"/>
                  <a:gd name="connsiteX39" fmla="*/ 1603490 w 1641385"/>
                  <a:gd name="connsiteY39" fmla="*/ 1053341 h 1416483"/>
                  <a:gd name="connsiteX40" fmla="*/ 1548721 w 1641385"/>
                  <a:gd name="connsiteY40" fmla="*/ 1060484 h 1416483"/>
                  <a:gd name="connsiteX41" fmla="*/ 1524909 w 1641385"/>
                  <a:gd name="connsiteY41" fmla="*/ 1060484 h 1416483"/>
                  <a:gd name="connsiteX42" fmla="*/ 1415371 w 1641385"/>
                  <a:gd name="connsiteY42" fmla="*/ 981903 h 1416483"/>
                  <a:gd name="connsiteX43" fmla="*/ 1393940 w 1641385"/>
                  <a:gd name="connsiteY43" fmla="*/ 1003334 h 1416483"/>
                  <a:gd name="connsiteX44" fmla="*/ 1386796 w 1641385"/>
                  <a:gd name="connsiteY44" fmla="*/ 1003334 h 1416483"/>
                  <a:gd name="connsiteX45" fmla="*/ 1372509 w 1641385"/>
                  <a:gd name="connsiteY45" fmla="*/ 986666 h 1416483"/>
                  <a:gd name="connsiteX46" fmla="*/ 1396321 w 1641385"/>
                  <a:gd name="connsiteY46" fmla="*/ 915228 h 1416483"/>
                  <a:gd name="connsiteX47" fmla="*/ 1374890 w 1641385"/>
                  <a:gd name="connsiteY47" fmla="*/ 881891 h 1416483"/>
                  <a:gd name="connsiteX48" fmla="*/ 1158196 w 1641385"/>
                  <a:gd name="connsiteY48" fmla="*/ 827122 h 1416483"/>
                  <a:gd name="connsiteX49" fmla="*/ 1129621 w 1641385"/>
                  <a:gd name="connsiteY49" fmla="*/ 805691 h 1416483"/>
                  <a:gd name="connsiteX50" fmla="*/ 984365 w 1641385"/>
                  <a:gd name="connsiteY50" fmla="*/ 784259 h 1416483"/>
                  <a:gd name="connsiteX51" fmla="*/ 993890 w 1641385"/>
                  <a:gd name="connsiteY51" fmla="*/ 743778 h 1416483"/>
                  <a:gd name="connsiteX52" fmla="*/ 948646 w 1641385"/>
                  <a:gd name="connsiteY52" fmla="*/ 691391 h 1416483"/>
                  <a:gd name="connsiteX53" fmla="*/ 924834 w 1641385"/>
                  <a:gd name="connsiteY53" fmla="*/ 603284 h 1416483"/>
                  <a:gd name="connsiteX54" fmla="*/ 879590 w 1641385"/>
                  <a:gd name="connsiteY54" fmla="*/ 598522 h 1416483"/>
                  <a:gd name="connsiteX55" fmla="*/ 860540 w 1641385"/>
                  <a:gd name="connsiteY55" fmla="*/ 605666 h 1416483"/>
                  <a:gd name="connsiteX56" fmla="*/ 817678 w 1641385"/>
                  <a:gd name="connsiteY56" fmla="*/ 574709 h 1416483"/>
                  <a:gd name="connsiteX57" fmla="*/ 829584 w 1641385"/>
                  <a:gd name="connsiteY57" fmla="*/ 512797 h 1416483"/>
                  <a:gd name="connsiteX58" fmla="*/ 803390 w 1641385"/>
                  <a:gd name="connsiteY58" fmla="*/ 455647 h 1416483"/>
                  <a:gd name="connsiteX59" fmla="*/ 743859 w 1641385"/>
                  <a:gd name="connsiteY59" fmla="*/ 374684 h 1416483"/>
                  <a:gd name="connsiteX60" fmla="*/ 743859 w 1641385"/>
                  <a:gd name="connsiteY60" fmla="*/ 367541 h 1416483"/>
                  <a:gd name="connsiteX61" fmla="*/ 758146 w 1641385"/>
                  <a:gd name="connsiteY61" fmla="*/ 334203 h 1416483"/>
                  <a:gd name="connsiteX62" fmla="*/ 629559 w 1641385"/>
                  <a:gd name="connsiteY62" fmla="*/ 227047 h 1416483"/>
                  <a:gd name="connsiteX63" fmla="*/ 634321 w 1641385"/>
                  <a:gd name="connsiteY63" fmla="*/ 188947 h 1416483"/>
                  <a:gd name="connsiteX64" fmla="*/ 627178 w 1641385"/>
                  <a:gd name="connsiteY64" fmla="*/ 146084 h 1416483"/>
                  <a:gd name="connsiteX65" fmla="*/ 598603 w 1641385"/>
                  <a:gd name="connsiteY65" fmla="*/ 131797 h 1416483"/>
                  <a:gd name="connsiteX66" fmla="*/ 589078 w 1641385"/>
                  <a:gd name="connsiteY66" fmla="*/ 105603 h 1416483"/>
                  <a:gd name="connsiteX67" fmla="*/ 534309 w 1641385"/>
                  <a:gd name="connsiteY67" fmla="*/ 828 h 1416483"/>
                  <a:gd name="connsiteX68" fmla="*/ 443821 w 1641385"/>
                  <a:gd name="connsiteY68" fmla="*/ 55597 h 1416483"/>
                  <a:gd name="connsiteX69" fmla="*/ 393815 w 1641385"/>
                  <a:gd name="connsiteY69" fmla="*/ 36547 h 1416483"/>
                  <a:gd name="connsiteX70" fmla="*/ 336665 w 1641385"/>
                  <a:gd name="connsiteY70" fmla="*/ 122272 h 1416483"/>
                  <a:gd name="connsiteX71" fmla="*/ 324759 w 1641385"/>
                  <a:gd name="connsiteY71" fmla="*/ 167516 h 1416483"/>
                  <a:gd name="connsiteX72" fmla="*/ 339046 w 1641385"/>
                  <a:gd name="connsiteY72" fmla="*/ 217522 h 1416483"/>
                  <a:gd name="connsiteX73" fmla="*/ 341428 w 1641385"/>
                  <a:gd name="connsiteY73" fmla="*/ 236572 h 1416483"/>
                  <a:gd name="connsiteX74" fmla="*/ 274753 w 1641385"/>
                  <a:gd name="connsiteY74" fmla="*/ 243716 h 1416483"/>
                  <a:gd name="connsiteX75" fmla="*/ 239034 w 1641385"/>
                  <a:gd name="connsiteY75" fmla="*/ 267528 h 1416483"/>
                  <a:gd name="connsiteX76" fmla="*/ 165215 w 1641385"/>
                  <a:gd name="connsiteY76" fmla="*/ 319916 h 1416483"/>
                  <a:gd name="connsiteX77" fmla="*/ 93778 w 1641385"/>
                  <a:gd name="connsiteY77" fmla="*/ 317534 h 1416483"/>
                  <a:gd name="connsiteX78" fmla="*/ 72346 w 1641385"/>
                  <a:gd name="connsiteY78" fmla="*/ 317534 h 1416483"/>
                  <a:gd name="connsiteX79" fmla="*/ 909 w 1641385"/>
                  <a:gd name="connsiteY79" fmla="*/ 377066 h 141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641385" h="1416483">
                    <a:moveTo>
                      <a:pt x="909" y="377066"/>
                    </a:moveTo>
                    <a:cubicBezTo>
                      <a:pt x="-5441" y="400482"/>
                      <a:pt x="23133" y="435009"/>
                      <a:pt x="34246" y="458028"/>
                    </a:cubicBezTo>
                    <a:cubicBezTo>
                      <a:pt x="45359" y="481047"/>
                      <a:pt x="55281" y="500891"/>
                      <a:pt x="67584" y="515178"/>
                    </a:cubicBezTo>
                    <a:cubicBezTo>
                      <a:pt x="79887" y="529465"/>
                      <a:pt x="92190" y="536212"/>
                      <a:pt x="108065" y="543753"/>
                    </a:cubicBezTo>
                    <a:cubicBezTo>
                      <a:pt x="123940" y="551294"/>
                      <a:pt x="162834" y="560422"/>
                      <a:pt x="162834" y="560422"/>
                    </a:cubicBezTo>
                    <a:cubicBezTo>
                      <a:pt x="175931" y="564391"/>
                      <a:pt x="177121" y="567963"/>
                      <a:pt x="186646" y="567566"/>
                    </a:cubicBezTo>
                    <a:cubicBezTo>
                      <a:pt x="196171" y="567169"/>
                      <a:pt x="202918" y="553279"/>
                      <a:pt x="219984" y="558041"/>
                    </a:cubicBezTo>
                    <a:cubicBezTo>
                      <a:pt x="237050" y="562804"/>
                      <a:pt x="270784" y="584235"/>
                      <a:pt x="289040" y="596141"/>
                    </a:cubicBezTo>
                    <a:cubicBezTo>
                      <a:pt x="307296" y="608047"/>
                      <a:pt x="328727" y="613603"/>
                      <a:pt x="329521" y="629478"/>
                    </a:cubicBezTo>
                    <a:cubicBezTo>
                      <a:pt x="330315" y="645353"/>
                      <a:pt x="296581" y="673929"/>
                      <a:pt x="293803" y="691391"/>
                    </a:cubicBezTo>
                    <a:cubicBezTo>
                      <a:pt x="291025" y="708854"/>
                      <a:pt x="300550" y="724728"/>
                      <a:pt x="312853" y="734253"/>
                    </a:cubicBezTo>
                    <a:cubicBezTo>
                      <a:pt x="325156" y="743778"/>
                      <a:pt x="365637" y="731475"/>
                      <a:pt x="367621" y="748541"/>
                    </a:cubicBezTo>
                    <a:cubicBezTo>
                      <a:pt x="369605" y="765607"/>
                      <a:pt x="337062" y="808469"/>
                      <a:pt x="324759" y="836647"/>
                    </a:cubicBezTo>
                    <a:cubicBezTo>
                      <a:pt x="312456" y="864825"/>
                      <a:pt x="292612" y="882287"/>
                      <a:pt x="293803" y="917609"/>
                    </a:cubicBezTo>
                    <a:cubicBezTo>
                      <a:pt x="294994" y="952931"/>
                      <a:pt x="322775" y="1024369"/>
                      <a:pt x="331903" y="1048578"/>
                    </a:cubicBezTo>
                    <a:cubicBezTo>
                      <a:pt x="341031" y="1072788"/>
                      <a:pt x="334284" y="1062866"/>
                      <a:pt x="348571" y="1062866"/>
                    </a:cubicBezTo>
                    <a:cubicBezTo>
                      <a:pt x="362858" y="1062866"/>
                      <a:pt x="395403" y="1046991"/>
                      <a:pt x="417628" y="1048578"/>
                    </a:cubicBezTo>
                    <a:cubicBezTo>
                      <a:pt x="439853" y="1050165"/>
                      <a:pt x="458506" y="1060882"/>
                      <a:pt x="481921" y="1072391"/>
                    </a:cubicBezTo>
                    <a:cubicBezTo>
                      <a:pt x="505337" y="1083900"/>
                      <a:pt x="540659" y="1106125"/>
                      <a:pt x="558121" y="1117634"/>
                    </a:cubicBezTo>
                    <a:cubicBezTo>
                      <a:pt x="575583" y="1129143"/>
                      <a:pt x="565265" y="1127556"/>
                      <a:pt x="586696" y="1141447"/>
                    </a:cubicBezTo>
                    <a:cubicBezTo>
                      <a:pt x="608127" y="1155338"/>
                      <a:pt x="661706" y="1184309"/>
                      <a:pt x="686709" y="1200978"/>
                    </a:cubicBezTo>
                    <a:cubicBezTo>
                      <a:pt x="711712" y="1217647"/>
                      <a:pt x="720840" y="1234712"/>
                      <a:pt x="736715" y="1241459"/>
                    </a:cubicBezTo>
                    <a:cubicBezTo>
                      <a:pt x="752590" y="1248206"/>
                      <a:pt x="772037" y="1234712"/>
                      <a:pt x="781959" y="1241459"/>
                    </a:cubicBezTo>
                    <a:cubicBezTo>
                      <a:pt x="791881" y="1248206"/>
                      <a:pt x="794659" y="1262097"/>
                      <a:pt x="796246" y="1281941"/>
                    </a:cubicBezTo>
                    <a:cubicBezTo>
                      <a:pt x="797834" y="1301785"/>
                      <a:pt x="784340" y="1347425"/>
                      <a:pt x="791484" y="1360522"/>
                    </a:cubicBezTo>
                    <a:cubicBezTo>
                      <a:pt x="798628" y="1373619"/>
                      <a:pt x="824425" y="1357347"/>
                      <a:pt x="839109" y="1360522"/>
                    </a:cubicBezTo>
                    <a:cubicBezTo>
                      <a:pt x="853793" y="1363697"/>
                      <a:pt x="868081" y="1370444"/>
                      <a:pt x="879590" y="1379572"/>
                    </a:cubicBezTo>
                    <a:cubicBezTo>
                      <a:pt x="891099" y="1388700"/>
                      <a:pt x="889115" y="1411719"/>
                      <a:pt x="908165" y="1415291"/>
                    </a:cubicBezTo>
                    <a:cubicBezTo>
                      <a:pt x="927215" y="1418863"/>
                      <a:pt x="966506" y="1414497"/>
                      <a:pt x="993890" y="1401003"/>
                    </a:cubicBezTo>
                    <a:cubicBezTo>
                      <a:pt x="1021274" y="1387509"/>
                      <a:pt x="1053024" y="1341075"/>
                      <a:pt x="1072471" y="1334328"/>
                    </a:cubicBezTo>
                    <a:cubicBezTo>
                      <a:pt x="1091918" y="1327581"/>
                      <a:pt x="1079218" y="1374809"/>
                      <a:pt x="1110571" y="1360522"/>
                    </a:cubicBezTo>
                    <a:cubicBezTo>
                      <a:pt x="1141924" y="1346235"/>
                      <a:pt x="1231221" y="1264875"/>
                      <a:pt x="1260590" y="1248603"/>
                    </a:cubicBezTo>
                    <a:cubicBezTo>
                      <a:pt x="1289959" y="1232331"/>
                      <a:pt x="1276465" y="1259716"/>
                      <a:pt x="1286784" y="1262891"/>
                    </a:cubicBezTo>
                    <a:cubicBezTo>
                      <a:pt x="1297103" y="1266066"/>
                      <a:pt x="1314169" y="1257334"/>
                      <a:pt x="1322503" y="1267653"/>
                    </a:cubicBezTo>
                    <a:cubicBezTo>
                      <a:pt x="1330837" y="1277972"/>
                      <a:pt x="1331631" y="1304562"/>
                      <a:pt x="1336790" y="1324803"/>
                    </a:cubicBezTo>
                    <a:cubicBezTo>
                      <a:pt x="1341949" y="1345044"/>
                      <a:pt x="1306231" y="1414100"/>
                      <a:pt x="1353459" y="1389097"/>
                    </a:cubicBezTo>
                    <a:cubicBezTo>
                      <a:pt x="1400687" y="1364094"/>
                      <a:pt x="1574915" y="1209709"/>
                      <a:pt x="1620159" y="1174784"/>
                    </a:cubicBezTo>
                    <a:cubicBezTo>
                      <a:pt x="1665403" y="1139859"/>
                      <a:pt x="1624127" y="1191453"/>
                      <a:pt x="1624921" y="1179547"/>
                    </a:cubicBezTo>
                    <a:cubicBezTo>
                      <a:pt x="1625715" y="1167641"/>
                      <a:pt x="1628493" y="1124381"/>
                      <a:pt x="1624921" y="1103347"/>
                    </a:cubicBezTo>
                    <a:cubicBezTo>
                      <a:pt x="1621349" y="1082313"/>
                      <a:pt x="1616190" y="1060485"/>
                      <a:pt x="1603490" y="1053341"/>
                    </a:cubicBezTo>
                    <a:cubicBezTo>
                      <a:pt x="1590790" y="1046197"/>
                      <a:pt x="1561818" y="1059294"/>
                      <a:pt x="1548721" y="1060484"/>
                    </a:cubicBezTo>
                    <a:cubicBezTo>
                      <a:pt x="1535624" y="1061674"/>
                      <a:pt x="1547134" y="1073581"/>
                      <a:pt x="1524909" y="1060484"/>
                    </a:cubicBezTo>
                    <a:cubicBezTo>
                      <a:pt x="1502684" y="1047387"/>
                      <a:pt x="1437199" y="991428"/>
                      <a:pt x="1415371" y="981903"/>
                    </a:cubicBezTo>
                    <a:cubicBezTo>
                      <a:pt x="1393543" y="972378"/>
                      <a:pt x="1393940" y="1003334"/>
                      <a:pt x="1393940" y="1003334"/>
                    </a:cubicBezTo>
                    <a:cubicBezTo>
                      <a:pt x="1389178" y="1006906"/>
                      <a:pt x="1390368" y="1006112"/>
                      <a:pt x="1386796" y="1003334"/>
                    </a:cubicBezTo>
                    <a:cubicBezTo>
                      <a:pt x="1383224" y="1000556"/>
                      <a:pt x="1370922" y="1001350"/>
                      <a:pt x="1372509" y="986666"/>
                    </a:cubicBezTo>
                    <a:cubicBezTo>
                      <a:pt x="1374097" y="971982"/>
                      <a:pt x="1395924" y="932690"/>
                      <a:pt x="1396321" y="915228"/>
                    </a:cubicBezTo>
                    <a:cubicBezTo>
                      <a:pt x="1396718" y="897766"/>
                      <a:pt x="1414577" y="896575"/>
                      <a:pt x="1374890" y="881891"/>
                    </a:cubicBezTo>
                    <a:cubicBezTo>
                      <a:pt x="1335203" y="867207"/>
                      <a:pt x="1199074" y="839822"/>
                      <a:pt x="1158196" y="827122"/>
                    </a:cubicBezTo>
                    <a:cubicBezTo>
                      <a:pt x="1117318" y="814422"/>
                      <a:pt x="1158593" y="812835"/>
                      <a:pt x="1129621" y="805691"/>
                    </a:cubicBezTo>
                    <a:cubicBezTo>
                      <a:pt x="1100649" y="798547"/>
                      <a:pt x="1006987" y="794578"/>
                      <a:pt x="984365" y="784259"/>
                    </a:cubicBezTo>
                    <a:cubicBezTo>
                      <a:pt x="961743" y="773940"/>
                      <a:pt x="999843" y="759256"/>
                      <a:pt x="993890" y="743778"/>
                    </a:cubicBezTo>
                    <a:cubicBezTo>
                      <a:pt x="987937" y="728300"/>
                      <a:pt x="960155" y="714807"/>
                      <a:pt x="948646" y="691391"/>
                    </a:cubicBezTo>
                    <a:cubicBezTo>
                      <a:pt x="937137" y="667975"/>
                      <a:pt x="936343" y="618762"/>
                      <a:pt x="924834" y="603284"/>
                    </a:cubicBezTo>
                    <a:cubicBezTo>
                      <a:pt x="913325" y="587806"/>
                      <a:pt x="890306" y="598125"/>
                      <a:pt x="879590" y="598522"/>
                    </a:cubicBezTo>
                    <a:cubicBezTo>
                      <a:pt x="868874" y="598919"/>
                      <a:pt x="870859" y="609635"/>
                      <a:pt x="860540" y="605666"/>
                    </a:cubicBezTo>
                    <a:cubicBezTo>
                      <a:pt x="850221" y="601697"/>
                      <a:pt x="822837" y="590187"/>
                      <a:pt x="817678" y="574709"/>
                    </a:cubicBezTo>
                    <a:cubicBezTo>
                      <a:pt x="812519" y="559231"/>
                      <a:pt x="831965" y="532641"/>
                      <a:pt x="829584" y="512797"/>
                    </a:cubicBezTo>
                    <a:cubicBezTo>
                      <a:pt x="827203" y="492953"/>
                      <a:pt x="817677" y="478666"/>
                      <a:pt x="803390" y="455647"/>
                    </a:cubicBezTo>
                    <a:cubicBezTo>
                      <a:pt x="789103" y="432628"/>
                      <a:pt x="743859" y="374684"/>
                      <a:pt x="743859" y="374684"/>
                    </a:cubicBezTo>
                    <a:cubicBezTo>
                      <a:pt x="733937" y="360000"/>
                      <a:pt x="741478" y="374288"/>
                      <a:pt x="743859" y="367541"/>
                    </a:cubicBezTo>
                    <a:cubicBezTo>
                      <a:pt x="746240" y="360794"/>
                      <a:pt x="777196" y="357619"/>
                      <a:pt x="758146" y="334203"/>
                    </a:cubicBezTo>
                    <a:cubicBezTo>
                      <a:pt x="739096" y="310787"/>
                      <a:pt x="650197" y="251256"/>
                      <a:pt x="629559" y="227047"/>
                    </a:cubicBezTo>
                    <a:cubicBezTo>
                      <a:pt x="608922" y="202838"/>
                      <a:pt x="634718" y="202441"/>
                      <a:pt x="634321" y="188947"/>
                    </a:cubicBezTo>
                    <a:cubicBezTo>
                      <a:pt x="633924" y="175453"/>
                      <a:pt x="633131" y="155609"/>
                      <a:pt x="627178" y="146084"/>
                    </a:cubicBezTo>
                    <a:cubicBezTo>
                      <a:pt x="621225" y="136559"/>
                      <a:pt x="604953" y="138544"/>
                      <a:pt x="598603" y="131797"/>
                    </a:cubicBezTo>
                    <a:cubicBezTo>
                      <a:pt x="592253" y="125050"/>
                      <a:pt x="599794" y="127431"/>
                      <a:pt x="589078" y="105603"/>
                    </a:cubicBezTo>
                    <a:cubicBezTo>
                      <a:pt x="578362" y="83775"/>
                      <a:pt x="558518" y="9162"/>
                      <a:pt x="534309" y="828"/>
                    </a:cubicBezTo>
                    <a:cubicBezTo>
                      <a:pt x="510100" y="-7506"/>
                      <a:pt x="467237" y="49644"/>
                      <a:pt x="443821" y="55597"/>
                    </a:cubicBezTo>
                    <a:cubicBezTo>
                      <a:pt x="420405" y="61550"/>
                      <a:pt x="411674" y="25435"/>
                      <a:pt x="393815" y="36547"/>
                    </a:cubicBezTo>
                    <a:cubicBezTo>
                      <a:pt x="375956" y="47659"/>
                      <a:pt x="348174" y="100444"/>
                      <a:pt x="336665" y="122272"/>
                    </a:cubicBezTo>
                    <a:cubicBezTo>
                      <a:pt x="325156" y="144100"/>
                      <a:pt x="324362" y="151641"/>
                      <a:pt x="324759" y="167516"/>
                    </a:cubicBezTo>
                    <a:cubicBezTo>
                      <a:pt x="325156" y="183391"/>
                      <a:pt x="336268" y="206013"/>
                      <a:pt x="339046" y="217522"/>
                    </a:cubicBezTo>
                    <a:cubicBezTo>
                      <a:pt x="341824" y="229031"/>
                      <a:pt x="352143" y="232206"/>
                      <a:pt x="341428" y="236572"/>
                    </a:cubicBezTo>
                    <a:cubicBezTo>
                      <a:pt x="330713" y="240938"/>
                      <a:pt x="291819" y="238557"/>
                      <a:pt x="274753" y="243716"/>
                    </a:cubicBezTo>
                    <a:cubicBezTo>
                      <a:pt x="257687" y="248875"/>
                      <a:pt x="257290" y="254828"/>
                      <a:pt x="239034" y="267528"/>
                    </a:cubicBezTo>
                    <a:cubicBezTo>
                      <a:pt x="220778" y="280228"/>
                      <a:pt x="189424" y="311582"/>
                      <a:pt x="165215" y="319916"/>
                    </a:cubicBezTo>
                    <a:cubicBezTo>
                      <a:pt x="141006" y="328250"/>
                      <a:pt x="109256" y="317931"/>
                      <a:pt x="93778" y="317534"/>
                    </a:cubicBezTo>
                    <a:cubicBezTo>
                      <a:pt x="78300" y="317137"/>
                      <a:pt x="88618" y="305231"/>
                      <a:pt x="72346" y="317534"/>
                    </a:cubicBezTo>
                    <a:cubicBezTo>
                      <a:pt x="56074" y="329837"/>
                      <a:pt x="7259" y="353650"/>
                      <a:pt x="909" y="377066"/>
                    </a:cubicBezTo>
                    <a:close/>
                  </a:path>
                </a:pathLst>
              </a:custGeom>
              <a:solidFill>
                <a:srgbClr val="A9D18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  <a:p>
                <a:pPr algn="ctr">
                  <a:defRPr/>
                </a:pPr>
                <a:endParaRPr lang="ru-RU" sz="1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prstClr val="black"/>
                    </a:solidFill>
                  </a:rPr>
                  <a:t>      </a:t>
                </a:r>
                <a:r>
                  <a:rPr lang="ru-RU" sz="1200" b="1" dirty="0" err="1">
                    <a:solidFill>
                      <a:prstClr val="black"/>
                    </a:solidFill>
                  </a:rPr>
                  <a:t>Андреаполь</a:t>
                </a:r>
                <a:endParaRPr lang="ru-RU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3047833" y="4572000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1591838" y="3888197"/>
              <a:ext cx="1462247" cy="1369511"/>
              <a:chOff x="1591838" y="3921477"/>
              <a:chExt cx="1462247" cy="1369511"/>
            </a:xfrm>
            <a:grpFill/>
          </p:grpSpPr>
          <p:sp>
            <p:nvSpPr>
              <p:cNvPr id="82" name="Полилиния 81"/>
              <p:cNvSpPr/>
              <p:nvPr/>
            </p:nvSpPr>
            <p:spPr>
              <a:xfrm>
                <a:off x="1591838" y="3921477"/>
                <a:ext cx="1462247" cy="1369511"/>
              </a:xfrm>
              <a:custGeom>
                <a:avLst/>
                <a:gdLst>
                  <a:gd name="connsiteX0" fmla="*/ 1458543 w 1462247"/>
                  <a:gd name="connsiteY0" fmla="*/ 1100579 h 1369511"/>
                  <a:gd name="connsiteX1" fmla="*/ 1453781 w 1462247"/>
                  <a:gd name="connsiteY1" fmla="*/ 1026761 h 1369511"/>
                  <a:gd name="connsiteX2" fmla="*/ 1420443 w 1462247"/>
                  <a:gd name="connsiteY2" fmla="*/ 998186 h 1369511"/>
                  <a:gd name="connsiteX3" fmla="*/ 1372818 w 1462247"/>
                  <a:gd name="connsiteY3" fmla="*/ 986279 h 1369511"/>
                  <a:gd name="connsiteX4" fmla="*/ 1256137 w 1462247"/>
                  <a:gd name="connsiteY4" fmla="*/ 919604 h 1369511"/>
                  <a:gd name="connsiteX5" fmla="*/ 1201368 w 1462247"/>
                  <a:gd name="connsiteY5" fmla="*/ 869598 h 1369511"/>
                  <a:gd name="connsiteX6" fmla="*/ 1084687 w 1462247"/>
                  <a:gd name="connsiteY6" fmla="*/ 812448 h 1369511"/>
                  <a:gd name="connsiteX7" fmla="*/ 1003725 w 1462247"/>
                  <a:gd name="connsiteY7" fmla="*/ 824354 h 1369511"/>
                  <a:gd name="connsiteX8" fmla="*/ 972768 w 1462247"/>
                  <a:gd name="connsiteY8" fmla="*/ 771967 h 1369511"/>
                  <a:gd name="connsiteX9" fmla="*/ 956100 w 1462247"/>
                  <a:gd name="connsiteY9" fmla="*/ 695767 h 1369511"/>
                  <a:gd name="connsiteX10" fmla="*/ 965625 w 1462247"/>
                  <a:gd name="connsiteY10" fmla="*/ 640998 h 1369511"/>
                  <a:gd name="connsiteX11" fmla="*/ 1018012 w 1462247"/>
                  <a:gd name="connsiteY11" fmla="*/ 524317 h 1369511"/>
                  <a:gd name="connsiteX12" fmla="*/ 1015631 w 1462247"/>
                  <a:gd name="connsiteY12" fmla="*/ 505267 h 1369511"/>
                  <a:gd name="connsiteX13" fmla="*/ 975150 w 1462247"/>
                  <a:gd name="connsiteY13" fmla="*/ 495742 h 1369511"/>
                  <a:gd name="connsiteX14" fmla="*/ 953718 w 1462247"/>
                  <a:gd name="connsiteY14" fmla="*/ 457642 h 1369511"/>
                  <a:gd name="connsiteX15" fmla="*/ 979912 w 1462247"/>
                  <a:gd name="connsiteY15" fmla="*/ 410017 h 1369511"/>
                  <a:gd name="connsiteX16" fmla="*/ 989437 w 1462247"/>
                  <a:gd name="connsiteY16" fmla="*/ 393348 h 1369511"/>
                  <a:gd name="connsiteX17" fmla="*/ 901331 w 1462247"/>
                  <a:gd name="connsiteY17" fmla="*/ 329054 h 1369511"/>
                  <a:gd name="connsiteX18" fmla="*/ 844181 w 1462247"/>
                  <a:gd name="connsiteY18" fmla="*/ 329054 h 1369511"/>
                  <a:gd name="connsiteX19" fmla="*/ 784650 w 1462247"/>
                  <a:gd name="connsiteY19" fmla="*/ 314767 h 1369511"/>
                  <a:gd name="connsiteX20" fmla="*/ 715593 w 1462247"/>
                  <a:gd name="connsiteY20" fmla="*/ 269523 h 1369511"/>
                  <a:gd name="connsiteX21" fmla="*/ 672731 w 1462247"/>
                  <a:gd name="connsiteY21" fmla="*/ 155223 h 1369511"/>
                  <a:gd name="connsiteX22" fmla="*/ 608437 w 1462247"/>
                  <a:gd name="connsiteY22" fmla="*/ 119504 h 1369511"/>
                  <a:gd name="connsiteX23" fmla="*/ 522712 w 1462247"/>
                  <a:gd name="connsiteY23" fmla="*/ 86167 h 1369511"/>
                  <a:gd name="connsiteX24" fmla="*/ 456037 w 1462247"/>
                  <a:gd name="connsiteY24" fmla="*/ 107598 h 1369511"/>
                  <a:gd name="connsiteX25" fmla="*/ 408412 w 1462247"/>
                  <a:gd name="connsiteY25" fmla="*/ 119504 h 1369511"/>
                  <a:gd name="connsiteX26" fmla="*/ 336975 w 1462247"/>
                  <a:gd name="connsiteY26" fmla="*/ 119504 h 1369511"/>
                  <a:gd name="connsiteX27" fmla="*/ 263156 w 1462247"/>
                  <a:gd name="connsiteY27" fmla="*/ 2823 h 1369511"/>
                  <a:gd name="connsiteX28" fmla="*/ 234581 w 1462247"/>
                  <a:gd name="connsiteY28" fmla="*/ 48067 h 1369511"/>
                  <a:gd name="connsiteX29" fmla="*/ 206006 w 1462247"/>
                  <a:gd name="connsiteY29" fmla="*/ 179036 h 1369511"/>
                  <a:gd name="connsiteX30" fmla="*/ 170287 w 1462247"/>
                  <a:gd name="connsiteY30" fmla="*/ 231423 h 1369511"/>
                  <a:gd name="connsiteX31" fmla="*/ 120281 w 1462247"/>
                  <a:gd name="connsiteY31" fmla="*/ 188561 h 1369511"/>
                  <a:gd name="connsiteX32" fmla="*/ 103612 w 1462247"/>
                  <a:gd name="connsiteY32" fmla="*/ 281429 h 1369511"/>
                  <a:gd name="connsiteX33" fmla="*/ 117900 w 1462247"/>
                  <a:gd name="connsiteY33" fmla="*/ 310004 h 1369511"/>
                  <a:gd name="connsiteX34" fmla="*/ 53606 w 1462247"/>
                  <a:gd name="connsiteY34" fmla="*/ 357629 h 1369511"/>
                  <a:gd name="connsiteX35" fmla="*/ 1218 w 1462247"/>
                  <a:gd name="connsiteY35" fmla="*/ 414779 h 1369511"/>
                  <a:gd name="connsiteX36" fmla="*/ 20268 w 1462247"/>
                  <a:gd name="connsiteY36" fmla="*/ 443354 h 1369511"/>
                  <a:gd name="connsiteX37" fmla="*/ 60750 w 1462247"/>
                  <a:gd name="connsiteY37" fmla="*/ 464786 h 1369511"/>
                  <a:gd name="connsiteX38" fmla="*/ 25031 w 1462247"/>
                  <a:gd name="connsiteY38" fmla="*/ 517173 h 1369511"/>
                  <a:gd name="connsiteX39" fmla="*/ 32175 w 1462247"/>
                  <a:gd name="connsiteY39" fmla="*/ 593373 h 1369511"/>
                  <a:gd name="connsiteX40" fmla="*/ 148856 w 1462247"/>
                  <a:gd name="connsiteY40" fmla="*/ 660048 h 1369511"/>
                  <a:gd name="connsiteX41" fmla="*/ 246487 w 1462247"/>
                  <a:gd name="connsiteY41" fmla="*/ 667192 h 1369511"/>
                  <a:gd name="connsiteX42" fmla="*/ 306018 w 1462247"/>
                  <a:gd name="connsiteY42" fmla="*/ 686242 h 1369511"/>
                  <a:gd name="connsiteX43" fmla="*/ 298875 w 1462247"/>
                  <a:gd name="connsiteY43" fmla="*/ 757679 h 1369511"/>
                  <a:gd name="connsiteX44" fmla="*/ 217912 w 1462247"/>
                  <a:gd name="connsiteY44" fmla="*/ 860073 h 1369511"/>
                  <a:gd name="connsiteX45" fmla="*/ 217912 w 1462247"/>
                  <a:gd name="connsiteY45" fmla="*/ 1000567 h 1369511"/>
                  <a:gd name="connsiteX46" fmla="*/ 317925 w 1462247"/>
                  <a:gd name="connsiteY46" fmla="*/ 1062479 h 1369511"/>
                  <a:gd name="connsiteX47" fmla="*/ 406031 w 1462247"/>
                  <a:gd name="connsiteY47" fmla="*/ 1112486 h 1369511"/>
                  <a:gd name="connsiteX48" fmla="*/ 451275 w 1462247"/>
                  <a:gd name="connsiteY48" fmla="*/ 1179161 h 1369511"/>
                  <a:gd name="connsiteX49" fmla="*/ 444131 w 1462247"/>
                  <a:gd name="connsiteY49" fmla="*/ 1276792 h 1369511"/>
                  <a:gd name="connsiteX50" fmla="*/ 551287 w 1462247"/>
                  <a:gd name="connsiteY50" fmla="*/ 1345848 h 1369511"/>
                  <a:gd name="connsiteX51" fmla="*/ 694162 w 1462247"/>
                  <a:gd name="connsiteY51" fmla="*/ 1352992 h 1369511"/>
                  <a:gd name="connsiteX52" fmla="*/ 748931 w 1462247"/>
                  <a:gd name="connsiteY52" fmla="*/ 1367279 h 1369511"/>
                  <a:gd name="connsiteX53" fmla="*/ 822750 w 1462247"/>
                  <a:gd name="connsiteY53" fmla="*/ 1300604 h 1369511"/>
                  <a:gd name="connsiteX54" fmla="*/ 925143 w 1462247"/>
                  <a:gd name="connsiteY54" fmla="*/ 1312511 h 1369511"/>
                  <a:gd name="connsiteX55" fmla="*/ 991818 w 1462247"/>
                  <a:gd name="connsiteY55" fmla="*/ 1267267 h 1369511"/>
                  <a:gd name="connsiteX56" fmla="*/ 1010868 w 1462247"/>
                  <a:gd name="connsiteY56" fmla="*/ 1281554 h 1369511"/>
                  <a:gd name="connsiteX57" fmla="*/ 1110881 w 1462247"/>
                  <a:gd name="connsiteY57" fmla="*/ 1283936 h 1369511"/>
                  <a:gd name="connsiteX58" fmla="*/ 1198987 w 1462247"/>
                  <a:gd name="connsiteY58" fmla="*/ 1283936 h 1369511"/>
                  <a:gd name="connsiteX59" fmla="*/ 1248993 w 1462247"/>
                  <a:gd name="connsiteY59" fmla="*/ 1317273 h 1369511"/>
                  <a:gd name="connsiteX60" fmla="*/ 1334718 w 1462247"/>
                  <a:gd name="connsiteY60" fmla="*/ 1267267 h 1369511"/>
                  <a:gd name="connsiteX61" fmla="*/ 1406156 w 1462247"/>
                  <a:gd name="connsiteY61" fmla="*/ 1169636 h 1369511"/>
                  <a:gd name="connsiteX62" fmla="*/ 1458543 w 1462247"/>
                  <a:gd name="connsiteY62" fmla="*/ 1100579 h 136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462247" h="1369511">
                    <a:moveTo>
                      <a:pt x="1458543" y="1100579"/>
                    </a:moveTo>
                    <a:cubicBezTo>
                      <a:pt x="1466481" y="1076766"/>
                      <a:pt x="1460131" y="1043826"/>
                      <a:pt x="1453781" y="1026761"/>
                    </a:cubicBezTo>
                    <a:cubicBezTo>
                      <a:pt x="1447431" y="1009696"/>
                      <a:pt x="1433937" y="1004933"/>
                      <a:pt x="1420443" y="998186"/>
                    </a:cubicBezTo>
                    <a:cubicBezTo>
                      <a:pt x="1406949" y="991439"/>
                      <a:pt x="1400202" y="999376"/>
                      <a:pt x="1372818" y="986279"/>
                    </a:cubicBezTo>
                    <a:cubicBezTo>
                      <a:pt x="1345434" y="973182"/>
                      <a:pt x="1284712" y="939051"/>
                      <a:pt x="1256137" y="919604"/>
                    </a:cubicBezTo>
                    <a:cubicBezTo>
                      <a:pt x="1227562" y="900157"/>
                      <a:pt x="1229943" y="887457"/>
                      <a:pt x="1201368" y="869598"/>
                    </a:cubicBezTo>
                    <a:cubicBezTo>
                      <a:pt x="1172793" y="851739"/>
                      <a:pt x="1117628" y="819989"/>
                      <a:pt x="1084687" y="812448"/>
                    </a:cubicBezTo>
                    <a:cubicBezTo>
                      <a:pt x="1051746" y="804907"/>
                      <a:pt x="1022378" y="831101"/>
                      <a:pt x="1003725" y="824354"/>
                    </a:cubicBezTo>
                    <a:cubicBezTo>
                      <a:pt x="985072" y="817607"/>
                      <a:pt x="980705" y="793398"/>
                      <a:pt x="972768" y="771967"/>
                    </a:cubicBezTo>
                    <a:cubicBezTo>
                      <a:pt x="964831" y="750536"/>
                      <a:pt x="957290" y="717595"/>
                      <a:pt x="956100" y="695767"/>
                    </a:cubicBezTo>
                    <a:cubicBezTo>
                      <a:pt x="954910" y="673939"/>
                      <a:pt x="955306" y="669573"/>
                      <a:pt x="965625" y="640998"/>
                    </a:cubicBezTo>
                    <a:cubicBezTo>
                      <a:pt x="975944" y="612423"/>
                      <a:pt x="1009678" y="546939"/>
                      <a:pt x="1018012" y="524317"/>
                    </a:cubicBezTo>
                    <a:cubicBezTo>
                      <a:pt x="1026346" y="501695"/>
                      <a:pt x="1022775" y="510029"/>
                      <a:pt x="1015631" y="505267"/>
                    </a:cubicBezTo>
                    <a:cubicBezTo>
                      <a:pt x="1008487" y="500505"/>
                      <a:pt x="985469" y="503679"/>
                      <a:pt x="975150" y="495742"/>
                    </a:cubicBezTo>
                    <a:cubicBezTo>
                      <a:pt x="964831" y="487805"/>
                      <a:pt x="952924" y="471929"/>
                      <a:pt x="953718" y="457642"/>
                    </a:cubicBezTo>
                    <a:cubicBezTo>
                      <a:pt x="954512" y="443355"/>
                      <a:pt x="973959" y="420733"/>
                      <a:pt x="979912" y="410017"/>
                    </a:cubicBezTo>
                    <a:cubicBezTo>
                      <a:pt x="985865" y="399301"/>
                      <a:pt x="1002534" y="406842"/>
                      <a:pt x="989437" y="393348"/>
                    </a:cubicBezTo>
                    <a:cubicBezTo>
                      <a:pt x="976340" y="379854"/>
                      <a:pt x="925540" y="339770"/>
                      <a:pt x="901331" y="329054"/>
                    </a:cubicBezTo>
                    <a:cubicBezTo>
                      <a:pt x="877122" y="318338"/>
                      <a:pt x="863628" y="331435"/>
                      <a:pt x="844181" y="329054"/>
                    </a:cubicBezTo>
                    <a:cubicBezTo>
                      <a:pt x="824734" y="326673"/>
                      <a:pt x="806081" y="324689"/>
                      <a:pt x="784650" y="314767"/>
                    </a:cubicBezTo>
                    <a:cubicBezTo>
                      <a:pt x="763219" y="304845"/>
                      <a:pt x="734246" y="296114"/>
                      <a:pt x="715593" y="269523"/>
                    </a:cubicBezTo>
                    <a:cubicBezTo>
                      <a:pt x="696940" y="242932"/>
                      <a:pt x="690590" y="180226"/>
                      <a:pt x="672731" y="155223"/>
                    </a:cubicBezTo>
                    <a:cubicBezTo>
                      <a:pt x="654872" y="130220"/>
                      <a:pt x="633440" y="131013"/>
                      <a:pt x="608437" y="119504"/>
                    </a:cubicBezTo>
                    <a:cubicBezTo>
                      <a:pt x="583434" y="107995"/>
                      <a:pt x="548112" y="88151"/>
                      <a:pt x="522712" y="86167"/>
                    </a:cubicBezTo>
                    <a:cubicBezTo>
                      <a:pt x="497312" y="84183"/>
                      <a:pt x="475087" y="102042"/>
                      <a:pt x="456037" y="107598"/>
                    </a:cubicBezTo>
                    <a:cubicBezTo>
                      <a:pt x="436987" y="113154"/>
                      <a:pt x="428256" y="117520"/>
                      <a:pt x="408412" y="119504"/>
                    </a:cubicBezTo>
                    <a:cubicBezTo>
                      <a:pt x="388568" y="121488"/>
                      <a:pt x="361184" y="138951"/>
                      <a:pt x="336975" y="119504"/>
                    </a:cubicBezTo>
                    <a:cubicBezTo>
                      <a:pt x="312766" y="100057"/>
                      <a:pt x="280222" y="14729"/>
                      <a:pt x="263156" y="2823"/>
                    </a:cubicBezTo>
                    <a:cubicBezTo>
                      <a:pt x="246090" y="-9083"/>
                      <a:pt x="244106" y="18698"/>
                      <a:pt x="234581" y="48067"/>
                    </a:cubicBezTo>
                    <a:cubicBezTo>
                      <a:pt x="225056" y="77436"/>
                      <a:pt x="216722" y="148477"/>
                      <a:pt x="206006" y="179036"/>
                    </a:cubicBezTo>
                    <a:cubicBezTo>
                      <a:pt x="195290" y="209595"/>
                      <a:pt x="184574" y="229836"/>
                      <a:pt x="170287" y="231423"/>
                    </a:cubicBezTo>
                    <a:cubicBezTo>
                      <a:pt x="156000" y="233010"/>
                      <a:pt x="131393" y="180227"/>
                      <a:pt x="120281" y="188561"/>
                    </a:cubicBezTo>
                    <a:cubicBezTo>
                      <a:pt x="109168" y="196895"/>
                      <a:pt x="104009" y="261189"/>
                      <a:pt x="103612" y="281429"/>
                    </a:cubicBezTo>
                    <a:cubicBezTo>
                      <a:pt x="103215" y="301669"/>
                      <a:pt x="126234" y="297304"/>
                      <a:pt x="117900" y="310004"/>
                    </a:cubicBezTo>
                    <a:cubicBezTo>
                      <a:pt x="109566" y="322704"/>
                      <a:pt x="73053" y="340167"/>
                      <a:pt x="53606" y="357629"/>
                    </a:cubicBezTo>
                    <a:cubicBezTo>
                      <a:pt x="34159" y="375091"/>
                      <a:pt x="6774" y="400491"/>
                      <a:pt x="1218" y="414779"/>
                    </a:cubicBezTo>
                    <a:cubicBezTo>
                      <a:pt x="-4338" y="429067"/>
                      <a:pt x="10346" y="435020"/>
                      <a:pt x="20268" y="443354"/>
                    </a:cubicBezTo>
                    <a:cubicBezTo>
                      <a:pt x="30190" y="451688"/>
                      <a:pt x="59956" y="452483"/>
                      <a:pt x="60750" y="464786"/>
                    </a:cubicBezTo>
                    <a:cubicBezTo>
                      <a:pt x="61544" y="477089"/>
                      <a:pt x="29793" y="495742"/>
                      <a:pt x="25031" y="517173"/>
                    </a:cubicBezTo>
                    <a:cubicBezTo>
                      <a:pt x="20269" y="538604"/>
                      <a:pt x="11538" y="569561"/>
                      <a:pt x="32175" y="593373"/>
                    </a:cubicBezTo>
                    <a:cubicBezTo>
                      <a:pt x="52812" y="617185"/>
                      <a:pt x="113138" y="647745"/>
                      <a:pt x="148856" y="660048"/>
                    </a:cubicBezTo>
                    <a:cubicBezTo>
                      <a:pt x="184574" y="672351"/>
                      <a:pt x="220293" y="662826"/>
                      <a:pt x="246487" y="667192"/>
                    </a:cubicBezTo>
                    <a:cubicBezTo>
                      <a:pt x="272681" y="671558"/>
                      <a:pt x="297287" y="671161"/>
                      <a:pt x="306018" y="686242"/>
                    </a:cubicBezTo>
                    <a:cubicBezTo>
                      <a:pt x="314749" y="701323"/>
                      <a:pt x="313559" y="728707"/>
                      <a:pt x="298875" y="757679"/>
                    </a:cubicBezTo>
                    <a:cubicBezTo>
                      <a:pt x="284191" y="786651"/>
                      <a:pt x="231406" y="819592"/>
                      <a:pt x="217912" y="860073"/>
                    </a:cubicBezTo>
                    <a:cubicBezTo>
                      <a:pt x="204418" y="900554"/>
                      <a:pt x="201243" y="966833"/>
                      <a:pt x="217912" y="1000567"/>
                    </a:cubicBezTo>
                    <a:cubicBezTo>
                      <a:pt x="234581" y="1034301"/>
                      <a:pt x="286572" y="1043826"/>
                      <a:pt x="317925" y="1062479"/>
                    </a:cubicBezTo>
                    <a:cubicBezTo>
                      <a:pt x="349278" y="1081132"/>
                      <a:pt x="383806" y="1093039"/>
                      <a:pt x="406031" y="1112486"/>
                    </a:cubicBezTo>
                    <a:cubicBezTo>
                      <a:pt x="428256" y="1131933"/>
                      <a:pt x="444925" y="1151777"/>
                      <a:pt x="451275" y="1179161"/>
                    </a:cubicBezTo>
                    <a:cubicBezTo>
                      <a:pt x="457625" y="1206545"/>
                      <a:pt x="427462" y="1249011"/>
                      <a:pt x="444131" y="1276792"/>
                    </a:cubicBezTo>
                    <a:cubicBezTo>
                      <a:pt x="460800" y="1304573"/>
                      <a:pt x="509615" y="1333148"/>
                      <a:pt x="551287" y="1345848"/>
                    </a:cubicBezTo>
                    <a:cubicBezTo>
                      <a:pt x="592959" y="1358548"/>
                      <a:pt x="661221" y="1349420"/>
                      <a:pt x="694162" y="1352992"/>
                    </a:cubicBezTo>
                    <a:cubicBezTo>
                      <a:pt x="727103" y="1356564"/>
                      <a:pt x="727500" y="1376010"/>
                      <a:pt x="748931" y="1367279"/>
                    </a:cubicBezTo>
                    <a:cubicBezTo>
                      <a:pt x="770362" y="1358548"/>
                      <a:pt x="793381" y="1309732"/>
                      <a:pt x="822750" y="1300604"/>
                    </a:cubicBezTo>
                    <a:cubicBezTo>
                      <a:pt x="852119" y="1291476"/>
                      <a:pt x="896965" y="1318067"/>
                      <a:pt x="925143" y="1312511"/>
                    </a:cubicBezTo>
                    <a:cubicBezTo>
                      <a:pt x="953321" y="1306955"/>
                      <a:pt x="977531" y="1272426"/>
                      <a:pt x="991818" y="1267267"/>
                    </a:cubicBezTo>
                    <a:cubicBezTo>
                      <a:pt x="1006105" y="1262108"/>
                      <a:pt x="991024" y="1278776"/>
                      <a:pt x="1010868" y="1281554"/>
                    </a:cubicBezTo>
                    <a:cubicBezTo>
                      <a:pt x="1030712" y="1284332"/>
                      <a:pt x="1079528" y="1283539"/>
                      <a:pt x="1110881" y="1283936"/>
                    </a:cubicBezTo>
                    <a:cubicBezTo>
                      <a:pt x="1142234" y="1284333"/>
                      <a:pt x="1175968" y="1278380"/>
                      <a:pt x="1198987" y="1283936"/>
                    </a:cubicBezTo>
                    <a:cubicBezTo>
                      <a:pt x="1222006" y="1289492"/>
                      <a:pt x="1226371" y="1320051"/>
                      <a:pt x="1248993" y="1317273"/>
                    </a:cubicBezTo>
                    <a:cubicBezTo>
                      <a:pt x="1271615" y="1314495"/>
                      <a:pt x="1308524" y="1291873"/>
                      <a:pt x="1334718" y="1267267"/>
                    </a:cubicBezTo>
                    <a:cubicBezTo>
                      <a:pt x="1360912" y="1242661"/>
                      <a:pt x="1383534" y="1198608"/>
                      <a:pt x="1406156" y="1169636"/>
                    </a:cubicBezTo>
                    <a:cubicBezTo>
                      <a:pt x="1428778" y="1140664"/>
                      <a:pt x="1450605" y="1124392"/>
                      <a:pt x="1458543" y="1100579"/>
                    </a:cubicBezTo>
                    <a:close/>
                  </a:path>
                </a:pathLst>
              </a:custGeom>
              <a:solidFill>
                <a:srgbClr val="FFE6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prstClr val="black"/>
                    </a:solidFill>
                  </a:rPr>
                  <a:t>    </a:t>
                </a: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Торопец</a:t>
                </a:r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2390409" y="4860554"/>
                <a:ext cx="45719" cy="54271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Овал 35"/>
            <p:cNvSpPr/>
            <p:nvPr/>
          </p:nvSpPr>
          <p:spPr>
            <a:xfrm>
              <a:off x="2740623" y="5357858"/>
              <a:ext cx="45719" cy="45719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5393722" y="5336329"/>
              <a:ext cx="1102404" cy="776401"/>
              <a:chOff x="5393722" y="5369609"/>
              <a:chExt cx="1102404" cy="776401"/>
            </a:xfrm>
            <a:grpFill/>
          </p:grpSpPr>
          <p:sp>
            <p:nvSpPr>
              <p:cNvPr id="80" name="Полилиния 79"/>
              <p:cNvSpPr/>
              <p:nvPr/>
            </p:nvSpPr>
            <p:spPr>
              <a:xfrm>
                <a:off x="5393722" y="5369609"/>
                <a:ext cx="1102404" cy="776401"/>
              </a:xfrm>
              <a:custGeom>
                <a:avLst/>
                <a:gdLst>
                  <a:gd name="connsiteX0" fmla="*/ 33147 w 1102404"/>
                  <a:gd name="connsiteY0" fmla="*/ 557322 h 776401"/>
                  <a:gd name="connsiteX1" fmla="*/ 33147 w 1102404"/>
                  <a:gd name="connsiteY1" fmla="*/ 488266 h 776401"/>
                  <a:gd name="connsiteX2" fmla="*/ 4572 w 1102404"/>
                  <a:gd name="connsiteY2" fmla="*/ 419210 h 776401"/>
                  <a:gd name="connsiteX3" fmla="*/ 2191 w 1102404"/>
                  <a:gd name="connsiteY3" fmla="*/ 338247 h 776401"/>
                  <a:gd name="connsiteX4" fmla="*/ 26003 w 1102404"/>
                  <a:gd name="connsiteY4" fmla="*/ 288241 h 776401"/>
                  <a:gd name="connsiteX5" fmla="*/ 71247 w 1102404"/>
                  <a:gd name="connsiteY5" fmla="*/ 250141 h 776401"/>
                  <a:gd name="connsiteX6" fmla="*/ 135541 w 1102404"/>
                  <a:gd name="connsiteY6" fmla="*/ 245379 h 776401"/>
                  <a:gd name="connsiteX7" fmla="*/ 142684 w 1102404"/>
                  <a:gd name="connsiteY7" fmla="*/ 231091 h 776401"/>
                  <a:gd name="connsiteX8" fmla="*/ 123634 w 1102404"/>
                  <a:gd name="connsiteY8" fmla="*/ 209660 h 776401"/>
                  <a:gd name="connsiteX9" fmla="*/ 137922 w 1102404"/>
                  <a:gd name="connsiteY9" fmla="*/ 162035 h 776401"/>
                  <a:gd name="connsiteX10" fmla="*/ 173641 w 1102404"/>
                  <a:gd name="connsiteY10" fmla="*/ 102504 h 776401"/>
                  <a:gd name="connsiteX11" fmla="*/ 209359 w 1102404"/>
                  <a:gd name="connsiteY11" fmla="*/ 52497 h 776401"/>
                  <a:gd name="connsiteX12" fmla="*/ 242697 w 1102404"/>
                  <a:gd name="connsiteY12" fmla="*/ 26304 h 776401"/>
                  <a:gd name="connsiteX13" fmla="*/ 295084 w 1102404"/>
                  <a:gd name="connsiteY13" fmla="*/ 12016 h 776401"/>
                  <a:gd name="connsiteX14" fmla="*/ 335566 w 1102404"/>
                  <a:gd name="connsiteY14" fmla="*/ 110 h 776401"/>
                  <a:gd name="connsiteX15" fmla="*/ 397478 w 1102404"/>
                  <a:gd name="connsiteY15" fmla="*/ 19160 h 776401"/>
                  <a:gd name="connsiteX16" fmla="*/ 435578 w 1102404"/>
                  <a:gd name="connsiteY16" fmla="*/ 50116 h 776401"/>
                  <a:gd name="connsiteX17" fmla="*/ 468916 w 1102404"/>
                  <a:gd name="connsiteY17" fmla="*/ 128697 h 776401"/>
                  <a:gd name="connsiteX18" fmla="*/ 480822 w 1102404"/>
                  <a:gd name="connsiteY18" fmla="*/ 142985 h 776401"/>
                  <a:gd name="connsiteX19" fmla="*/ 528447 w 1102404"/>
                  <a:gd name="connsiteY19" fmla="*/ 112029 h 776401"/>
                  <a:gd name="connsiteX20" fmla="*/ 585597 w 1102404"/>
                  <a:gd name="connsiteY20" fmla="*/ 128697 h 776401"/>
                  <a:gd name="connsiteX21" fmla="*/ 647509 w 1102404"/>
                  <a:gd name="connsiteY21" fmla="*/ 126316 h 776401"/>
                  <a:gd name="connsiteX22" fmla="*/ 690372 w 1102404"/>
                  <a:gd name="connsiteY22" fmla="*/ 92979 h 776401"/>
                  <a:gd name="connsiteX23" fmla="*/ 723709 w 1102404"/>
                  <a:gd name="connsiteY23" fmla="*/ 73929 h 776401"/>
                  <a:gd name="connsiteX24" fmla="*/ 776097 w 1102404"/>
                  <a:gd name="connsiteY24" fmla="*/ 57260 h 776401"/>
                  <a:gd name="connsiteX25" fmla="*/ 807053 w 1102404"/>
                  <a:gd name="connsiteY25" fmla="*/ 42972 h 776401"/>
                  <a:gd name="connsiteX26" fmla="*/ 871347 w 1102404"/>
                  <a:gd name="connsiteY26" fmla="*/ 76310 h 776401"/>
                  <a:gd name="connsiteX27" fmla="*/ 940403 w 1102404"/>
                  <a:gd name="connsiteY27" fmla="*/ 116791 h 776401"/>
                  <a:gd name="connsiteX28" fmla="*/ 985647 w 1102404"/>
                  <a:gd name="connsiteY28" fmla="*/ 90597 h 776401"/>
                  <a:gd name="connsiteX29" fmla="*/ 995172 w 1102404"/>
                  <a:gd name="connsiteY29" fmla="*/ 62022 h 776401"/>
                  <a:gd name="connsiteX30" fmla="*/ 995172 w 1102404"/>
                  <a:gd name="connsiteY30" fmla="*/ 19160 h 776401"/>
                  <a:gd name="connsiteX31" fmla="*/ 1033272 w 1102404"/>
                  <a:gd name="connsiteY31" fmla="*/ 14397 h 776401"/>
                  <a:gd name="connsiteX32" fmla="*/ 1076134 w 1102404"/>
                  <a:gd name="connsiteY32" fmla="*/ 33447 h 776401"/>
                  <a:gd name="connsiteX33" fmla="*/ 1092803 w 1102404"/>
                  <a:gd name="connsiteY33" fmla="*/ 62022 h 776401"/>
                  <a:gd name="connsiteX34" fmla="*/ 1080897 w 1102404"/>
                  <a:gd name="connsiteY34" fmla="*/ 128697 h 776401"/>
                  <a:gd name="connsiteX35" fmla="*/ 1071372 w 1102404"/>
                  <a:gd name="connsiteY35" fmla="*/ 173941 h 776401"/>
                  <a:gd name="connsiteX36" fmla="*/ 1061847 w 1102404"/>
                  <a:gd name="connsiteY36" fmla="*/ 195372 h 776401"/>
                  <a:gd name="connsiteX37" fmla="*/ 1102328 w 1102404"/>
                  <a:gd name="connsiteY37" fmla="*/ 252522 h 776401"/>
                  <a:gd name="connsiteX38" fmla="*/ 1071372 w 1102404"/>
                  <a:gd name="connsiteY38" fmla="*/ 316816 h 776401"/>
                  <a:gd name="connsiteX39" fmla="*/ 1047559 w 1102404"/>
                  <a:gd name="connsiteY39" fmla="*/ 357297 h 776401"/>
                  <a:gd name="connsiteX40" fmla="*/ 1064228 w 1102404"/>
                  <a:gd name="connsiteY40" fmla="*/ 409685 h 776401"/>
                  <a:gd name="connsiteX41" fmla="*/ 1071372 w 1102404"/>
                  <a:gd name="connsiteY41" fmla="*/ 454929 h 776401"/>
                  <a:gd name="connsiteX42" fmla="*/ 988028 w 1102404"/>
                  <a:gd name="connsiteY42" fmla="*/ 493029 h 776401"/>
                  <a:gd name="connsiteX43" fmla="*/ 949928 w 1102404"/>
                  <a:gd name="connsiteY43" fmla="*/ 573991 h 776401"/>
                  <a:gd name="connsiteX44" fmla="*/ 935641 w 1102404"/>
                  <a:gd name="connsiteY44" fmla="*/ 643047 h 776401"/>
                  <a:gd name="connsiteX45" fmla="*/ 923734 w 1102404"/>
                  <a:gd name="connsiteY45" fmla="*/ 688291 h 776401"/>
                  <a:gd name="connsiteX46" fmla="*/ 873728 w 1102404"/>
                  <a:gd name="connsiteY46" fmla="*/ 707341 h 776401"/>
                  <a:gd name="connsiteX47" fmla="*/ 780859 w 1102404"/>
                  <a:gd name="connsiteY47" fmla="*/ 638285 h 776401"/>
                  <a:gd name="connsiteX48" fmla="*/ 737997 w 1102404"/>
                  <a:gd name="connsiteY48" fmla="*/ 652572 h 776401"/>
                  <a:gd name="connsiteX49" fmla="*/ 604647 w 1102404"/>
                  <a:gd name="connsiteY49" fmla="*/ 671622 h 776401"/>
                  <a:gd name="connsiteX50" fmla="*/ 530828 w 1102404"/>
                  <a:gd name="connsiteY50" fmla="*/ 664479 h 776401"/>
                  <a:gd name="connsiteX51" fmla="*/ 483203 w 1102404"/>
                  <a:gd name="connsiteY51" fmla="*/ 700197 h 776401"/>
                  <a:gd name="connsiteX52" fmla="*/ 437959 w 1102404"/>
                  <a:gd name="connsiteY52" fmla="*/ 662097 h 776401"/>
                  <a:gd name="connsiteX53" fmla="*/ 390334 w 1102404"/>
                  <a:gd name="connsiteY53" fmla="*/ 728772 h 776401"/>
                  <a:gd name="connsiteX54" fmla="*/ 326041 w 1102404"/>
                  <a:gd name="connsiteY54" fmla="*/ 776397 h 776401"/>
                  <a:gd name="connsiteX55" fmla="*/ 302228 w 1102404"/>
                  <a:gd name="connsiteY55" fmla="*/ 726391 h 776401"/>
                  <a:gd name="connsiteX56" fmla="*/ 230791 w 1102404"/>
                  <a:gd name="connsiteY56" fmla="*/ 712104 h 776401"/>
                  <a:gd name="connsiteX57" fmla="*/ 214122 w 1102404"/>
                  <a:gd name="connsiteY57" fmla="*/ 650191 h 776401"/>
                  <a:gd name="connsiteX58" fmla="*/ 145066 w 1102404"/>
                  <a:gd name="connsiteY58" fmla="*/ 650191 h 776401"/>
                  <a:gd name="connsiteX59" fmla="*/ 102203 w 1102404"/>
                  <a:gd name="connsiteY59" fmla="*/ 633522 h 776401"/>
                  <a:gd name="connsiteX60" fmla="*/ 83153 w 1102404"/>
                  <a:gd name="connsiteY60" fmla="*/ 600185 h 776401"/>
                  <a:gd name="connsiteX61" fmla="*/ 33147 w 1102404"/>
                  <a:gd name="connsiteY61" fmla="*/ 557322 h 77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02404" h="776401">
                    <a:moveTo>
                      <a:pt x="33147" y="557322"/>
                    </a:moveTo>
                    <a:cubicBezTo>
                      <a:pt x="24813" y="538669"/>
                      <a:pt x="37910" y="511285"/>
                      <a:pt x="33147" y="488266"/>
                    </a:cubicBezTo>
                    <a:cubicBezTo>
                      <a:pt x="28384" y="465247"/>
                      <a:pt x="9731" y="444213"/>
                      <a:pt x="4572" y="419210"/>
                    </a:cubicBezTo>
                    <a:cubicBezTo>
                      <a:pt x="-587" y="394207"/>
                      <a:pt x="-1381" y="360075"/>
                      <a:pt x="2191" y="338247"/>
                    </a:cubicBezTo>
                    <a:cubicBezTo>
                      <a:pt x="5763" y="316419"/>
                      <a:pt x="14494" y="302925"/>
                      <a:pt x="26003" y="288241"/>
                    </a:cubicBezTo>
                    <a:cubicBezTo>
                      <a:pt x="37512" y="273557"/>
                      <a:pt x="52991" y="257285"/>
                      <a:pt x="71247" y="250141"/>
                    </a:cubicBezTo>
                    <a:cubicBezTo>
                      <a:pt x="89503" y="242997"/>
                      <a:pt x="123635" y="248554"/>
                      <a:pt x="135541" y="245379"/>
                    </a:cubicBezTo>
                    <a:cubicBezTo>
                      <a:pt x="147447" y="242204"/>
                      <a:pt x="144669" y="237044"/>
                      <a:pt x="142684" y="231091"/>
                    </a:cubicBezTo>
                    <a:cubicBezTo>
                      <a:pt x="140700" y="225138"/>
                      <a:pt x="124428" y="221169"/>
                      <a:pt x="123634" y="209660"/>
                    </a:cubicBezTo>
                    <a:cubicBezTo>
                      <a:pt x="122840" y="198151"/>
                      <a:pt x="129588" y="179894"/>
                      <a:pt x="137922" y="162035"/>
                    </a:cubicBezTo>
                    <a:cubicBezTo>
                      <a:pt x="146257" y="144176"/>
                      <a:pt x="161735" y="120760"/>
                      <a:pt x="173641" y="102504"/>
                    </a:cubicBezTo>
                    <a:cubicBezTo>
                      <a:pt x="185547" y="84248"/>
                      <a:pt x="197850" y="65197"/>
                      <a:pt x="209359" y="52497"/>
                    </a:cubicBezTo>
                    <a:cubicBezTo>
                      <a:pt x="220868" y="39797"/>
                      <a:pt x="228410" y="33051"/>
                      <a:pt x="242697" y="26304"/>
                    </a:cubicBezTo>
                    <a:cubicBezTo>
                      <a:pt x="256984" y="19557"/>
                      <a:pt x="279606" y="16382"/>
                      <a:pt x="295084" y="12016"/>
                    </a:cubicBezTo>
                    <a:cubicBezTo>
                      <a:pt x="310562" y="7650"/>
                      <a:pt x="318500" y="-1081"/>
                      <a:pt x="335566" y="110"/>
                    </a:cubicBezTo>
                    <a:cubicBezTo>
                      <a:pt x="352632" y="1301"/>
                      <a:pt x="380809" y="10826"/>
                      <a:pt x="397478" y="19160"/>
                    </a:cubicBezTo>
                    <a:cubicBezTo>
                      <a:pt x="414147" y="27494"/>
                      <a:pt x="423672" y="31860"/>
                      <a:pt x="435578" y="50116"/>
                    </a:cubicBezTo>
                    <a:cubicBezTo>
                      <a:pt x="447484" y="68372"/>
                      <a:pt x="461375" y="113219"/>
                      <a:pt x="468916" y="128697"/>
                    </a:cubicBezTo>
                    <a:cubicBezTo>
                      <a:pt x="476457" y="144175"/>
                      <a:pt x="470900" y="145763"/>
                      <a:pt x="480822" y="142985"/>
                    </a:cubicBezTo>
                    <a:cubicBezTo>
                      <a:pt x="490744" y="140207"/>
                      <a:pt x="510985" y="114410"/>
                      <a:pt x="528447" y="112029"/>
                    </a:cubicBezTo>
                    <a:cubicBezTo>
                      <a:pt x="545909" y="109648"/>
                      <a:pt x="565753" y="126316"/>
                      <a:pt x="585597" y="128697"/>
                    </a:cubicBezTo>
                    <a:cubicBezTo>
                      <a:pt x="605441" y="131078"/>
                      <a:pt x="630046" y="132269"/>
                      <a:pt x="647509" y="126316"/>
                    </a:cubicBezTo>
                    <a:cubicBezTo>
                      <a:pt x="664972" y="120363"/>
                      <a:pt x="677672" y="101710"/>
                      <a:pt x="690372" y="92979"/>
                    </a:cubicBezTo>
                    <a:cubicBezTo>
                      <a:pt x="703072" y="84248"/>
                      <a:pt x="709422" y="79882"/>
                      <a:pt x="723709" y="73929"/>
                    </a:cubicBezTo>
                    <a:cubicBezTo>
                      <a:pt x="737996" y="67976"/>
                      <a:pt x="762206" y="62419"/>
                      <a:pt x="776097" y="57260"/>
                    </a:cubicBezTo>
                    <a:cubicBezTo>
                      <a:pt x="789988" y="52101"/>
                      <a:pt x="791178" y="39797"/>
                      <a:pt x="807053" y="42972"/>
                    </a:cubicBezTo>
                    <a:cubicBezTo>
                      <a:pt x="822928" y="46147"/>
                      <a:pt x="849122" y="64007"/>
                      <a:pt x="871347" y="76310"/>
                    </a:cubicBezTo>
                    <a:cubicBezTo>
                      <a:pt x="893572" y="88613"/>
                      <a:pt x="921353" y="114410"/>
                      <a:pt x="940403" y="116791"/>
                    </a:cubicBezTo>
                    <a:cubicBezTo>
                      <a:pt x="959453" y="119172"/>
                      <a:pt x="976519" y="99725"/>
                      <a:pt x="985647" y="90597"/>
                    </a:cubicBezTo>
                    <a:cubicBezTo>
                      <a:pt x="994775" y="81469"/>
                      <a:pt x="993585" y="73928"/>
                      <a:pt x="995172" y="62022"/>
                    </a:cubicBezTo>
                    <a:cubicBezTo>
                      <a:pt x="996759" y="50116"/>
                      <a:pt x="988822" y="27097"/>
                      <a:pt x="995172" y="19160"/>
                    </a:cubicBezTo>
                    <a:cubicBezTo>
                      <a:pt x="1001522" y="11223"/>
                      <a:pt x="1019778" y="12016"/>
                      <a:pt x="1033272" y="14397"/>
                    </a:cubicBezTo>
                    <a:cubicBezTo>
                      <a:pt x="1046766" y="16778"/>
                      <a:pt x="1066212" y="25509"/>
                      <a:pt x="1076134" y="33447"/>
                    </a:cubicBezTo>
                    <a:cubicBezTo>
                      <a:pt x="1086056" y="41385"/>
                      <a:pt x="1092009" y="46147"/>
                      <a:pt x="1092803" y="62022"/>
                    </a:cubicBezTo>
                    <a:cubicBezTo>
                      <a:pt x="1093597" y="77897"/>
                      <a:pt x="1084469" y="110044"/>
                      <a:pt x="1080897" y="128697"/>
                    </a:cubicBezTo>
                    <a:cubicBezTo>
                      <a:pt x="1077325" y="147350"/>
                      <a:pt x="1074547" y="162828"/>
                      <a:pt x="1071372" y="173941"/>
                    </a:cubicBezTo>
                    <a:cubicBezTo>
                      <a:pt x="1068197" y="185054"/>
                      <a:pt x="1056688" y="182275"/>
                      <a:pt x="1061847" y="195372"/>
                    </a:cubicBezTo>
                    <a:cubicBezTo>
                      <a:pt x="1067006" y="208469"/>
                      <a:pt x="1100741" y="232281"/>
                      <a:pt x="1102328" y="252522"/>
                    </a:cubicBezTo>
                    <a:cubicBezTo>
                      <a:pt x="1103915" y="272763"/>
                      <a:pt x="1080500" y="299353"/>
                      <a:pt x="1071372" y="316816"/>
                    </a:cubicBezTo>
                    <a:cubicBezTo>
                      <a:pt x="1062244" y="334278"/>
                      <a:pt x="1048750" y="341819"/>
                      <a:pt x="1047559" y="357297"/>
                    </a:cubicBezTo>
                    <a:cubicBezTo>
                      <a:pt x="1046368" y="372775"/>
                      <a:pt x="1060259" y="393413"/>
                      <a:pt x="1064228" y="409685"/>
                    </a:cubicBezTo>
                    <a:cubicBezTo>
                      <a:pt x="1068197" y="425957"/>
                      <a:pt x="1084072" y="441038"/>
                      <a:pt x="1071372" y="454929"/>
                    </a:cubicBezTo>
                    <a:cubicBezTo>
                      <a:pt x="1058672" y="468820"/>
                      <a:pt x="1008268" y="473186"/>
                      <a:pt x="988028" y="493029"/>
                    </a:cubicBezTo>
                    <a:cubicBezTo>
                      <a:pt x="967788" y="512872"/>
                      <a:pt x="958659" y="548988"/>
                      <a:pt x="949928" y="573991"/>
                    </a:cubicBezTo>
                    <a:cubicBezTo>
                      <a:pt x="941197" y="598994"/>
                      <a:pt x="940007" y="623997"/>
                      <a:pt x="935641" y="643047"/>
                    </a:cubicBezTo>
                    <a:cubicBezTo>
                      <a:pt x="931275" y="662097"/>
                      <a:pt x="934053" y="677575"/>
                      <a:pt x="923734" y="688291"/>
                    </a:cubicBezTo>
                    <a:cubicBezTo>
                      <a:pt x="913415" y="699007"/>
                      <a:pt x="897540" y="715675"/>
                      <a:pt x="873728" y="707341"/>
                    </a:cubicBezTo>
                    <a:cubicBezTo>
                      <a:pt x="849916" y="699007"/>
                      <a:pt x="803481" y="647413"/>
                      <a:pt x="780859" y="638285"/>
                    </a:cubicBezTo>
                    <a:cubicBezTo>
                      <a:pt x="758237" y="629157"/>
                      <a:pt x="767366" y="647016"/>
                      <a:pt x="737997" y="652572"/>
                    </a:cubicBezTo>
                    <a:cubicBezTo>
                      <a:pt x="708628" y="658128"/>
                      <a:pt x="639175" y="669638"/>
                      <a:pt x="604647" y="671622"/>
                    </a:cubicBezTo>
                    <a:cubicBezTo>
                      <a:pt x="570119" y="673606"/>
                      <a:pt x="551069" y="659717"/>
                      <a:pt x="530828" y="664479"/>
                    </a:cubicBezTo>
                    <a:cubicBezTo>
                      <a:pt x="510587" y="669242"/>
                      <a:pt x="498681" y="700594"/>
                      <a:pt x="483203" y="700197"/>
                    </a:cubicBezTo>
                    <a:cubicBezTo>
                      <a:pt x="467725" y="699800"/>
                      <a:pt x="453437" y="657335"/>
                      <a:pt x="437959" y="662097"/>
                    </a:cubicBezTo>
                    <a:cubicBezTo>
                      <a:pt x="422481" y="666859"/>
                      <a:pt x="408987" y="709722"/>
                      <a:pt x="390334" y="728772"/>
                    </a:cubicBezTo>
                    <a:cubicBezTo>
                      <a:pt x="371681" y="747822"/>
                      <a:pt x="340725" y="776794"/>
                      <a:pt x="326041" y="776397"/>
                    </a:cubicBezTo>
                    <a:cubicBezTo>
                      <a:pt x="311357" y="776000"/>
                      <a:pt x="318103" y="737107"/>
                      <a:pt x="302228" y="726391"/>
                    </a:cubicBezTo>
                    <a:cubicBezTo>
                      <a:pt x="286353" y="715675"/>
                      <a:pt x="245475" y="724804"/>
                      <a:pt x="230791" y="712104"/>
                    </a:cubicBezTo>
                    <a:cubicBezTo>
                      <a:pt x="216107" y="699404"/>
                      <a:pt x="228409" y="660510"/>
                      <a:pt x="214122" y="650191"/>
                    </a:cubicBezTo>
                    <a:cubicBezTo>
                      <a:pt x="199835" y="639872"/>
                      <a:pt x="163719" y="652969"/>
                      <a:pt x="145066" y="650191"/>
                    </a:cubicBezTo>
                    <a:cubicBezTo>
                      <a:pt x="126413" y="647413"/>
                      <a:pt x="112522" y="641856"/>
                      <a:pt x="102203" y="633522"/>
                    </a:cubicBezTo>
                    <a:cubicBezTo>
                      <a:pt x="91884" y="625188"/>
                      <a:pt x="93472" y="613679"/>
                      <a:pt x="83153" y="600185"/>
                    </a:cubicBezTo>
                    <a:cubicBezTo>
                      <a:pt x="72834" y="586691"/>
                      <a:pt x="41481" y="575975"/>
                      <a:pt x="33147" y="557322"/>
                    </a:cubicBezTo>
                    <a:close/>
                  </a:path>
                </a:pathLst>
              </a:custGeom>
              <a:solidFill>
                <a:srgbClr val="DEEBF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Ctr="1"/>
              <a:lstStyle/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Зубцов</a:t>
                </a:r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5776633" y="5558363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4643438" y="4642309"/>
              <a:ext cx="1288668" cy="1308583"/>
              <a:chOff x="4643438" y="4675589"/>
              <a:chExt cx="1288668" cy="1308583"/>
            </a:xfrm>
            <a:grpFill/>
          </p:grpSpPr>
          <p:sp>
            <p:nvSpPr>
              <p:cNvPr id="78" name="Полилиния 77"/>
              <p:cNvSpPr/>
              <p:nvPr/>
            </p:nvSpPr>
            <p:spPr>
              <a:xfrm>
                <a:off x="4643438" y="4675589"/>
                <a:ext cx="1288668" cy="1308583"/>
              </a:xfrm>
              <a:custGeom>
                <a:avLst/>
                <a:gdLst>
                  <a:gd name="connsiteX0" fmla="*/ 0 w 1288668"/>
                  <a:gd name="connsiteY0" fmla="*/ 265505 h 1308583"/>
                  <a:gd name="connsiteX1" fmla="*/ 76200 w 1288668"/>
                  <a:gd name="connsiteY1" fmla="*/ 267886 h 1308583"/>
                  <a:gd name="connsiteX2" fmla="*/ 92868 w 1288668"/>
                  <a:gd name="connsiteY2" fmla="*/ 236930 h 1308583"/>
                  <a:gd name="connsiteX3" fmla="*/ 100012 w 1288668"/>
                  <a:gd name="connsiteY3" fmla="*/ 198830 h 1308583"/>
                  <a:gd name="connsiteX4" fmla="*/ 126206 w 1288668"/>
                  <a:gd name="connsiteY4" fmla="*/ 172636 h 1308583"/>
                  <a:gd name="connsiteX5" fmla="*/ 207168 w 1288668"/>
                  <a:gd name="connsiteY5" fmla="*/ 160730 h 1308583"/>
                  <a:gd name="connsiteX6" fmla="*/ 247650 w 1288668"/>
                  <a:gd name="connsiteY6" fmla="*/ 146442 h 1308583"/>
                  <a:gd name="connsiteX7" fmla="*/ 297656 w 1288668"/>
                  <a:gd name="connsiteY7" fmla="*/ 63099 h 1308583"/>
                  <a:gd name="connsiteX8" fmla="*/ 321468 w 1288668"/>
                  <a:gd name="connsiteY8" fmla="*/ 27380 h 1308583"/>
                  <a:gd name="connsiteX9" fmla="*/ 371475 w 1288668"/>
                  <a:gd name="connsiteY9" fmla="*/ 17855 h 1308583"/>
                  <a:gd name="connsiteX10" fmla="*/ 409575 w 1288668"/>
                  <a:gd name="connsiteY10" fmla="*/ 15474 h 1308583"/>
                  <a:gd name="connsiteX11" fmla="*/ 476250 w 1288668"/>
                  <a:gd name="connsiteY11" fmla="*/ 36905 h 1308583"/>
                  <a:gd name="connsiteX12" fmla="*/ 516731 w 1288668"/>
                  <a:gd name="connsiteY12" fmla="*/ 13092 h 1308583"/>
                  <a:gd name="connsiteX13" fmla="*/ 545306 w 1288668"/>
                  <a:gd name="connsiteY13" fmla="*/ 1186 h 1308583"/>
                  <a:gd name="connsiteX14" fmla="*/ 590550 w 1288668"/>
                  <a:gd name="connsiteY14" fmla="*/ 41667 h 1308583"/>
                  <a:gd name="connsiteX15" fmla="*/ 609600 w 1288668"/>
                  <a:gd name="connsiteY15" fmla="*/ 110724 h 1308583"/>
                  <a:gd name="connsiteX16" fmla="*/ 661987 w 1288668"/>
                  <a:gd name="connsiteY16" fmla="*/ 175017 h 1308583"/>
                  <a:gd name="connsiteX17" fmla="*/ 692943 w 1288668"/>
                  <a:gd name="connsiteY17" fmla="*/ 148824 h 1308583"/>
                  <a:gd name="connsiteX18" fmla="*/ 802481 w 1288668"/>
                  <a:gd name="connsiteY18" fmla="*/ 241692 h 1308583"/>
                  <a:gd name="connsiteX19" fmla="*/ 859631 w 1288668"/>
                  <a:gd name="connsiteY19" fmla="*/ 229786 h 1308583"/>
                  <a:gd name="connsiteX20" fmla="*/ 883443 w 1288668"/>
                  <a:gd name="connsiteY20" fmla="*/ 270267 h 1308583"/>
                  <a:gd name="connsiteX21" fmla="*/ 885825 w 1288668"/>
                  <a:gd name="connsiteY21" fmla="*/ 298842 h 1308583"/>
                  <a:gd name="connsiteX22" fmla="*/ 897731 w 1288668"/>
                  <a:gd name="connsiteY22" fmla="*/ 315511 h 1308583"/>
                  <a:gd name="connsiteX23" fmla="*/ 928687 w 1288668"/>
                  <a:gd name="connsiteY23" fmla="*/ 315511 h 1308583"/>
                  <a:gd name="connsiteX24" fmla="*/ 959643 w 1288668"/>
                  <a:gd name="connsiteY24" fmla="*/ 284555 h 1308583"/>
                  <a:gd name="connsiteX25" fmla="*/ 992981 w 1288668"/>
                  <a:gd name="connsiteY25" fmla="*/ 303605 h 1308583"/>
                  <a:gd name="connsiteX26" fmla="*/ 1007268 w 1288668"/>
                  <a:gd name="connsiteY26" fmla="*/ 348849 h 1308583"/>
                  <a:gd name="connsiteX27" fmla="*/ 1007268 w 1288668"/>
                  <a:gd name="connsiteY27" fmla="*/ 379805 h 1308583"/>
                  <a:gd name="connsiteX28" fmla="*/ 1004887 w 1288668"/>
                  <a:gd name="connsiteY28" fmla="*/ 417905 h 1308583"/>
                  <a:gd name="connsiteX29" fmla="*/ 1054893 w 1288668"/>
                  <a:gd name="connsiteY29" fmla="*/ 470292 h 1308583"/>
                  <a:gd name="connsiteX30" fmla="*/ 1126331 w 1288668"/>
                  <a:gd name="connsiteY30" fmla="*/ 532205 h 1308583"/>
                  <a:gd name="connsiteX31" fmla="*/ 1166812 w 1288668"/>
                  <a:gd name="connsiteY31" fmla="*/ 498867 h 1308583"/>
                  <a:gd name="connsiteX32" fmla="*/ 1207293 w 1288668"/>
                  <a:gd name="connsiteY32" fmla="*/ 513155 h 1308583"/>
                  <a:gd name="connsiteX33" fmla="*/ 1228725 w 1288668"/>
                  <a:gd name="connsiteY33" fmla="*/ 544111 h 1308583"/>
                  <a:gd name="connsiteX34" fmla="*/ 1221581 w 1288668"/>
                  <a:gd name="connsiteY34" fmla="*/ 594117 h 1308583"/>
                  <a:gd name="connsiteX35" fmla="*/ 1228725 w 1288668"/>
                  <a:gd name="connsiteY35" fmla="*/ 632217 h 1308583"/>
                  <a:gd name="connsiteX36" fmla="*/ 1285875 w 1288668"/>
                  <a:gd name="connsiteY36" fmla="*/ 703655 h 1308583"/>
                  <a:gd name="connsiteX37" fmla="*/ 1278731 w 1288668"/>
                  <a:gd name="connsiteY37" fmla="*/ 739374 h 1308583"/>
                  <a:gd name="connsiteX38" fmla="*/ 1269206 w 1288668"/>
                  <a:gd name="connsiteY38" fmla="*/ 782236 h 1308583"/>
                  <a:gd name="connsiteX39" fmla="*/ 1271587 w 1288668"/>
                  <a:gd name="connsiteY39" fmla="*/ 803667 h 1308583"/>
                  <a:gd name="connsiteX40" fmla="*/ 1219200 w 1288668"/>
                  <a:gd name="connsiteY40" fmla="*/ 827480 h 1308583"/>
                  <a:gd name="connsiteX41" fmla="*/ 1173956 w 1288668"/>
                  <a:gd name="connsiteY41" fmla="*/ 732230 h 1308583"/>
                  <a:gd name="connsiteX42" fmla="*/ 1095375 w 1288668"/>
                  <a:gd name="connsiteY42" fmla="*/ 694130 h 1308583"/>
                  <a:gd name="connsiteX43" fmla="*/ 1016793 w 1288668"/>
                  <a:gd name="connsiteY43" fmla="*/ 715561 h 1308583"/>
                  <a:gd name="connsiteX44" fmla="*/ 971550 w 1288668"/>
                  <a:gd name="connsiteY44" fmla="*/ 729849 h 1308583"/>
                  <a:gd name="connsiteX45" fmla="*/ 904875 w 1288668"/>
                  <a:gd name="connsiteY45" fmla="*/ 820336 h 1308583"/>
                  <a:gd name="connsiteX46" fmla="*/ 871537 w 1288668"/>
                  <a:gd name="connsiteY46" fmla="*/ 896536 h 1308583"/>
                  <a:gd name="connsiteX47" fmla="*/ 892968 w 1288668"/>
                  <a:gd name="connsiteY47" fmla="*/ 939399 h 1308583"/>
                  <a:gd name="connsiteX48" fmla="*/ 821531 w 1288668"/>
                  <a:gd name="connsiteY48" fmla="*/ 944161 h 1308583"/>
                  <a:gd name="connsiteX49" fmla="*/ 764381 w 1288668"/>
                  <a:gd name="connsiteY49" fmla="*/ 998930 h 1308583"/>
                  <a:gd name="connsiteX50" fmla="*/ 752475 w 1288668"/>
                  <a:gd name="connsiteY50" fmla="*/ 1089417 h 1308583"/>
                  <a:gd name="connsiteX51" fmla="*/ 778668 w 1288668"/>
                  <a:gd name="connsiteY51" fmla="*/ 1170380 h 1308583"/>
                  <a:gd name="connsiteX52" fmla="*/ 783431 w 1288668"/>
                  <a:gd name="connsiteY52" fmla="*/ 1256105 h 1308583"/>
                  <a:gd name="connsiteX53" fmla="*/ 726281 w 1288668"/>
                  <a:gd name="connsiteY53" fmla="*/ 1308492 h 1308583"/>
                  <a:gd name="connsiteX54" fmla="*/ 711993 w 1288668"/>
                  <a:gd name="connsiteY54" fmla="*/ 1268011 h 1308583"/>
                  <a:gd name="connsiteX55" fmla="*/ 659606 w 1288668"/>
                  <a:gd name="connsiteY55" fmla="*/ 1239436 h 1308583"/>
                  <a:gd name="connsiteX56" fmla="*/ 642937 w 1288668"/>
                  <a:gd name="connsiteY56" fmla="*/ 1227530 h 1308583"/>
                  <a:gd name="connsiteX57" fmla="*/ 576262 w 1288668"/>
                  <a:gd name="connsiteY57" fmla="*/ 1179905 h 1308583"/>
                  <a:gd name="connsiteX58" fmla="*/ 540543 w 1288668"/>
                  <a:gd name="connsiteY58" fmla="*/ 1184667 h 1308583"/>
                  <a:gd name="connsiteX59" fmla="*/ 457200 w 1288668"/>
                  <a:gd name="connsiteY59" fmla="*/ 1244199 h 1308583"/>
                  <a:gd name="connsiteX60" fmla="*/ 411956 w 1288668"/>
                  <a:gd name="connsiteY60" fmla="*/ 1198955 h 1308583"/>
                  <a:gd name="connsiteX61" fmla="*/ 371475 w 1288668"/>
                  <a:gd name="connsiteY61" fmla="*/ 1232292 h 1308583"/>
                  <a:gd name="connsiteX62" fmla="*/ 283368 w 1288668"/>
                  <a:gd name="connsiteY62" fmla="*/ 1098942 h 1308583"/>
                  <a:gd name="connsiteX63" fmla="*/ 290512 w 1288668"/>
                  <a:gd name="connsiteY63" fmla="*/ 998930 h 1308583"/>
                  <a:gd name="connsiteX64" fmla="*/ 204787 w 1288668"/>
                  <a:gd name="connsiteY64" fmla="*/ 939399 h 1308583"/>
                  <a:gd name="connsiteX65" fmla="*/ 211931 w 1288668"/>
                  <a:gd name="connsiteY65" fmla="*/ 853674 h 1308583"/>
                  <a:gd name="connsiteX66" fmla="*/ 211931 w 1288668"/>
                  <a:gd name="connsiteY66" fmla="*/ 779855 h 1308583"/>
                  <a:gd name="connsiteX67" fmla="*/ 164306 w 1288668"/>
                  <a:gd name="connsiteY67" fmla="*/ 727467 h 1308583"/>
                  <a:gd name="connsiteX68" fmla="*/ 171450 w 1288668"/>
                  <a:gd name="connsiteY68" fmla="*/ 627455 h 1308583"/>
                  <a:gd name="connsiteX69" fmla="*/ 104775 w 1288668"/>
                  <a:gd name="connsiteY69" fmla="*/ 575067 h 1308583"/>
                  <a:gd name="connsiteX70" fmla="*/ 71437 w 1288668"/>
                  <a:gd name="connsiteY70" fmla="*/ 527442 h 1308583"/>
                  <a:gd name="connsiteX71" fmla="*/ 164306 w 1288668"/>
                  <a:gd name="connsiteY71" fmla="*/ 501249 h 1308583"/>
                  <a:gd name="connsiteX72" fmla="*/ 150018 w 1288668"/>
                  <a:gd name="connsiteY72" fmla="*/ 429811 h 1308583"/>
                  <a:gd name="connsiteX73" fmla="*/ 92868 w 1288668"/>
                  <a:gd name="connsiteY73" fmla="*/ 413142 h 1308583"/>
                  <a:gd name="connsiteX74" fmla="*/ 83343 w 1288668"/>
                  <a:gd name="connsiteY74" fmla="*/ 360755 h 1308583"/>
                  <a:gd name="connsiteX75" fmla="*/ 40481 w 1288668"/>
                  <a:gd name="connsiteY75" fmla="*/ 336942 h 1308583"/>
                  <a:gd name="connsiteX76" fmla="*/ 0 w 1288668"/>
                  <a:gd name="connsiteY76" fmla="*/ 265505 h 130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288668" h="1308583">
                    <a:moveTo>
                      <a:pt x="0" y="265505"/>
                    </a:moveTo>
                    <a:cubicBezTo>
                      <a:pt x="30361" y="269076"/>
                      <a:pt x="60722" y="272648"/>
                      <a:pt x="76200" y="267886"/>
                    </a:cubicBezTo>
                    <a:cubicBezTo>
                      <a:pt x="91678" y="263124"/>
                      <a:pt x="88899" y="248439"/>
                      <a:pt x="92868" y="236930"/>
                    </a:cubicBezTo>
                    <a:cubicBezTo>
                      <a:pt x="96837" y="225421"/>
                      <a:pt x="94456" y="209546"/>
                      <a:pt x="100012" y="198830"/>
                    </a:cubicBezTo>
                    <a:cubicBezTo>
                      <a:pt x="105568" y="188114"/>
                      <a:pt x="108347" y="178986"/>
                      <a:pt x="126206" y="172636"/>
                    </a:cubicBezTo>
                    <a:cubicBezTo>
                      <a:pt x="144065" y="166286"/>
                      <a:pt x="186927" y="165096"/>
                      <a:pt x="207168" y="160730"/>
                    </a:cubicBezTo>
                    <a:cubicBezTo>
                      <a:pt x="227409" y="156364"/>
                      <a:pt x="232569" y="162714"/>
                      <a:pt x="247650" y="146442"/>
                    </a:cubicBezTo>
                    <a:cubicBezTo>
                      <a:pt x="262731" y="130170"/>
                      <a:pt x="285353" y="82943"/>
                      <a:pt x="297656" y="63099"/>
                    </a:cubicBezTo>
                    <a:cubicBezTo>
                      <a:pt x="309959" y="43255"/>
                      <a:pt x="309165" y="34921"/>
                      <a:pt x="321468" y="27380"/>
                    </a:cubicBezTo>
                    <a:cubicBezTo>
                      <a:pt x="333771" y="19839"/>
                      <a:pt x="356791" y="19839"/>
                      <a:pt x="371475" y="17855"/>
                    </a:cubicBezTo>
                    <a:cubicBezTo>
                      <a:pt x="386159" y="15871"/>
                      <a:pt x="392113" y="12299"/>
                      <a:pt x="409575" y="15474"/>
                    </a:cubicBezTo>
                    <a:cubicBezTo>
                      <a:pt x="427038" y="18649"/>
                      <a:pt x="458391" y="37302"/>
                      <a:pt x="476250" y="36905"/>
                    </a:cubicBezTo>
                    <a:cubicBezTo>
                      <a:pt x="494109" y="36508"/>
                      <a:pt x="505222" y="19045"/>
                      <a:pt x="516731" y="13092"/>
                    </a:cubicBezTo>
                    <a:cubicBezTo>
                      <a:pt x="528240" y="7139"/>
                      <a:pt x="533003" y="-3576"/>
                      <a:pt x="545306" y="1186"/>
                    </a:cubicBezTo>
                    <a:cubicBezTo>
                      <a:pt x="557609" y="5948"/>
                      <a:pt x="579834" y="23411"/>
                      <a:pt x="590550" y="41667"/>
                    </a:cubicBezTo>
                    <a:cubicBezTo>
                      <a:pt x="601266" y="59923"/>
                      <a:pt x="597694" y="88499"/>
                      <a:pt x="609600" y="110724"/>
                    </a:cubicBezTo>
                    <a:cubicBezTo>
                      <a:pt x="621506" y="132949"/>
                      <a:pt x="648096" y="168667"/>
                      <a:pt x="661987" y="175017"/>
                    </a:cubicBezTo>
                    <a:cubicBezTo>
                      <a:pt x="675878" y="181367"/>
                      <a:pt x="669527" y="137711"/>
                      <a:pt x="692943" y="148824"/>
                    </a:cubicBezTo>
                    <a:cubicBezTo>
                      <a:pt x="716359" y="159936"/>
                      <a:pt x="774700" y="228198"/>
                      <a:pt x="802481" y="241692"/>
                    </a:cubicBezTo>
                    <a:cubicBezTo>
                      <a:pt x="830262" y="255186"/>
                      <a:pt x="846137" y="225023"/>
                      <a:pt x="859631" y="229786"/>
                    </a:cubicBezTo>
                    <a:cubicBezTo>
                      <a:pt x="873125" y="234549"/>
                      <a:pt x="879077" y="258758"/>
                      <a:pt x="883443" y="270267"/>
                    </a:cubicBezTo>
                    <a:cubicBezTo>
                      <a:pt x="887809" y="281776"/>
                      <a:pt x="883444" y="291301"/>
                      <a:pt x="885825" y="298842"/>
                    </a:cubicBezTo>
                    <a:cubicBezTo>
                      <a:pt x="888206" y="306383"/>
                      <a:pt x="890588" y="312733"/>
                      <a:pt x="897731" y="315511"/>
                    </a:cubicBezTo>
                    <a:cubicBezTo>
                      <a:pt x="904874" y="318289"/>
                      <a:pt x="918368" y="320670"/>
                      <a:pt x="928687" y="315511"/>
                    </a:cubicBezTo>
                    <a:cubicBezTo>
                      <a:pt x="939006" y="310352"/>
                      <a:pt x="948927" y="286539"/>
                      <a:pt x="959643" y="284555"/>
                    </a:cubicBezTo>
                    <a:cubicBezTo>
                      <a:pt x="970359" y="282571"/>
                      <a:pt x="985044" y="292889"/>
                      <a:pt x="992981" y="303605"/>
                    </a:cubicBezTo>
                    <a:cubicBezTo>
                      <a:pt x="1000918" y="314321"/>
                      <a:pt x="1004887" y="336149"/>
                      <a:pt x="1007268" y="348849"/>
                    </a:cubicBezTo>
                    <a:cubicBezTo>
                      <a:pt x="1009649" y="361549"/>
                      <a:pt x="1007665" y="368296"/>
                      <a:pt x="1007268" y="379805"/>
                    </a:cubicBezTo>
                    <a:cubicBezTo>
                      <a:pt x="1006871" y="391314"/>
                      <a:pt x="996950" y="402824"/>
                      <a:pt x="1004887" y="417905"/>
                    </a:cubicBezTo>
                    <a:cubicBezTo>
                      <a:pt x="1012824" y="432986"/>
                      <a:pt x="1034652" y="451242"/>
                      <a:pt x="1054893" y="470292"/>
                    </a:cubicBezTo>
                    <a:cubicBezTo>
                      <a:pt x="1075134" y="489342"/>
                      <a:pt x="1107678" y="527443"/>
                      <a:pt x="1126331" y="532205"/>
                    </a:cubicBezTo>
                    <a:cubicBezTo>
                      <a:pt x="1144984" y="536967"/>
                      <a:pt x="1153318" y="502042"/>
                      <a:pt x="1166812" y="498867"/>
                    </a:cubicBezTo>
                    <a:cubicBezTo>
                      <a:pt x="1180306" y="495692"/>
                      <a:pt x="1196974" y="505614"/>
                      <a:pt x="1207293" y="513155"/>
                    </a:cubicBezTo>
                    <a:cubicBezTo>
                      <a:pt x="1217612" y="520696"/>
                      <a:pt x="1226344" y="530617"/>
                      <a:pt x="1228725" y="544111"/>
                    </a:cubicBezTo>
                    <a:cubicBezTo>
                      <a:pt x="1231106" y="557605"/>
                      <a:pt x="1221581" y="579433"/>
                      <a:pt x="1221581" y="594117"/>
                    </a:cubicBezTo>
                    <a:cubicBezTo>
                      <a:pt x="1221581" y="608801"/>
                      <a:pt x="1218009" y="613961"/>
                      <a:pt x="1228725" y="632217"/>
                    </a:cubicBezTo>
                    <a:cubicBezTo>
                      <a:pt x="1239441" y="650473"/>
                      <a:pt x="1277541" y="685795"/>
                      <a:pt x="1285875" y="703655"/>
                    </a:cubicBezTo>
                    <a:cubicBezTo>
                      <a:pt x="1294209" y="721515"/>
                      <a:pt x="1281509" y="726277"/>
                      <a:pt x="1278731" y="739374"/>
                    </a:cubicBezTo>
                    <a:cubicBezTo>
                      <a:pt x="1275953" y="752471"/>
                      <a:pt x="1270397" y="771521"/>
                      <a:pt x="1269206" y="782236"/>
                    </a:cubicBezTo>
                    <a:cubicBezTo>
                      <a:pt x="1268015" y="792951"/>
                      <a:pt x="1279921" y="796126"/>
                      <a:pt x="1271587" y="803667"/>
                    </a:cubicBezTo>
                    <a:cubicBezTo>
                      <a:pt x="1263253" y="811208"/>
                      <a:pt x="1235472" y="839386"/>
                      <a:pt x="1219200" y="827480"/>
                    </a:cubicBezTo>
                    <a:cubicBezTo>
                      <a:pt x="1202928" y="815574"/>
                      <a:pt x="1194593" y="754455"/>
                      <a:pt x="1173956" y="732230"/>
                    </a:cubicBezTo>
                    <a:cubicBezTo>
                      <a:pt x="1153319" y="710005"/>
                      <a:pt x="1121569" y="696908"/>
                      <a:pt x="1095375" y="694130"/>
                    </a:cubicBezTo>
                    <a:cubicBezTo>
                      <a:pt x="1069181" y="691352"/>
                      <a:pt x="1037431" y="709608"/>
                      <a:pt x="1016793" y="715561"/>
                    </a:cubicBezTo>
                    <a:cubicBezTo>
                      <a:pt x="996155" y="721514"/>
                      <a:pt x="990203" y="712387"/>
                      <a:pt x="971550" y="729849"/>
                    </a:cubicBezTo>
                    <a:cubicBezTo>
                      <a:pt x="952897" y="747311"/>
                      <a:pt x="921544" y="792555"/>
                      <a:pt x="904875" y="820336"/>
                    </a:cubicBezTo>
                    <a:cubicBezTo>
                      <a:pt x="888206" y="848117"/>
                      <a:pt x="873521" y="876692"/>
                      <a:pt x="871537" y="896536"/>
                    </a:cubicBezTo>
                    <a:cubicBezTo>
                      <a:pt x="869553" y="916380"/>
                      <a:pt x="901302" y="931461"/>
                      <a:pt x="892968" y="939399"/>
                    </a:cubicBezTo>
                    <a:cubicBezTo>
                      <a:pt x="884634" y="947337"/>
                      <a:pt x="842962" y="934239"/>
                      <a:pt x="821531" y="944161"/>
                    </a:cubicBezTo>
                    <a:cubicBezTo>
                      <a:pt x="800100" y="954083"/>
                      <a:pt x="775890" y="974721"/>
                      <a:pt x="764381" y="998930"/>
                    </a:cubicBezTo>
                    <a:cubicBezTo>
                      <a:pt x="752872" y="1023139"/>
                      <a:pt x="750094" y="1060842"/>
                      <a:pt x="752475" y="1089417"/>
                    </a:cubicBezTo>
                    <a:cubicBezTo>
                      <a:pt x="754856" y="1117992"/>
                      <a:pt x="773509" y="1142599"/>
                      <a:pt x="778668" y="1170380"/>
                    </a:cubicBezTo>
                    <a:cubicBezTo>
                      <a:pt x="783827" y="1198161"/>
                      <a:pt x="792162" y="1233086"/>
                      <a:pt x="783431" y="1256105"/>
                    </a:cubicBezTo>
                    <a:cubicBezTo>
                      <a:pt x="774700" y="1279124"/>
                      <a:pt x="738187" y="1306508"/>
                      <a:pt x="726281" y="1308492"/>
                    </a:cubicBezTo>
                    <a:cubicBezTo>
                      <a:pt x="714375" y="1310476"/>
                      <a:pt x="723105" y="1279520"/>
                      <a:pt x="711993" y="1268011"/>
                    </a:cubicBezTo>
                    <a:cubicBezTo>
                      <a:pt x="700881" y="1256502"/>
                      <a:pt x="671115" y="1246183"/>
                      <a:pt x="659606" y="1239436"/>
                    </a:cubicBezTo>
                    <a:cubicBezTo>
                      <a:pt x="648097" y="1232689"/>
                      <a:pt x="642937" y="1227530"/>
                      <a:pt x="642937" y="1227530"/>
                    </a:cubicBezTo>
                    <a:cubicBezTo>
                      <a:pt x="629046" y="1217608"/>
                      <a:pt x="593328" y="1187049"/>
                      <a:pt x="576262" y="1179905"/>
                    </a:cubicBezTo>
                    <a:cubicBezTo>
                      <a:pt x="559196" y="1172761"/>
                      <a:pt x="560387" y="1173951"/>
                      <a:pt x="540543" y="1184667"/>
                    </a:cubicBezTo>
                    <a:cubicBezTo>
                      <a:pt x="520699" y="1195383"/>
                      <a:pt x="478631" y="1241818"/>
                      <a:pt x="457200" y="1244199"/>
                    </a:cubicBezTo>
                    <a:cubicBezTo>
                      <a:pt x="435769" y="1246580"/>
                      <a:pt x="426243" y="1200939"/>
                      <a:pt x="411956" y="1198955"/>
                    </a:cubicBezTo>
                    <a:cubicBezTo>
                      <a:pt x="397669" y="1196971"/>
                      <a:pt x="392906" y="1248961"/>
                      <a:pt x="371475" y="1232292"/>
                    </a:cubicBezTo>
                    <a:cubicBezTo>
                      <a:pt x="350044" y="1215623"/>
                      <a:pt x="296862" y="1137836"/>
                      <a:pt x="283368" y="1098942"/>
                    </a:cubicBezTo>
                    <a:cubicBezTo>
                      <a:pt x="269874" y="1060048"/>
                      <a:pt x="303609" y="1025520"/>
                      <a:pt x="290512" y="998930"/>
                    </a:cubicBezTo>
                    <a:cubicBezTo>
                      <a:pt x="277415" y="972340"/>
                      <a:pt x="217884" y="963608"/>
                      <a:pt x="204787" y="939399"/>
                    </a:cubicBezTo>
                    <a:cubicBezTo>
                      <a:pt x="191690" y="915190"/>
                      <a:pt x="210740" y="880265"/>
                      <a:pt x="211931" y="853674"/>
                    </a:cubicBezTo>
                    <a:cubicBezTo>
                      <a:pt x="213122" y="827083"/>
                      <a:pt x="219868" y="800889"/>
                      <a:pt x="211931" y="779855"/>
                    </a:cubicBezTo>
                    <a:cubicBezTo>
                      <a:pt x="203994" y="758821"/>
                      <a:pt x="171053" y="752867"/>
                      <a:pt x="164306" y="727467"/>
                    </a:cubicBezTo>
                    <a:cubicBezTo>
                      <a:pt x="157559" y="702067"/>
                      <a:pt x="181372" y="652855"/>
                      <a:pt x="171450" y="627455"/>
                    </a:cubicBezTo>
                    <a:cubicBezTo>
                      <a:pt x="161528" y="602055"/>
                      <a:pt x="121444" y="591736"/>
                      <a:pt x="104775" y="575067"/>
                    </a:cubicBezTo>
                    <a:cubicBezTo>
                      <a:pt x="88106" y="558398"/>
                      <a:pt x="61515" y="539745"/>
                      <a:pt x="71437" y="527442"/>
                    </a:cubicBezTo>
                    <a:cubicBezTo>
                      <a:pt x="81359" y="515139"/>
                      <a:pt x="151209" y="517521"/>
                      <a:pt x="164306" y="501249"/>
                    </a:cubicBezTo>
                    <a:cubicBezTo>
                      <a:pt x="177403" y="484977"/>
                      <a:pt x="161924" y="444495"/>
                      <a:pt x="150018" y="429811"/>
                    </a:cubicBezTo>
                    <a:cubicBezTo>
                      <a:pt x="138112" y="415127"/>
                      <a:pt x="103980" y="424651"/>
                      <a:pt x="92868" y="413142"/>
                    </a:cubicBezTo>
                    <a:cubicBezTo>
                      <a:pt x="81756" y="401633"/>
                      <a:pt x="92074" y="373455"/>
                      <a:pt x="83343" y="360755"/>
                    </a:cubicBezTo>
                    <a:cubicBezTo>
                      <a:pt x="74612" y="348055"/>
                      <a:pt x="40481" y="336942"/>
                      <a:pt x="40481" y="336942"/>
                    </a:cubicBezTo>
                    <a:lnTo>
                      <a:pt x="0" y="265505"/>
                    </a:lnTo>
                    <a:close/>
                  </a:path>
                </a:pathLst>
              </a:custGeom>
              <a:solidFill>
                <a:srgbClr val="FFE6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Ctr="1"/>
              <a:lstStyle/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Ржев</a:t>
                </a:r>
              </a:p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5448110" y="5292557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4977617" y="4257476"/>
              <a:ext cx="1745946" cy="1248139"/>
              <a:chOff x="4977617" y="4290756"/>
              <a:chExt cx="1745946" cy="1248139"/>
            </a:xfrm>
            <a:grpFill/>
          </p:grpSpPr>
          <p:sp>
            <p:nvSpPr>
              <p:cNvPr id="76" name="Полилиния 75"/>
              <p:cNvSpPr/>
              <p:nvPr/>
            </p:nvSpPr>
            <p:spPr>
              <a:xfrm>
                <a:off x="4977617" y="4290756"/>
                <a:ext cx="1745946" cy="1248139"/>
              </a:xfrm>
              <a:custGeom>
                <a:avLst/>
                <a:gdLst>
                  <a:gd name="connsiteX0" fmla="*/ 70633 w 1745946"/>
                  <a:gd name="connsiteY0" fmla="*/ 400307 h 1248139"/>
                  <a:gd name="connsiteX1" fmla="*/ 15864 w 1745946"/>
                  <a:gd name="connsiteY1" fmla="*/ 331250 h 1248139"/>
                  <a:gd name="connsiteX2" fmla="*/ 39677 w 1745946"/>
                  <a:gd name="connsiteY2" fmla="*/ 297913 h 1248139"/>
                  <a:gd name="connsiteX3" fmla="*/ 77777 w 1745946"/>
                  <a:gd name="connsiteY3" fmla="*/ 250288 h 1248139"/>
                  <a:gd name="connsiteX4" fmla="*/ 73014 w 1745946"/>
                  <a:gd name="connsiteY4" fmla="*/ 200282 h 1248139"/>
                  <a:gd name="connsiteX5" fmla="*/ 37296 w 1745946"/>
                  <a:gd name="connsiteY5" fmla="*/ 131225 h 1248139"/>
                  <a:gd name="connsiteX6" fmla="*/ 1577 w 1745946"/>
                  <a:gd name="connsiteY6" fmla="*/ 59788 h 1248139"/>
                  <a:gd name="connsiteX7" fmla="*/ 92064 w 1745946"/>
                  <a:gd name="connsiteY7" fmla="*/ 38357 h 1248139"/>
                  <a:gd name="connsiteX8" fmla="*/ 182552 w 1745946"/>
                  <a:gd name="connsiteY8" fmla="*/ 14544 h 1248139"/>
                  <a:gd name="connsiteX9" fmla="*/ 261133 w 1745946"/>
                  <a:gd name="connsiteY9" fmla="*/ 257 h 1248139"/>
                  <a:gd name="connsiteX10" fmla="*/ 308758 w 1745946"/>
                  <a:gd name="connsiteY10" fmla="*/ 26450 h 1248139"/>
                  <a:gd name="connsiteX11" fmla="*/ 368289 w 1745946"/>
                  <a:gd name="connsiteY11" fmla="*/ 76457 h 1248139"/>
                  <a:gd name="connsiteX12" fmla="*/ 399246 w 1745946"/>
                  <a:gd name="connsiteY12" fmla="*/ 76457 h 1248139"/>
                  <a:gd name="connsiteX13" fmla="*/ 463539 w 1745946"/>
                  <a:gd name="connsiteY13" fmla="*/ 62169 h 1248139"/>
                  <a:gd name="connsiteX14" fmla="*/ 494496 w 1745946"/>
                  <a:gd name="connsiteY14" fmla="*/ 100269 h 1248139"/>
                  <a:gd name="connsiteX15" fmla="*/ 494496 w 1745946"/>
                  <a:gd name="connsiteY15" fmla="*/ 119319 h 1248139"/>
                  <a:gd name="connsiteX16" fmla="*/ 480208 w 1745946"/>
                  <a:gd name="connsiteY16" fmla="*/ 150275 h 1248139"/>
                  <a:gd name="connsiteX17" fmla="*/ 489733 w 1745946"/>
                  <a:gd name="connsiteY17" fmla="*/ 181232 h 1248139"/>
                  <a:gd name="connsiteX18" fmla="*/ 530214 w 1745946"/>
                  <a:gd name="connsiteY18" fmla="*/ 209807 h 1248139"/>
                  <a:gd name="connsiteX19" fmla="*/ 575458 w 1745946"/>
                  <a:gd name="connsiteY19" fmla="*/ 202663 h 1248139"/>
                  <a:gd name="connsiteX20" fmla="*/ 594508 w 1745946"/>
                  <a:gd name="connsiteY20" fmla="*/ 226475 h 1248139"/>
                  <a:gd name="connsiteX21" fmla="*/ 599271 w 1745946"/>
                  <a:gd name="connsiteY21" fmla="*/ 252669 h 1248139"/>
                  <a:gd name="connsiteX22" fmla="*/ 725477 w 1745946"/>
                  <a:gd name="connsiteY22" fmla="*/ 316963 h 1248139"/>
                  <a:gd name="connsiteX23" fmla="*/ 749289 w 1745946"/>
                  <a:gd name="connsiteY23" fmla="*/ 281244 h 1248139"/>
                  <a:gd name="connsiteX24" fmla="*/ 820727 w 1745946"/>
                  <a:gd name="connsiteY24" fmla="*/ 305057 h 1248139"/>
                  <a:gd name="connsiteX25" fmla="*/ 854064 w 1745946"/>
                  <a:gd name="connsiteY25" fmla="*/ 247907 h 1248139"/>
                  <a:gd name="connsiteX26" fmla="*/ 870733 w 1745946"/>
                  <a:gd name="connsiteY26" fmla="*/ 240763 h 1248139"/>
                  <a:gd name="connsiteX27" fmla="*/ 896927 w 1745946"/>
                  <a:gd name="connsiteY27" fmla="*/ 259813 h 1248139"/>
                  <a:gd name="connsiteX28" fmla="*/ 896927 w 1745946"/>
                  <a:gd name="connsiteY28" fmla="*/ 316963 h 1248139"/>
                  <a:gd name="connsiteX29" fmla="*/ 956458 w 1745946"/>
                  <a:gd name="connsiteY29" fmla="*/ 371732 h 1248139"/>
                  <a:gd name="connsiteX30" fmla="*/ 1013608 w 1745946"/>
                  <a:gd name="connsiteY30" fmla="*/ 397925 h 1248139"/>
                  <a:gd name="connsiteX31" fmla="*/ 1015989 w 1745946"/>
                  <a:gd name="connsiteY31" fmla="*/ 447932 h 1248139"/>
                  <a:gd name="connsiteX32" fmla="*/ 1018371 w 1745946"/>
                  <a:gd name="connsiteY32" fmla="*/ 493175 h 1248139"/>
                  <a:gd name="connsiteX33" fmla="*/ 1065996 w 1745946"/>
                  <a:gd name="connsiteY33" fmla="*/ 533657 h 1248139"/>
                  <a:gd name="connsiteX34" fmla="*/ 1096952 w 1745946"/>
                  <a:gd name="connsiteY34" fmla="*/ 528894 h 1248139"/>
                  <a:gd name="connsiteX35" fmla="*/ 1313646 w 1745946"/>
                  <a:gd name="connsiteY35" fmla="*/ 347919 h 1248139"/>
                  <a:gd name="connsiteX36" fmla="*/ 1358889 w 1745946"/>
                  <a:gd name="connsiteY36" fmla="*/ 314582 h 1248139"/>
                  <a:gd name="connsiteX37" fmla="*/ 1420802 w 1745946"/>
                  <a:gd name="connsiteY37" fmla="*/ 293150 h 1248139"/>
                  <a:gd name="connsiteX38" fmla="*/ 1454139 w 1745946"/>
                  <a:gd name="connsiteY38" fmla="*/ 283625 h 1248139"/>
                  <a:gd name="connsiteX39" fmla="*/ 1480333 w 1745946"/>
                  <a:gd name="connsiteY39" fmla="*/ 231238 h 1248139"/>
                  <a:gd name="connsiteX40" fmla="*/ 1532721 w 1745946"/>
                  <a:gd name="connsiteY40" fmla="*/ 219332 h 1248139"/>
                  <a:gd name="connsiteX41" fmla="*/ 1585108 w 1745946"/>
                  <a:gd name="connsiteY41" fmla="*/ 219332 h 1248139"/>
                  <a:gd name="connsiteX42" fmla="*/ 1616064 w 1745946"/>
                  <a:gd name="connsiteY42" fmla="*/ 271719 h 1248139"/>
                  <a:gd name="connsiteX43" fmla="*/ 1577964 w 1745946"/>
                  <a:gd name="connsiteY43" fmla="*/ 274100 h 1248139"/>
                  <a:gd name="connsiteX44" fmla="*/ 1523196 w 1745946"/>
                  <a:gd name="connsiteY44" fmla="*/ 307438 h 1248139"/>
                  <a:gd name="connsiteX45" fmla="*/ 1485096 w 1745946"/>
                  <a:gd name="connsiteY45" fmla="*/ 376494 h 1248139"/>
                  <a:gd name="connsiteX46" fmla="*/ 1508908 w 1745946"/>
                  <a:gd name="connsiteY46" fmla="*/ 414594 h 1248139"/>
                  <a:gd name="connsiteX47" fmla="*/ 1723221 w 1745946"/>
                  <a:gd name="connsiteY47" fmla="*/ 488413 h 1248139"/>
                  <a:gd name="connsiteX48" fmla="*/ 1735127 w 1745946"/>
                  <a:gd name="connsiteY48" fmla="*/ 502700 h 1248139"/>
                  <a:gd name="connsiteX49" fmla="*/ 1682739 w 1745946"/>
                  <a:gd name="connsiteY49" fmla="*/ 574138 h 1248139"/>
                  <a:gd name="connsiteX50" fmla="*/ 1618446 w 1745946"/>
                  <a:gd name="connsiteY50" fmla="*/ 617000 h 1248139"/>
                  <a:gd name="connsiteX51" fmla="*/ 1573202 w 1745946"/>
                  <a:gd name="connsiteY51" fmla="*/ 624144 h 1248139"/>
                  <a:gd name="connsiteX52" fmla="*/ 1544627 w 1745946"/>
                  <a:gd name="connsiteY52" fmla="*/ 686057 h 1248139"/>
                  <a:gd name="connsiteX53" fmla="*/ 1556533 w 1745946"/>
                  <a:gd name="connsiteY53" fmla="*/ 743207 h 1248139"/>
                  <a:gd name="connsiteX54" fmla="*/ 1630352 w 1745946"/>
                  <a:gd name="connsiteY54" fmla="*/ 807500 h 1248139"/>
                  <a:gd name="connsiteX55" fmla="*/ 1604158 w 1745946"/>
                  <a:gd name="connsiteY55" fmla="*/ 862269 h 1248139"/>
                  <a:gd name="connsiteX56" fmla="*/ 1618446 w 1745946"/>
                  <a:gd name="connsiteY56" fmla="*/ 912275 h 1248139"/>
                  <a:gd name="connsiteX57" fmla="*/ 1680358 w 1745946"/>
                  <a:gd name="connsiteY57" fmla="*/ 959900 h 1248139"/>
                  <a:gd name="connsiteX58" fmla="*/ 1663689 w 1745946"/>
                  <a:gd name="connsiteY58" fmla="*/ 1045625 h 1248139"/>
                  <a:gd name="connsiteX59" fmla="*/ 1654164 w 1745946"/>
                  <a:gd name="connsiteY59" fmla="*/ 1114682 h 1248139"/>
                  <a:gd name="connsiteX60" fmla="*/ 1685121 w 1745946"/>
                  <a:gd name="connsiteY60" fmla="*/ 1174213 h 1248139"/>
                  <a:gd name="connsiteX61" fmla="*/ 1644639 w 1745946"/>
                  <a:gd name="connsiteY61" fmla="*/ 1231363 h 1248139"/>
                  <a:gd name="connsiteX62" fmla="*/ 1573202 w 1745946"/>
                  <a:gd name="connsiteY62" fmla="*/ 1214694 h 1248139"/>
                  <a:gd name="connsiteX63" fmla="*/ 1544627 w 1745946"/>
                  <a:gd name="connsiteY63" fmla="*/ 1248032 h 1248139"/>
                  <a:gd name="connsiteX64" fmla="*/ 1504146 w 1745946"/>
                  <a:gd name="connsiteY64" fmla="*/ 1221838 h 1248139"/>
                  <a:gd name="connsiteX65" fmla="*/ 1501764 w 1745946"/>
                  <a:gd name="connsiteY65" fmla="*/ 1136113 h 1248139"/>
                  <a:gd name="connsiteX66" fmla="*/ 1456521 w 1745946"/>
                  <a:gd name="connsiteY66" fmla="*/ 1093250 h 1248139"/>
                  <a:gd name="connsiteX67" fmla="*/ 1408896 w 1745946"/>
                  <a:gd name="connsiteY67" fmla="*/ 1107538 h 1248139"/>
                  <a:gd name="connsiteX68" fmla="*/ 1408896 w 1745946"/>
                  <a:gd name="connsiteY68" fmla="*/ 1157544 h 1248139"/>
                  <a:gd name="connsiteX69" fmla="*/ 1354127 w 1745946"/>
                  <a:gd name="connsiteY69" fmla="*/ 1195644 h 1248139"/>
                  <a:gd name="connsiteX70" fmla="*/ 1294596 w 1745946"/>
                  <a:gd name="connsiteY70" fmla="*/ 1162307 h 1248139"/>
                  <a:gd name="connsiteX71" fmla="*/ 1235064 w 1745946"/>
                  <a:gd name="connsiteY71" fmla="*/ 1131350 h 1248139"/>
                  <a:gd name="connsiteX72" fmla="*/ 1182677 w 1745946"/>
                  <a:gd name="connsiteY72" fmla="*/ 1138494 h 1248139"/>
                  <a:gd name="connsiteX73" fmla="*/ 1135052 w 1745946"/>
                  <a:gd name="connsiteY73" fmla="*/ 1155163 h 1248139"/>
                  <a:gd name="connsiteX74" fmla="*/ 1068377 w 1745946"/>
                  <a:gd name="connsiteY74" fmla="*/ 1205169 h 1248139"/>
                  <a:gd name="connsiteX75" fmla="*/ 987414 w 1745946"/>
                  <a:gd name="connsiteY75" fmla="*/ 1207550 h 1248139"/>
                  <a:gd name="connsiteX76" fmla="*/ 930264 w 1745946"/>
                  <a:gd name="connsiteY76" fmla="*/ 1178975 h 1248139"/>
                  <a:gd name="connsiteX77" fmla="*/ 944552 w 1745946"/>
                  <a:gd name="connsiteY77" fmla="*/ 1076582 h 1248139"/>
                  <a:gd name="connsiteX78" fmla="*/ 882639 w 1745946"/>
                  <a:gd name="connsiteY78" fmla="*/ 995619 h 1248139"/>
                  <a:gd name="connsiteX79" fmla="*/ 887402 w 1745946"/>
                  <a:gd name="connsiteY79" fmla="*/ 928944 h 1248139"/>
                  <a:gd name="connsiteX80" fmla="*/ 865971 w 1745946"/>
                  <a:gd name="connsiteY80" fmla="*/ 895607 h 1248139"/>
                  <a:gd name="connsiteX81" fmla="*/ 830252 w 1745946"/>
                  <a:gd name="connsiteY81" fmla="*/ 886082 h 1248139"/>
                  <a:gd name="connsiteX82" fmla="*/ 796914 w 1745946"/>
                  <a:gd name="connsiteY82" fmla="*/ 924182 h 1248139"/>
                  <a:gd name="connsiteX83" fmla="*/ 751671 w 1745946"/>
                  <a:gd name="connsiteY83" fmla="*/ 883700 h 1248139"/>
                  <a:gd name="connsiteX84" fmla="*/ 670708 w 1745946"/>
                  <a:gd name="connsiteY84" fmla="*/ 809882 h 1248139"/>
                  <a:gd name="connsiteX85" fmla="*/ 673089 w 1745946"/>
                  <a:gd name="connsiteY85" fmla="*/ 747969 h 1248139"/>
                  <a:gd name="connsiteX86" fmla="*/ 658802 w 1745946"/>
                  <a:gd name="connsiteY86" fmla="*/ 688438 h 1248139"/>
                  <a:gd name="connsiteX87" fmla="*/ 627846 w 1745946"/>
                  <a:gd name="connsiteY87" fmla="*/ 669388 h 1248139"/>
                  <a:gd name="connsiteX88" fmla="*/ 589746 w 1745946"/>
                  <a:gd name="connsiteY88" fmla="*/ 697963 h 1248139"/>
                  <a:gd name="connsiteX89" fmla="*/ 554027 w 1745946"/>
                  <a:gd name="connsiteY89" fmla="*/ 693200 h 1248139"/>
                  <a:gd name="connsiteX90" fmla="*/ 549264 w 1745946"/>
                  <a:gd name="connsiteY90" fmla="*/ 659863 h 1248139"/>
                  <a:gd name="connsiteX91" fmla="*/ 527833 w 1745946"/>
                  <a:gd name="connsiteY91" fmla="*/ 621763 h 1248139"/>
                  <a:gd name="connsiteX92" fmla="*/ 489733 w 1745946"/>
                  <a:gd name="connsiteY92" fmla="*/ 621763 h 1248139"/>
                  <a:gd name="connsiteX93" fmla="*/ 458777 w 1745946"/>
                  <a:gd name="connsiteY93" fmla="*/ 619382 h 1248139"/>
                  <a:gd name="connsiteX94" fmla="*/ 368289 w 1745946"/>
                  <a:gd name="connsiteY94" fmla="*/ 545563 h 1248139"/>
                  <a:gd name="connsiteX95" fmla="*/ 344477 w 1745946"/>
                  <a:gd name="connsiteY95" fmla="*/ 545563 h 1248139"/>
                  <a:gd name="connsiteX96" fmla="*/ 323046 w 1745946"/>
                  <a:gd name="connsiteY96" fmla="*/ 562232 h 1248139"/>
                  <a:gd name="connsiteX97" fmla="*/ 273039 w 1745946"/>
                  <a:gd name="connsiteY97" fmla="*/ 497938 h 1248139"/>
                  <a:gd name="connsiteX98" fmla="*/ 246846 w 1745946"/>
                  <a:gd name="connsiteY98" fmla="*/ 414594 h 1248139"/>
                  <a:gd name="connsiteX99" fmla="*/ 194458 w 1745946"/>
                  <a:gd name="connsiteY99" fmla="*/ 388400 h 1248139"/>
                  <a:gd name="connsiteX100" fmla="*/ 149214 w 1745946"/>
                  <a:gd name="connsiteY100" fmla="*/ 419357 h 1248139"/>
                  <a:gd name="connsiteX101" fmla="*/ 70633 w 1745946"/>
                  <a:gd name="connsiteY101" fmla="*/ 400307 h 124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745946" h="1248139">
                    <a:moveTo>
                      <a:pt x="70633" y="400307"/>
                    </a:moveTo>
                    <a:cubicBezTo>
                      <a:pt x="48408" y="385623"/>
                      <a:pt x="21023" y="348316"/>
                      <a:pt x="15864" y="331250"/>
                    </a:cubicBezTo>
                    <a:cubicBezTo>
                      <a:pt x="10705" y="314184"/>
                      <a:pt x="29358" y="311407"/>
                      <a:pt x="39677" y="297913"/>
                    </a:cubicBezTo>
                    <a:cubicBezTo>
                      <a:pt x="49996" y="284419"/>
                      <a:pt x="72221" y="266560"/>
                      <a:pt x="77777" y="250288"/>
                    </a:cubicBezTo>
                    <a:cubicBezTo>
                      <a:pt x="83333" y="234016"/>
                      <a:pt x="79761" y="220126"/>
                      <a:pt x="73014" y="200282"/>
                    </a:cubicBezTo>
                    <a:cubicBezTo>
                      <a:pt x="66267" y="180438"/>
                      <a:pt x="49202" y="154641"/>
                      <a:pt x="37296" y="131225"/>
                    </a:cubicBezTo>
                    <a:cubicBezTo>
                      <a:pt x="25390" y="107809"/>
                      <a:pt x="-7551" y="75266"/>
                      <a:pt x="1577" y="59788"/>
                    </a:cubicBezTo>
                    <a:cubicBezTo>
                      <a:pt x="10705" y="44310"/>
                      <a:pt x="61902" y="45898"/>
                      <a:pt x="92064" y="38357"/>
                    </a:cubicBezTo>
                    <a:cubicBezTo>
                      <a:pt x="122226" y="30816"/>
                      <a:pt x="154374" y="20894"/>
                      <a:pt x="182552" y="14544"/>
                    </a:cubicBezTo>
                    <a:cubicBezTo>
                      <a:pt x="210730" y="8194"/>
                      <a:pt x="240099" y="-1727"/>
                      <a:pt x="261133" y="257"/>
                    </a:cubicBezTo>
                    <a:cubicBezTo>
                      <a:pt x="282167" y="2241"/>
                      <a:pt x="290899" y="13750"/>
                      <a:pt x="308758" y="26450"/>
                    </a:cubicBezTo>
                    <a:cubicBezTo>
                      <a:pt x="326617" y="39150"/>
                      <a:pt x="353208" y="68123"/>
                      <a:pt x="368289" y="76457"/>
                    </a:cubicBezTo>
                    <a:cubicBezTo>
                      <a:pt x="383370" y="84791"/>
                      <a:pt x="383371" y="78838"/>
                      <a:pt x="399246" y="76457"/>
                    </a:cubicBezTo>
                    <a:cubicBezTo>
                      <a:pt x="415121" y="74076"/>
                      <a:pt x="447664" y="58200"/>
                      <a:pt x="463539" y="62169"/>
                    </a:cubicBezTo>
                    <a:cubicBezTo>
                      <a:pt x="479414" y="66138"/>
                      <a:pt x="489337" y="90744"/>
                      <a:pt x="494496" y="100269"/>
                    </a:cubicBezTo>
                    <a:cubicBezTo>
                      <a:pt x="499655" y="109794"/>
                      <a:pt x="496877" y="110985"/>
                      <a:pt x="494496" y="119319"/>
                    </a:cubicBezTo>
                    <a:cubicBezTo>
                      <a:pt x="492115" y="127653"/>
                      <a:pt x="481002" y="139956"/>
                      <a:pt x="480208" y="150275"/>
                    </a:cubicBezTo>
                    <a:cubicBezTo>
                      <a:pt x="479414" y="160594"/>
                      <a:pt x="481399" y="171310"/>
                      <a:pt x="489733" y="181232"/>
                    </a:cubicBezTo>
                    <a:cubicBezTo>
                      <a:pt x="498067" y="191154"/>
                      <a:pt x="515927" y="206235"/>
                      <a:pt x="530214" y="209807"/>
                    </a:cubicBezTo>
                    <a:cubicBezTo>
                      <a:pt x="544501" y="213379"/>
                      <a:pt x="564742" y="199885"/>
                      <a:pt x="575458" y="202663"/>
                    </a:cubicBezTo>
                    <a:cubicBezTo>
                      <a:pt x="586174" y="205441"/>
                      <a:pt x="590539" y="218141"/>
                      <a:pt x="594508" y="226475"/>
                    </a:cubicBezTo>
                    <a:cubicBezTo>
                      <a:pt x="598477" y="234809"/>
                      <a:pt x="577443" y="237588"/>
                      <a:pt x="599271" y="252669"/>
                    </a:cubicBezTo>
                    <a:cubicBezTo>
                      <a:pt x="621099" y="267750"/>
                      <a:pt x="700474" y="312201"/>
                      <a:pt x="725477" y="316963"/>
                    </a:cubicBezTo>
                    <a:cubicBezTo>
                      <a:pt x="750480" y="321725"/>
                      <a:pt x="733414" y="283228"/>
                      <a:pt x="749289" y="281244"/>
                    </a:cubicBezTo>
                    <a:cubicBezTo>
                      <a:pt x="765164" y="279260"/>
                      <a:pt x="803265" y="310613"/>
                      <a:pt x="820727" y="305057"/>
                    </a:cubicBezTo>
                    <a:cubicBezTo>
                      <a:pt x="838189" y="299501"/>
                      <a:pt x="845730" y="258623"/>
                      <a:pt x="854064" y="247907"/>
                    </a:cubicBezTo>
                    <a:cubicBezTo>
                      <a:pt x="862398" y="237191"/>
                      <a:pt x="863589" y="238779"/>
                      <a:pt x="870733" y="240763"/>
                    </a:cubicBezTo>
                    <a:cubicBezTo>
                      <a:pt x="877877" y="242747"/>
                      <a:pt x="892561" y="247113"/>
                      <a:pt x="896927" y="259813"/>
                    </a:cubicBezTo>
                    <a:cubicBezTo>
                      <a:pt x="901293" y="272513"/>
                      <a:pt x="887005" y="298310"/>
                      <a:pt x="896927" y="316963"/>
                    </a:cubicBezTo>
                    <a:cubicBezTo>
                      <a:pt x="906849" y="335616"/>
                      <a:pt x="937011" y="358238"/>
                      <a:pt x="956458" y="371732"/>
                    </a:cubicBezTo>
                    <a:cubicBezTo>
                      <a:pt x="975905" y="385226"/>
                      <a:pt x="1003686" y="385225"/>
                      <a:pt x="1013608" y="397925"/>
                    </a:cubicBezTo>
                    <a:cubicBezTo>
                      <a:pt x="1023530" y="410625"/>
                      <a:pt x="1015195" y="432057"/>
                      <a:pt x="1015989" y="447932"/>
                    </a:cubicBezTo>
                    <a:cubicBezTo>
                      <a:pt x="1016783" y="463807"/>
                      <a:pt x="1010037" y="478888"/>
                      <a:pt x="1018371" y="493175"/>
                    </a:cubicBezTo>
                    <a:cubicBezTo>
                      <a:pt x="1026705" y="507462"/>
                      <a:pt x="1052899" y="527704"/>
                      <a:pt x="1065996" y="533657"/>
                    </a:cubicBezTo>
                    <a:cubicBezTo>
                      <a:pt x="1079093" y="539610"/>
                      <a:pt x="1055677" y="559850"/>
                      <a:pt x="1096952" y="528894"/>
                    </a:cubicBezTo>
                    <a:cubicBezTo>
                      <a:pt x="1138227" y="497938"/>
                      <a:pt x="1269990" y="383638"/>
                      <a:pt x="1313646" y="347919"/>
                    </a:cubicBezTo>
                    <a:cubicBezTo>
                      <a:pt x="1357302" y="312200"/>
                      <a:pt x="1341030" y="323710"/>
                      <a:pt x="1358889" y="314582"/>
                    </a:cubicBezTo>
                    <a:cubicBezTo>
                      <a:pt x="1376748" y="305454"/>
                      <a:pt x="1404927" y="298309"/>
                      <a:pt x="1420802" y="293150"/>
                    </a:cubicBezTo>
                    <a:cubicBezTo>
                      <a:pt x="1436677" y="287990"/>
                      <a:pt x="1444217" y="293944"/>
                      <a:pt x="1454139" y="283625"/>
                    </a:cubicBezTo>
                    <a:cubicBezTo>
                      <a:pt x="1464061" y="273306"/>
                      <a:pt x="1467236" y="241953"/>
                      <a:pt x="1480333" y="231238"/>
                    </a:cubicBezTo>
                    <a:cubicBezTo>
                      <a:pt x="1493430" y="220523"/>
                      <a:pt x="1515259" y="221316"/>
                      <a:pt x="1532721" y="219332"/>
                    </a:cubicBezTo>
                    <a:cubicBezTo>
                      <a:pt x="1550184" y="217348"/>
                      <a:pt x="1571218" y="210601"/>
                      <a:pt x="1585108" y="219332"/>
                    </a:cubicBezTo>
                    <a:cubicBezTo>
                      <a:pt x="1598999" y="228063"/>
                      <a:pt x="1617255" y="262591"/>
                      <a:pt x="1616064" y="271719"/>
                    </a:cubicBezTo>
                    <a:cubicBezTo>
                      <a:pt x="1614873" y="280847"/>
                      <a:pt x="1593442" y="268147"/>
                      <a:pt x="1577964" y="274100"/>
                    </a:cubicBezTo>
                    <a:cubicBezTo>
                      <a:pt x="1562486" y="280053"/>
                      <a:pt x="1538674" y="290372"/>
                      <a:pt x="1523196" y="307438"/>
                    </a:cubicBezTo>
                    <a:cubicBezTo>
                      <a:pt x="1507718" y="324504"/>
                      <a:pt x="1487477" y="358635"/>
                      <a:pt x="1485096" y="376494"/>
                    </a:cubicBezTo>
                    <a:cubicBezTo>
                      <a:pt x="1482715" y="394353"/>
                      <a:pt x="1469221" y="395941"/>
                      <a:pt x="1508908" y="414594"/>
                    </a:cubicBezTo>
                    <a:cubicBezTo>
                      <a:pt x="1548595" y="433247"/>
                      <a:pt x="1685518" y="473729"/>
                      <a:pt x="1723221" y="488413"/>
                    </a:cubicBezTo>
                    <a:cubicBezTo>
                      <a:pt x="1760924" y="503097"/>
                      <a:pt x="1741874" y="488413"/>
                      <a:pt x="1735127" y="502700"/>
                    </a:cubicBezTo>
                    <a:cubicBezTo>
                      <a:pt x="1728380" y="516987"/>
                      <a:pt x="1702186" y="555088"/>
                      <a:pt x="1682739" y="574138"/>
                    </a:cubicBezTo>
                    <a:cubicBezTo>
                      <a:pt x="1663292" y="593188"/>
                      <a:pt x="1636702" y="608666"/>
                      <a:pt x="1618446" y="617000"/>
                    </a:cubicBezTo>
                    <a:cubicBezTo>
                      <a:pt x="1600190" y="625334"/>
                      <a:pt x="1585505" y="612635"/>
                      <a:pt x="1573202" y="624144"/>
                    </a:cubicBezTo>
                    <a:cubicBezTo>
                      <a:pt x="1560899" y="635653"/>
                      <a:pt x="1547405" y="666213"/>
                      <a:pt x="1544627" y="686057"/>
                    </a:cubicBezTo>
                    <a:cubicBezTo>
                      <a:pt x="1541849" y="705901"/>
                      <a:pt x="1542246" y="722967"/>
                      <a:pt x="1556533" y="743207"/>
                    </a:cubicBezTo>
                    <a:cubicBezTo>
                      <a:pt x="1570820" y="763447"/>
                      <a:pt x="1622415" y="787656"/>
                      <a:pt x="1630352" y="807500"/>
                    </a:cubicBezTo>
                    <a:cubicBezTo>
                      <a:pt x="1638289" y="827344"/>
                      <a:pt x="1606142" y="844807"/>
                      <a:pt x="1604158" y="862269"/>
                    </a:cubicBezTo>
                    <a:cubicBezTo>
                      <a:pt x="1602174" y="879732"/>
                      <a:pt x="1605746" y="896003"/>
                      <a:pt x="1618446" y="912275"/>
                    </a:cubicBezTo>
                    <a:cubicBezTo>
                      <a:pt x="1631146" y="928547"/>
                      <a:pt x="1672818" y="937675"/>
                      <a:pt x="1680358" y="959900"/>
                    </a:cubicBezTo>
                    <a:cubicBezTo>
                      <a:pt x="1687898" y="982125"/>
                      <a:pt x="1668055" y="1019828"/>
                      <a:pt x="1663689" y="1045625"/>
                    </a:cubicBezTo>
                    <a:cubicBezTo>
                      <a:pt x="1659323" y="1071422"/>
                      <a:pt x="1650592" y="1093251"/>
                      <a:pt x="1654164" y="1114682"/>
                    </a:cubicBezTo>
                    <a:cubicBezTo>
                      <a:pt x="1657736" y="1136113"/>
                      <a:pt x="1686708" y="1154766"/>
                      <a:pt x="1685121" y="1174213"/>
                    </a:cubicBezTo>
                    <a:cubicBezTo>
                      <a:pt x="1683534" y="1193660"/>
                      <a:pt x="1663292" y="1224616"/>
                      <a:pt x="1644639" y="1231363"/>
                    </a:cubicBezTo>
                    <a:cubicBezTo>
                      <a:pt x="1625986" y="1238110"/>
                      <a:pt x="1589871" y="1211916"/>
                      <a:pt x="1573202" y="1214694"/>
                    </a:cubicBezTo>
                    <a:cubicBezTo>
                      <a:pt x="1556533" y="1217472"/>
                      <a:pt x="1556136" y="1246841"/>
                      <a:pt x="1544627" y="1248032"/>
                    </a:cubicBezTo>
                    <a:cubicBezTo>
                      <a:pt x="1533118" y="1249223"/>
                      <a:pt x="1511290" y="1240491"/>
                      <a:pt x="1504146" y="1221838"/>
                    </a:cubicBezTo>
                    <a:cubicBezTo>
                      <a:pt x="1497002" y="1203185"/>
                      <a:pt x="1509701" y="1157544"/>
                      <a:pt x="1501764" y="1136113"/>
                    </a:cubicBezTo>
                    <a:cubicBezTo>
                      <a:pt x="1493827" y="1114682"/>
                      <a:pt x="1471999" y="1098012"/>
                      <a:pt x="1456521" y="1093250"/>
                    </a:cubicBezTo>
                    <a:cubicBezTo>
                      <a:pt x="1441043" y="1088488"/>
                      <a:pt x="1416833" y="1096822"/>
                      <a:pt x="1408896" y="1107538"/>
                    </a:cubicBezTo>
                    <a:cubicBezTo>
                      <a:pt x="1400959" y="1118254"/>
                      <a:pt x="1418024" y="1142860"/>
                      <a:pt x="1408896" y="1157544"/>
                    </a:cubicBezTo>
                    <a:cubicBezTo>
                      <a:pt x="1399768" y="1172228"/>
                      <a:pt x="1373177" y="1194850"/>
                      <a:pt x="1354127" y="1195644"/>
                    </a:cubicBezTo>
                    <a:cubicBezTo>
                      <a:pt x="1335077" y="1196438"/>
                      <a:pt x="1314440" y="1173023"/>
                      <a:pt x="1294596" y="1162307"/>
                    </a:cubicBezTo>
                    <a:cubicBezTo>
                      <a:pt x="1274752" y="1151591"/>
                      <a:pt x="1253717" y="1135319"/>
                      <a:pt x="1235064" y="1131350"/>
                    </a:cubicBezTo>
                    <a:cubicBezTo>
                      <a:pt x="1216411" y="1127381"/>
                      <a:pt x="1199346" y="1134525"/>
                      <a:pt x="1182677" y="1138494"/>
                    </a:cubicBezTo>
                    <a:cubicBezTo>
                      <a:pt x="1166008" y="1142463"/>
                      <a:pt x="1154102" y="1144051"/>
                      <a:pt x="1135052" y="1155163"/>
                    </a:cubicBezTo>
                    <a:cubicBezTo>
                      <a:pt x="1116002" y="1166275"/>
                      <a:pt x="1092983" y="1196438"/>
                      <a:pt x="1068377" y="1205169"/>
                    </a:cubicBezTo>
                    <a:cubicBezTo>
                      <a:pt x="1043771" y="1213900"/>
                      <a:pt x="1010433" y="1211916"/>
                      <a:pt x="987414" y="1207550"/>
                    </a:cubicBezTo>
                    <a:cubicBezTo>
                      <a:pt x="964395" y="1203184"/>
                      <a:pt x="937408" y="1200803"/>
                      <a:pt x="930264" y="1178975"/>
                    </a:cubicBezTo>
                    <a:cubicBezTo>
                      <a:pt x="923120" y="1157147"/>
                      <a:pt x="952489" y="1107141"/>
                      <a:pt x="944552" y="1076582"/>
                    </a:cubicBezTo>
                    <a:cubicBezTo>
                      <a:pt x="936615" y="1046023"/>
                      <a:pt x="892164" y="1020225"/>
                      <a:pt x="882639" y="995619"/>
                    </a:cubicBezTo>
                    <a:cubicBezTo>
                      <a:pt x="873114" y="971013"/>
                      <a:pt x="890180" y="945613"/>
                      <a:pt x="887402" y="928944"/>
                    </a:cubicBezTo>
                    <a:cubicBezTo>
                      <a:pt x="884624" y="912275"/>
                      <a:pt x="875496" y="902751"/>
                      <a:pt x="865971" y="895607"/>
                    </a:cubicBezTo>
                    <a:cubicBezTo>
                      <a:pt x="856446" y="888463"/>
                      <a:pt x="841762" y="881319"/>
                      <a:pt x="830252" y="886082"/>
                    </a:cubicBezTo>
                    <a:cubicBezTo>
                      <a:pt x="818742" y="890845"/>
                      <a:pt x="810011" y="924579"/>
                      <a:pt x="796914" y="924182"/>
                    </a:cubicBezTo>
                    <a:cubicBezTo>
                      <a:pt x="783817" y="923785"/>
                      <a:pt x="751671" y="883700"/>
                      <a:pt x="751671" y="883700"/>
                    </a:cubicBezTo>
                    <a:cubicBezTo>
                      <a:pt x="730637" y="864650"/>
                      <a:pt x="683805" y="832504"/>
                      <a:pt x="670708" y="809882"/>
                    </a:cubicBezTo>
                    <a:cubicBezTo>
                      <a:pt x="657611" y="787260"/>
                      <a:pt x="675073" y="768210"/>
                      <a:pt x="673089" y="747969"/>
                    </a:cubicBezTo>
                    <a:cubicBezTo>
                      <a:pt x="671105" y="727728"/>
                      <a:pt x="666342" y="701535"/>
                      <a:pt x="658802" y="688438"/>
                    </a:cubicBezTo>
                    <a:cubicBezTo>
                      <a:pt x="651262" y="675341"/>
                      <a:pt x="639355" y="667801"/>
                      <a:pt x="627846" y="669388"/>
                    </a:cubicBezTo>
                    <a:cubicBezTo>
                      <a:pt x="616337" y="670975"/>
                      <a:pt x="602049" y="693994"/>
                      <a:pt x="589746" y="697963"/>
                    </a:cubicBezTo>
                    <a:cubicBezTo>
                      <a:pt x="577443" y="701932"/>
                      <a:pt x="560774" y="699550"/>
                      <a:pt x="554027" y="693200"/>
                    </a:cubicBezTo>
                    <a:cubicBezTo>
                      <a:pt x="547280" y="686850"/>
                      <a:pt x="553630" y="671769"/>
                      <a:pt x="549264" y="659863"/>
                    </a:cubicBezTo>
                    <a:cubicBezTo>
                      <a:pt x="544898" y="647957"/>
                      <a:pt x="537755" y="628113"/>
                      <a:pt x="527833" y="621763"/>
                    </a:cubicBezTo>
                    <a:cubicBezTo>
                      <a:pt x="517911" y="615413"/>
                      <a:pt x="501242" y="622160"/>
                      <a:pt x="489733" y="621763"/>
                    </a:cubicBezTo>
                    <a:cubicBezTo>
                      <a:pt x="478224" y="621366"/>
                      <a:pt x="479018" y="632082"/>
                      <a:pt x="458777" y="619382"/>
                    </a:cubicBezTo>
                    <a:cubicBezTo>
                      <a:pt x="438536" y="606682"/>
                      <a:pt x="387339" y="557866"/>
                      <a:pt x="368289" y="545563"/>
                    </a:cubicBezTo>
                    <a:cubicBezTo>
                      <a:pt x="349239" y="533260"/>
                      <a:pt x="352017" y="542785"/>
                      <a:pt x="344477" y="545563"/>
                    </a:cubicBezTo>
                    <a:cubicBezTo>
                      <a:pt x="336937" y="548341"/>
                      <a:pt x="334952" y="570169"/>
                      <a:pt x="323046" y="562232"/>
                    </a:cubicBezTo>
                    <a:cubicBezTo>
                      <a:pt x="311140" y="554295"/>
                      <a:pt x="285739" y="522544"/>
                      <a:pt x="273039" y="497938"/>
                    </a:cubicBezTo>
                    <a:cubicBezTo>
                      <a:pt x="260339" y="473332"/>
                      <a:pt x="259943" y="432850"/>
                      <a:pt x="246846" y="414594"/>
                    </a:cubicBezTo>
                    <a:cubicBezTo>
                      <a:pt x="233749" y="396338"/>
                      <a:pt x="210730" y="387606"/>
                      <a:pt x="194458" y="388400"/>
                    </a:cubicBezTo>
                    <a:cubicBezTo>
                      <a:pt x="178186" y="389194"/>
                      <a:pt x="163502" y="412213"/>
                      <a:pt x="149214" y="419357"/>
                    </a:cubicBezTo>
                    <a:cubicBezTo>
                      <a:pt x="134927" y="426501"/>
                      <a:pt x="92858" y="414991"/>
                      <a:pt x="70633" y="400307"/>
                    </a:cubicBezTo>
                    <a:close/>
                  </a:path>
                </a:pathLst>
              </a:custGeom>
              <a:solidFill>
                <a:srgbClr val="DEEBF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           Старица</a:t>
                </a:r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6107937" y="4918243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5721431" y="2609456"/>
              <a:ext cx="1179274" cy="981898"/>
              <a:chOff x="5721431" y="2642736"/>
              <a:chExt cx="1179274" cy="981898"/>
            </a:xfrm>
            <a:grpFill/>
          </p:grpSpPr>
          <p:sp>
            <p:nvSpPr>
              <p:cNvPr id="74" name="Полилиния 73"/>
              <p:cNvSpPr/>
              <p:nvPr/>
            </p:nvSpPr>
            <p:spPr>
              <a:xfrm>
                <a:off x="5721431" y="2642736"/>
                <a:ext cx="1179274" cy="981898"/>
              </a:xfrm>
              <a:custGeom>
                <a:avLst/>
                <a:gdLst>
                  <a:gd name="connsiteX0" fmla="*/ 824625 w 1179274"/>
                  <a:gd name="connsiteY0" fmla="*/ 19502 h 981898"/>
                  <a:gd name="connsiteX1" fmla="*/ 822244 w 1179274"/>
                  <a:gd name="connsiteY1" fmla="*/ 71889 h 981898"/>
                  <a:gd name="connsiteX2" fmla="*/ 781763 w 1179274"/>
                  <a:gd name="connsiteY2" fmla="*/ 138564 h 981898"/>
                  <a:gd name="connsiteX3" fmla="*/ 772238 w 1179274"/>
                  <a:gd name="connsiteY3" fmla="*/ 138564 h 981898"/>
                  <a:gd name="connsiteX4" fmla="*/ 703182 w 1179274"/>
                  <a:gd name="connsiteY4" fmla="*/ 117133 h 981898"/>
                  <a:gd name="connsiteX5" fmla="*/ 612694 w 1179274"/>
                  <a:gd name="connsiteY5" fmla="*/ 117133 h 981898"/>
                  <a:gd name="connsiteX6" fmla="*/ 600788 w 1179274"/>
                  <a:gd name="connsiteY6" fmla="*/ 174283 h 981898"/>
                  <a:gd name="connsiteX7" fmla="*/ 546019 w 1179274"/>
                  <a:gd name="connsiteY7" fmla="*/ 138564 h 981898"/>
                  <a:gd name="connsiteX8" fmla="*/ 512682 w 1179274"/>
                  <a:gd name="connsiteY8" fmla="*/ 126658 h 981898"/>
                  <a:gd name="connsiteX9" fmla="*/ 481725 w 1179274"/>
                  <a:gd name="connsiteY9" fmla="*/ 164758 h 981898"/>
                  <a:gd name="connsiteX10" fmla="*/ 460294 w 1179274"/>
                  <a:gd name="connsiteY10" fmla="*/ 190952 h 981898"/>
                  <a:gd name="connsiteX11" fmla="*/ 400763 w 1179274"/>
                  <a:gd name="connsiteY11" fmla="*/ 226670 h 981898"/>
                  <a:gd name="connsiteX12" fmla="*/ 405525 w 1179274"/>
                  <a:gd name="connsiteY12" fmla="*/ 357639 h 981898"/>
                  <a:gd name="connsiteX13" fmla="*/ 396000 w 1179274"/>
                  <a:gd name="connsiteY13" fmla="*/ 379070 h 981898"/>
                  <a:gd name="connsiteX14" fmla="*/ 374569 w 1179274"/>
                  <a:gd name="connsiteY14" fmla="*/ 405264 h 981898"/>
                  <a:gd name="connsiteX15" fmla="*/ 341232 w 1179274"/>
                  <a:gd name="connsiteY15" fmla="*/ 400502 h 981898"/>
                  <a:gd name="connsiteX16" fmla="*/ 222169 w 1179274"/>
                  <a:gd name="connsiteY16" fmla="*/ 500514 h 981898"/>
                  <a:gd name="connsiteX17" fmla="*/ 215025 w 1179274"/>
                  <a:gd name="connsiteY17" fmla="*/ 567189 h 981898"/>
                  <a:gd name="connsiteX18" fmla="*/ 219788 w 1179274"/>
                  <a:gd name="connsiteY18" fmla="*/ 633864 h 981898"/>
                  <a:gd name="connsiteX19" fmla="*/ 191213 w 1179274"/>
                  <a:gd name="connsiteY19" fmla="*/ 693395 h 981898"/>
                  <a:gd name="connsiteX20" fmla="*/ 67388 w 1179274"/>
                  <a:gd name="connsiteY20" fmla="*/ 726733 h 981898"/>
                  <a:gd name="connsiteX21" fmla="*/ 22144 w 1179274"/>
                  <a:gd name="connsiteY21" fmla="*/ 750545 h 981898"/>
                  <a:gd name="connsiteX22" fmla="*/ 713 w 1179274"/>
                  <a:gd name="connsiteY22" fmla="*/ 805314 h 981898"/>
                  <a:gd name="connsiteX23" fmla="*/ 19763 w 1179274"/>
                  <a:gd name="connsiteY23" fmla="*/ 905327 h 981898"/>
                  <a:gd name="connsiteX24" fmla="*/ 148350 w 1179274"/>
                  <a:gd name="connsiteY24" fmla="*/ 874370 h 981898"/>
                  <a:gd name="connsiteX25" fmla="*/ 226932 w 1179274"/>
                  <a:gd name="connsiteY25" fmla="*/ 793408 h 981898"/>
                  <a:gd name="connsiteX26" fmla="*/ 336469 w 1179274"/>
                  <a:gd name="connsiteY26" fmla="*/ 795789 h 981898"/>
                  <a:gd name="connsiteX27" fmla="*/ 400763 w 1179274"/>
                  <a:gd name="connsiteY27" fmla="*/ 814839 h 981898"/>
                  <a:gd name="connsiteX28" fmla="*/ 493632 w 1179274"/>
                  <a:gd name="connsiteY28" fmla="*/ 950570 h 981898"/>
                  <a:gd name="connsiteX29" fmla="*/ 543638 w 1179274"/>
                  <a:gd name="connsiteY29" fmla="*/ 938664 h 981898"/>
                  <a:gd name="connsiteX30" fmla="*/ 598407 w 1179274"/>
                  <a:gd name="connsiteY30" fmla="*/ 981527 h 981898"/>
                  <a:gd name="connsiteX31" fmla="*/ 662700 w 1179274"/>
                  <a:gd name="connsiteY31" fmla="*/ 910089 h 981898"/>
                  <a:gd name="connsiteX32" fmla="*/ 579357 w 1179274"/>
                  <a:gd name="connsiteY32" fmla="*/ 798170 h 981898"/>
                  <a:gd name="connsiteX33" fmla="*/ 610313 w 1179274"/>
                  <a:gd name="connsiteY33" fmla="*/ 745783 h 981898"/>
                  <a:gd name="connsiteX34" fmla="*/ 684132 w 1179274"/>
                  <a:gd name="connsiteY34" fmla="*/ 736258 h 981898"/>
                  <a:gd name="connsiteX35" fmla="*/ 748425 w 1179274"/>
                  <a:gd name="connsiteY35" fmla="*/ 764833 h 981898"/>
                  <a:gd name="connsiteX36" fmla="*/ 796050 w 1179274"/>
                  <a:gd name="connsiteY36" fmla="*/ 724352 h 981898"/>
                  <a:gd name="connsiteX37" fmla="*/ 819863 w 1179274"/>
                  <a:gd name="connsiteY37" fmla="*/ 657677 h 981898"/>
                  <a:gd name="connsiteX38" fmla="*/ 788907 w 1179274"/>
                  <a:gd name="connsiteY38" fmla="*/ 552902 h 981898"/>
                  <a:gd name="connsiteX39" fmla="*/ 865107 w 1179274"/>
                  <a:gd name="connsiteY39" fmla="*/ 519564 h 981898"/>
                  <a:gd name="connsiteX40" fmla="*/ 886538 w 1179274"/>
                  <a:gd name="connsiteY40" fmla="*/ 445745 h 981898"/>
                  <a:gd name="connsiteX41" fmla="*/ 972263 w 1179274"/>
                  <a:gd name="connsiteY41" fmla="*/ 405264 h 981898"/>
                  <a:gd name="connsiteX42" fmla="*/ 1007982 w 1179274"/>
                  <a:gd name="connsiteY42" fmla="*/ 345733 h 981898"/>
                  <a:gd name="connsiteX43" fmla="*/ 1041319 w 1179274"/>
                  <a:gd name="connsiteY43" fmla="*/ 290964 h 981898"/>
                  <a:gd name="connsiteX44" fmla="*/ 1110375 w 1179274"/>
                  <a:gd name="connsiteY44" fmla="*/ 290964 h 981898"/>
                  <a:gd name="connsiteX45" fmla="*/ 1177050 w 1179274"/>
                  <a:gd name="connsiteY45" fmla="*/ 260008 h 981898"/>
                  <a:gd name="connsiteX46" fmla="*/ 1024650 w 1179274"/>
                  <a:gd name="connsiteY46" fmla="*/ 162377 h 981898"/>
                  <a:gd name="connsiteX47" fmla="*/ 1024650 w 1179274"/>
                  <a:gd name="connsiteY47" fmla="*/ 102845 h 981898"/>
                  <a:gd name="connsiteX48" fmla="*/ 1010363 w 1179274"/>
                  <a:gd name="connsiteY48" fmla="*/ 12358 h 981898"/>
                  <a:gd name="connsiteX49" fmla="*/ 967500 w 1179274"/>
                  <a:gd name="connsiteY49" fmla="*/ 2833 h 981898"/>
                  <a:gd name="connsiteX50" fmla="*/ 824625 w 1179274"/>
                  <a:gd name="connsiteY50" fmla="*/ 19502 h 981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79274" h="981898">
                    <a:moveTo>
                      <a:pt x="824625" y="19502"/>
                    </a:moveTo>
                    <a:cubicBezTo>
                      <a:pt x="800416" y="31011"/>
                      <a:pt x="829388" y="52045"/>
                      <a:pt x="822244" y="71889"/>
                    </a:cubicBezTo>
                    <a:cubicBezTo>
                      <a:pt x="815100" y="91733"/>
                      <a:pt x="790097" y="127452"/>
                      <a:pt x="781763" y="138564"/>
                    </a:cubicBezTo>
                    <a:cubicBezTo>
                      <a:pt x="773429" y="149677"/>
                      <a:pt x="785335" y="142136"/>
                      <a:pt x="772238" y="138564"/>
                    </a:cubicBezTo>
                    <a:cubicBezTo>
                      <a:pt x="759141" y="134992"/>
                      <a:pt x="729773" y="120705"/>
                      <a:pt x="703182" y="117133"/>
                    </a:cubicBezTo>
                    <a:cubicBezTo>
                      <a:pt x="676591" y="113561"/>
                      <a:pt x="629760" y="107608"/>
                      <a:pt x="612694" y="117133"/>
                    </a:cubicBezTo>
                    <a:cubicBezTo>
                      <a:pt x="595628" y="126658"/>
                      <a:pt x="611900" y="170711"/>
                      <a:pt x="600788" y="174283"/>
                    </a:cubicBezTo>
                    <a:cubicBezTo>
                      <a:pt x="589676" y="177855"/>
                      <a:pt x="560703" y="146502"/>
                      <a:pt x="546019" y="138564"/>
                    </a:cubicBezTo>
                    <a:cubicBezTo>
                      <a:pt x="531335" y="130627"/>
                      <a:pt x="523398" y="122292"/>
                      <a:pt x="512682" y="126658"/>
                    </a:cubicBezTo>
                    <a:cubicBezTo>
                      <a:pt x="501966" y="131024"/>
                      <a:pt x="481725" y="164758"/>
                      <a:pt x="481725" y="164758"/>
                    </a:cubicBezTo>
                    <a:cubicBezTo>
                      <a:pt x="472994" y="175474"/>
                      <a:pt x="473788" y="180633"/>
                      <a:pt x="460294" y="190952"/>
                    </a:cubicBezTo>
                    <a:cubicBezTo>
                      <a:pt x="446800" y="201271"/>
                      <a:pt x="409891" y="198889"/>
                      <a:pt x="400763" y="226670"/>
                    </a:cubicBezTo>
                    <a:cubicBezTo>
                      <a:pt x="391635" y="254451"/>
                      <a:pt x="406319" y="332239"/>
                      <a:pt x="405525" y="357639"/>
                    </a:cubicBezTo>
                    <a:cubicBezTo>
                      <a:pt x="404731" y="383039"/>
                      <a:pt x="401159" y="371133"/>
                      <a:pt x="396000" y="379070"/>
                    </a:cubicBezTo>
                    <a:cubicBezTo>
                      <a:pt x="390841" y="387008"/>
                      <a:pt x="383697" y="401692"/>
                      <a:pt x="374569" y="405264"/>
                    </a:cubicBezTo>
                    <a:cubicBezTo>
                      <a:pt x="365441" y="408836"/>
                      <a:pt x="366632" y="384627"/>
                      <a:pt x="341232" y="400502"/>
                    </a:cubicBezTo>
                    <a:cubicBezTo>
                      <a:pt x="315832" y="416377"/>
                      <a:pt x="243203" y="472733"/>
                      <a:pt x="222169" y="500514"/>
                    </a:cubicBezTo>
                    <a:cubicBezTo>
                      <a:pt x="201135" y="528295"/>
                      <a:pt x="215422" y="544964"/>
                      <a:pt x="215025" y="567189"/>
                    </a:cubicBezTo>
                    <a:cubicBezTo>
                      <a:pt x="214628" y="589414"/>
                      <a:pt x="223757" y="612830"/>
                      <a:pt x="219788" y="633864"/>
                    </a:cubicBezTo>
                    <a:cubicBezTo>
                      <a:pt x="215819" y="654898"/>
                      <a:pt x="216613" y="677917"/>
                      <a:pt x="191213" y="693395"/>
                    </a:cubicBezTo>
                    <a:cubicBezTo>
                      <a:pt x="165813" y="708873"/>
                      <a:pt x="95566" y="717208"/>
                      <a:pt x="67388" y="726733"/>
                    </a:cubicBezTo>
                    <a:cubicBezTo>
                      <a:pt x="39210" y="736258"/>
                      <a:pt x="33256" y="737448"/>
                      <a:pt x="22144" y="750545"/>
                    </a:cubicBezTo>
                    <a:cubicBezTo>
                      <a:pt x="11032" y="763642"/>
                      <a:pt x="1110" y="779517"/>
                      <a:pt x="713" y="805314"/>
                    </a:cubicBezTo>
                    <a:cubicBezTo>
                      <a:pt x="316" y="831111"/>
                      <a:pt x="-4843" y="893818"/>
                      <a:pt x="19763" y="905327"/>
                    </a:cubicBezTo>
                    <a:cubicBezTo>
                      <a:pt x="44369" y="916836"/>
                      <a:pt x="113822" y="893023"/>
                      <a:pt x="148350" y="874370"/>
                    </a:cubicBezTo>
                    <a:cubicBezTo>
                      <a:pt x="182878" y="855717"/>
                      <a:pt x="195579" y="806505"/>
                      <a:pt x="226932" y="793408"/>
                    </a:cubicBezTo>
                    <a:cubicBezTo>
                      <a:pt x="258285" y="780311"/>
                      <a:pt x="307497" y="792217"/>
                      <a:pt x="336469" y="795789"/>
                    </a:cubicBezTo>
                    <a:cubicBezTo>
                      <a:pt x="365441" y="799361"/>
                      <a:pt x="374569" y="789042"/>
                      <a:pt x="400763" y="814839"/>
                    </a:cubicBezTo>
                    <a:cubicBezTo>
                      <a:pt x="426957" y="840636"/>
                      <a:pt x="469820" y="929933"/>
                      <a:pt x="493632" y="950570"/>
                    </a:cubicBezTo>
                    <a:cubicBezTo>
                      <a:pt x="517444" y="971207"/>
                      <a:pt x="526176" y="933505"/>
                      <a:pt x="543638" y="938664"/>
                    </a:cubicBezTo>
                    <a:cubicBezTo>
                      <a:pt x="561100" y="943823"/>
                      <a:pt x="578563" y="986289"/>
                      <a:pt x="598407" y="981527"/>
                    </a:cubicBezTo>
                    <a:cubicBezTo>
                      <a:pt x="618251" y="976765"/>
                      <a:pt x="665875" y="940648"/>
                      <a:pt x="662700" y="910089"/>
                    </a:cubicBezTo>
                    <a:cubicBezTo>
                      <a:pt x="659525" y="879530"/>
                      <a:pt x="588088" y="825554"/>
                      <a:pt x="579357" y="798170"/>
                    </a:cubicBezTo>
                    <a:cubicBezTo>
                      <a:pt x="570626" y="770786"/>
                      <a:pt x="592851" y="756102"/>
                      <a:pt x="610313" y="745783"/>
                    </a:cubicBezTo>
                    <a:cubicBezTo>
                      <a:pt x="627775" y="735464"/>
                      <a:pt x="661113" y="733083"/>
                      <a:pt x="684132" y="736258"/>
                    </a:cubicBezTo>
                    <a:cubicBezTo>
                      <a:pt x="707151" y="739433"/>
                      <a:pt x="729772" y="766817"/>
                      <a:pt x="748425" y="764833"/>
                    </a:cubicBezTo>
                    <a:cubicBezTo>
                      <a:pt x="767078" y="762849"/>
                      <a:pt x="784144" y="742211"/>
                      <a:pt x="796050" y="724352"/>
                    </a:cubicBezTo>
                    <a:cubicBezTo>
                      <a:pt x="807956" y="706493"/>
                      <a:pt x="821053" y="686252"/>
                      <a:pt x="819863" y="657677"/>
                    </a:cubicBezTo>
                    <a:cubicBezTo>
                      <a:pt x="818673" y="629102"/>
                      <a:pt x="781366" y="575921"/>
                      <a:pt x="788907" y="552902"/>
                    </a:cubicBezTo>
                    <a:cubicBezTo>
                      <a:pt x="796448" y="529883"/>
                      <a:pt x="848835" y="537423"/>
                      <a:pt x="865107" y="519564"/>
                    </a:cubicBezTo>
                    <a:cubicBezTo>
                      <a:pt x="881379" y="501705"/>
                      <a:pt x="868679" y="464795"/>
                      <a:pt x="886538" y="445745"/>
                    </a:cubicBezTo>
                    <a:cubicBezTo>
                      <a:pt x="904397" y="426695"/>
                      <a:pt x="952022" y="421933"/>
                      <a:pt x="972263" y="405264"/>
                    </a:cubicBezTo>
                    <a:cubicBezTo>
                      <a:pt x="992504" y="388595"/>
                      <a:pt x="996473" y="364783"/>
                      <a:pt x="1007982" y="345733"/>
                    </a:cubicBezTo>
                    <a:cubicBezTo>
                      <a:pt x="1019491" y="326683"/>
                      <a:pt x="1024254" y="300092"/>
                      <a:pt x="1041319" y="290964"/>
                    </a:cubicBezTo>
                    <a:cubicBezTo>
                      <a:pt x="1058384" y="281836"/>
                      <a:pt x="1087753" y="296123"/>
                      <a:pt x="1110375" y="290964"/>
                    </a:cubicBezTo>
                    <a:cubicBezTo>
                      <a:pt x="1132997" y="285805"/>
                      <a:pt x="1191338" y="281439"/>
                      <a:pt x="1177050" y="260008"/>
                    </a:cubicBezTo>
                    <a:cubicBezTo>
                      <a:pt x="1162763" y="238577"/>
                      <a:pt x="1050050" y="188571"/>
                      <a:pt x="1024650" y="162377"/>
                    </a:cubicBezTo>
                    <a:cubicBezTo>
                      <a:pt x="999250" y="136183"/>
                      <a:pt x="1027031" y="127848"/>
                      <a:pt x="1024650" y="102845"/>
                    </a:cubicBezTo>
                    <a:cubicBezTo>
                      <a:pt x="1022269" y="77842"/>
                      <a:pt x="1019888" y="29027"/>
                      <a:pt x="1010363" y="12358"/>
                    </a:cubicBezTo>
                    <a:cubicBezTo>
                      <a:pt x="1000838" y="-4311"/>
                      <a:pt x="997663" y="-342"/>
                      <a:pt x="967500" y="2833"/>
                    </a:cubicBezTo>
                    <a:cubicBezTo>
                      <a:pt x="937337" y="6008"/>
                      <a:pt x="848834" y="7993"/>
                      <a:pt x="824625" y="19502"/>
                    </a:cubicBezTo>
                    <a:close/>
                  </a:path>
                </a:pathLst>
              </a:custGeom>
              <a:solidFill>
                <a:srgbClr val="DEEBF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  </a:t>
                </a:r>
                <a:r>
                  <a:rPr lang="ru-RU" sz="1100" b="1" dirty="0">
                    <a:solidFill>
                      <a:prstClr val="black"/>
                    </a:solidFill>
                  </a:rPr>
                  <a:t>Спирово</a:t>
                </a:r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6212501" y="3036886"/>
                <a:ext cx="49121" cy="4602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5440526" y="3387854"/>
              <a:ext cx="1114667" cy="1403769"/>
              <a:chOff x="5440526" y="3387854"/>
              <a:chExt cx="1114667" cy="1403769"/>
            </a:xfrm>
            <a:grpFill/>
          </p:grpSpPr>
          <p:sp>
            <p:nvSpPr>
              <p:cNvPr id="72" name="Полилиния 71"/>
              <p:cNvSpPr/>
              <p:nvPr/>
            </p:nvSpPr>
            <p:spPr>
              <a:xfrm>
                <a:off x="5440526" y="3387854"/>
                <a:ext cx="1114667" cy="1403769"/>
              </a:xfrm>
              <a:custGeom>
                <a:avLst/>
                <a:gdLst>
                  <a:gd name="connsiteX0" fmla="*/ 630 w 1114667"/>
                  <a:gd name="connsiteY0" fmla="*/ 924647 h 1403769"/>
                  <a:gd name="connsiteX1" fmla="*/ 62543 w 1114667"/>
                  <a:gd name="connsiteY1" fmla="*/ 862735 h 1403769"/>
                  <a:gd name="connsiteX2" fmla="*/ 110168 w 1114667"/>
                  <a:gd name="connsiteY2" fmla="*/ 831779 h 1403769"/>
                  <a:gd name="connsiteX3" fmla="*/ 160174 w 1114667"/>
                  <a:gd name="connsiteY3" fmla="*/ 827016 h 1403769"/>
                  <a:gd name="connsiteX4" fmla="*/ 245899 w 1114667"/>
                  <a:gd name="connsiteY4" fmla="*/ 817491 h 1403769"/>
                  <a:gd name="connsiteX5" fmla="*/ 245899 w 1114667"/>
                  <a:gd name="connsiteY5" fmla="*/ 781772 h 1403769"/>
                  <a:gd name="connsiteX6" fmla="*/ 205418 w 1114667"/>
                  <a:gd name="connsiteY6" fmla="*/ 641279 h 1403769"/>
                  <a:gd name="connsiteX7" fmla="*/ 243518 w 1114667"/>
                  <a:gd name="connsiteY7" fmla="*/ 584129 h 1403769"/>
                  <a:gd name="connsiteX8" fmla="*/ 210180 w 1114667"/>
                  <a:gd name="connsiteY8" fmla="*/ 541266 h 1403769"/>
                  <a:gd name="connsiteX9" fmla="*/ 112549 w 1114667"/>
                  <a:gd name="connsiteY9" fmla="*/ 467447 h 1403769"/>
                  <a:gd name="connsiteX10" fmla="*/ 112549 w 1114667"/>
                  <a:gd name="connsiteY10" fmla="*/ 288854 h 1403769"/>
                  <a:gd name="connsiteX11" fmla="*/ 53018 w 1114667"/>
                  <a:gd name="connsiteY11" fmla="*/ 219797 h 1403769"/>
                  <a:gd name="connsiteX12" fmla="*/ 76830 w 1114667"/>
                  <a:gd name="connsiteY12" fmla="*/ 157885 h 1403769"/>
                  <a:gd name="connsiteX13" fmla="*/ 164937 w 1114667"/>
                  <a:gd name="connsiteY13" fmla="*/ 67397 h 1403769"/>
                  <a:gd name="connsiteX14" fmla="*/ 198274 w 1114667"/>
                  <a:gd name="connsiteY14" fmla="*/ 86447 h 1403769"/>
                  <a:gd name="connsiteX15" fmla="*/ 193512 w 1114667"/>
                  <a:gd name="connsiteY15" fmla="*/ 134072 h 1403769"/>
                  <a:gd name="connsiteX16" fmla="*/ 262568 w 1114667"/>
                  <a:gd name="connsiteY16" fmla="*/ 136454 h 1403769"/>
                  <a:gd name="connsiteX17" fmla="*/ 303049 w 1114667"/>
                  <a:gd name="connsiteY17" fmla="*/ 122166 h 1403769"/>
                  <a:gd name="connsiteX18" fmla="*/ 334005 w 1114667"/>
                  <a:gd name="connsiteY18" fmla="*/ 119785 h 1403769"/>
                  <a:gd name="connsiteX19" fmla="*/ 441162 w 1114667"/>
                  <a:gd name="connsiteY19" fmla="*/ 79304 h 1403769"/>
                  <a:gd name="connsiteX20" fmla="*/ 495930 w 1114667"/>
                  <a:gd name="connsiteY20" fmla="*/ 17391 h 1403769"/>
                  <a:gd name="connsiteX21" fmla="*/ 534030 w 1114667"/>
                  <a:gd name="connsiteY21" fmla="*/ 722 h 1403769"/>
                  <a:gd name="connsiteX22" fmla="*/ 672143 w 1114667"/>
                  <a:gd name="connsiteY22" fmla="*/ 22154 h 1403769"/>
                  <a:gd name="connsiteX23" fmla="*/ 776918 w 1114667"/>
                  <a:gd name="connsiteY23" fmla="*/ 179316 h 1403769"/>
                  <a:gd name="connsiteX24" fmla="*/ 824543 w 1114667"/>
                  <a:gd name="connsiteY24" fmla="*/ 157885 h 1403769"/>
                  <a:gd name="connsiteX25" fmla="*/ 884074 w 1114667"/>
                  <a:gd name="connsiteY25" fmla="*/ 203129 h 1403769"/>
                  <a:gd name="connsiteX26" fmla="*/ 907887 w 1114667"/>
                  <a:gd name="connsiteY26" fmla="*/ 193604 h 1403769"/>
                  <a:gd name="connsiteX27" fmla="*/ 945987 w 1114667"/>
                  <a:gd name="connsiteY27" fmla="*/ 238847 h 1403769"/>
                  <a:gd name="connsiteX28" fmla="*/ 943605 w 1114667"/>
                  <a:gd name="connsiteY28" fmla="*/ 315047 h 1403769"/>
                  <a:gd name="connsiteX29" fmla="*/ 1010280 w 1114667"/>
                  <a:gd name="connsiteY29" fmla="*/ 362672 h 1403769"/>
                  <a:gd name="connsiteX30" fmla="*/ 1007899 w 1114667"/>
                  <a:gd name="connsiteY30" fmla="*/ 415060 h 1403769"/>
                  <a:gd name="connsiteX31" fmla="*/ 984087 w 1114667"/>
                  <a:gd name="connsiteY31" fmla="*/ 462685 h 1403769"/>
                  <a:gd name="connsiteX32" fmla="*/ 1086480 w 1114667"/>
                  <a:gd name="connsiteY32" fmla="*/ 579366 h 1403769"/>
                  <a:gd name="connsiteX33" fmla="*/ 1079337 w 1114667"/>
                  <a:gd name="connsiteY33" fmla="*/ 646041 h 1403769"/>
                  <a:gd name="connsiteX34" fmla="*/ 1038855 w 1114667"/>
                  <a:gd name="connsiteY34" fmla="*/ 693666 h 1403769"/>
                  <a:gd name="connsiteX35" fmla="*/ 1079337 w 1114667"/>
                  <a:gd name="connsiteY35" fmla="*/ 736529 h 1403769"/>
                  <a:gd name="connsiteX36" fmla="*/ 922174 w 1114667"/>
                  <a:gd name="connsiteY36" fmla="*/ 791297 h 1403769"/>
                  <a:gd name="connsiteX37" fmla="*/ 907887 w 1114667"/>
                  <a:gd name="connsiteY37" fmla="*/ 834160 h 1403769"/>
                  <a:gd name="connsiteX38" fmla="*/ 948368 w 1114667"/>
                  <a:gd name="connsiteY38" fmla="*/ 893691 h 1403769"/>
                  <a:gd name="connsiteX39" fmla="*/ 919793 w 1114667"/>
                  <a:gd name="connsiteY39" fmla="*/ 943697 h 1403769"/>
                  <a:gd name="connsiteX40" fmla="*/ 962655 w 1114667"/>
                  <a:gd name="connsiteY40" fmla="*/ 1005610 h 1403769"/>
                  <a:gd name="connsiteX41" fmla="*/ 1041237 w 1114667"/>
                  <a:gd name="connsiteY41" fmla="*/ 1003229 h 1403769"/>
                  <a:gd name="connsiteX42" fmla="*/ 1093624 w 1114667"/>
                  <a:gd name="connsiteY42" fmla="*/ 1046091 h 1403769"/>
                  <a:gd name="connsiteX43" fmla="*/ 1110293 w 1114667"/>
                  <a:gd name="connsiteY43" fmla="*/ 1086572 h 1403769"/>
                  <a:gd name="connsiteX44" fmla="*/ 1017424 w 1114667"/>
                  <a:gd name="connsiteY44" fmla="*/ 1100860 h 1403769"/>
                  <a:gd name="connsiteX45" fmla="*/ 981705 w 1114667"/>
                  <a:gd name="connsiteY45" fmla="*/ 1160391 h 1403769"/>
                  <a:gd name="connsiteX46" fmla="*/ 884074 w 1114667"/>
                  <a:gd name="connsiteY46" fmla="*/ 1191347 h 1403769"/>
                  <a:gd name="connsiteX47" fmla="*/ 724530 w 1114667"/>
                  <a:gd name="connsiteY47" fmla="*/ 1327079 h 1403769"/>
                  <a:gd name="connsiteX48" fmla="*/ 622137 w 1114667"/>
                  <a:gd name="connsiteY48" fmla="*/ 1403279 h 1403769"/>
                  <a:gd name="connsiteX49" fmla="*/ 553080 w 1114667"/>
                  <a:gd name="connsiteY49" fmla="*/ 1355654 h 1403769"/>
                  <a:gd name="connsiteX50" fmla="*/ 543555 w 1114667"/>
                  <a:gd name="connsiteY50" fmla="*/ 1274691 h 1403769"/>
                  <a:gd name="connsiteX51" fmla="*/ 438780 w 1114667"/>
                  <a:gd name="connsiteY51" fmla="*/ 1200872 h 1403769"/>
                  <a:gd name="connsiteX52" fmla="*/ 431637 w 1114667"/>
                  <a:gd name="connsiteY52" fmla="*/ 1129435 h 1403769"/>
                  <a:gd name="connsiteX53" fmla="*/ 393537 w 1114667"/>
                  <a:gd name="connsiteY53" fmla="*/ 1108004 h 1403769"/>
                  <a:gd name="connsiteX54" fmla="*/ 353055 w 1114667"/>
                  <a:gd name="connsiteY54" fmla="*/ 1174679 h 1403769"/>
                  <a:gd name="connsiteX55" fmla="*/ 291143 w 1114667"/>
                  <a:gd name="connsiteY55" fmla="*/ 1148485 h 1403769"/>
                  <a:gd name="connsiteX56" fmla="*/ 243518 w 1114667"/>
                  <a:gd name="connsiteY56" fmla="*/ 1179441 h 1403769"/>
                  <a:gd name="connsiteX57" fmla="*/ 138743 w 1114667"/>
                  <a:gd name="connsiteY57" fmla="*/ 1124672 h 1403769"/>
                  <a:gd name="connsiteX58" fmla="*/ 112549 w 1114667"/>
                  <a:gd name="connsiteY58" fmla="*/ 1074666 h 1403769"/>
                  <a:gd name="connsiteX59" fmla="*/ 53018 w 1114667"/>
                  <a:gd name="connsiteY59" fmla="*/ 1072285 h 1403769"/>
                  <a:gd name="connsiteX60" fmla="*/ 12537 w 1114667"/>
                  <a:gd name="connsiteY60" fmla="*/ 1019897 h 1403769"/>
                  <a:gd name="connsiteX61" fmla="*/ 29205 w 1114667"/>
                  <a:gd name="connsiteY61" fmla="*/ 974654 h 1403769"/>
                  <a:gd name="connsiteX62" fmla="*/ 630 w 1114667"/>
                  <a:gd name="connsiteY62" fmla="*/ 924647 h 140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114667" h="1403769">
                    <a:moveTo>
                      <a:pt x="630" y="924647"/>
                    </a:moveTo>
                    <a:cubicBezTo>
                      <a:pt x="6186" y="905994"/>
                      <a:pt x="44287" y="878213"/>
                      <a:pt x="62543" y="862735"/>
                    </a:cubicBezTo>
                    <a:cubicBezTo>
                      <a:pt x="80799" y="847257"/>
                      <a:pt x="93896" y="837732"/>
                      <a:pt x="110168" y="831779"/>
                    </a:cubicBezTo>
                    <a:cubicBezTo>
                      <a:pt x="126440" y="825826"/>
                      <a:pt x="160174" y="827016"/>
                      <a:pt x="160174" y="827016"/>
                    </a:cubicBezTo>
                    <a:cubicBezTo>
                      <a:pt x="182796" y="824635"/>
                      <a:pt x="231612" y="825032"/>
                      <a:pt x="245899" y="817491"/>
                    </a:cubicBezTo>
                    <a:cubicBezTo>
                      <a:pt x="260187" y="809950"/>
                      <a:pt x="252646" y="811141"/>
                      <a:pt x="245899" y="781772"/>
                    </a:cubicBezTo>
                    <a:cubicBezTo>
                      <a:pt x="239152" y="752403"/>
                      <a:pt x="205815" y="674219"/>
                      <a:pt x="205418" y="641279"/>
                    </a:cubicBezTo>
                    <a:cubicBezTo>
                      <a:pt x="205021" y="608339"/>
                      <a:pt x="242724" y="600798"/>
                      <a:pt x="243518" y="584129"/>
                    </a:cubicBezTo>
                    <a:cubicBezTo>
                      <a:pt x="244312" y="567460"/>
                      <a:pt x="232008" y="560713"/>
                      <a:pt x="210180" y="541266"/>
                    </a:cubicBezTo>
                    <a:cubicBezTo>
                      <a:pt x="188352" y="521819"/>
                      <a:pt x="128821" y="509516"/>
                      <a:pt x="112549" y="467447"/>
                    </a:cubicBezTo>
                    <a:cubicBezTo>
                      <a:pt x="96277" y="425378"/>
                      <a:pt x="122471" y="330129"/>
                      <a:pt x="112549" y="288854"/>
                    </a:cubicBezTo>
                    <a:cubicBezTo>
                      <a:pt x="102627" y="247579"/>
                      <a:pt x="58971" y="241625"/>
                      <a:pt x="53018" y="219797"/>
                    </a:cubicBezTo>
                    <a:cubicBezTo>
                      <a:pt x="47065" y="197969"/>
                      <a:pt x="58177" y="183285"/>
                      <a:pt x="76830" y="157885"/>
                    </a:cubicBezTo>
                    <a:cubicBezTo>
                      <a:pt x="95483" y="132485"/>
                      <a:pt x="144696" y="79303"/>
                      <a:pt x="164937" y="67397"/>
                    </a:cubicBezTo>
                    <a:cubicBezTo>
                      <a:pt x="185178" y="55491"/>
                      <a:pt x="193512" y="75335"/>
                      <a:pt x="198274" y="86447"/>
                    </a:cubicBezTo>
                    <a:cubicBezTo>
                      <a:pt x="203036" y="97559"/>
                      <a:pt x="182796" y="125738"/>
                      <a:pt x="193512" y="134072"/>
                    </a:cubicBezTo>
                    <a:cubicBezTo>
                      <a:pt x="204228" y="142406"/>
                      <a:pt x="244312" y="138438"/>
                      <a:pt x="262568" y="136454"/>
                    </a:cubicBezTo>
                    <a:cubicBezTo>
                      <a:pt x="280824" y="134470"/>
                      <a:pt x="291143" y="124944"/>
                      <a:pt x="303049" y="122166"/>
                    </a:cubicBezTo>
                    <a:cubicBezTo>
                      <a:pt x="314955" y="119388"/>
                      <a:pt x="310986" y="126929"/>
                      <a:pt x="334005" y="119785"/>
                    </a:cubicBezTo>
                    <a:cubicBezTo>
                      <a:pt x="357024" y="112641"/>
                      <a:pt x="414175" y="96370"/>
                      <a:pt x="441162" y="79304"/>
                    </a:cubicBezTo>
                    <a:cubicBezTo>
                      <a:pt x="468150" y="62238"/>
                      <a:pt x="480452" y="30488"/>
                      <a:pt x="495930" y="17391"/>
                    </a:cubicBezTo>
                    <a:cubicBezTo>
                      <a:pt x="511408" y="4294"/>
                      <a:pt x="504661" y="-72"/>
                      <a:pt x="534030" y="722"/>
                    </a:cubicBezTo>
                    <a:cubicBezTo>
                      <a:pt x="563399" y="1516"/>
                      <a:pt x="631662" y="-7612"/>
                      <a:pt x="672143" y="22154"/>
                    </a:cubicBezTo>
                    <a:cubicBezTo>
                      <a:pt x="712624" y="51920"/>
                      <a:pt x="751518" y="156694"/>
                      <a:pt x="776918" y="179316"/>
                    </a:cubicBezTo>
                    <a:cubicBezTo>
                      <a:pt x="802318" y="201938"/>
                      <a:pt x="806684" y="153916"/>
                      <a:pt x="824543" y="157885"/>
                    </a:cubicBezTo>
                    <a:cubicBezTo>
                      <a:pt x="842402" y="161854"/>
                      <a:pt x="870183" y="197176"/>
                      <a:pt x="884074" y="203129"/>
                    </a:cubicBezTo>
                    <a:cubicBezTo>
                      <a:pt x="897965" y="209082"/>
                      <a:pt x="897568" y="187651"/>
                      <a:pt x="907887" y="193604"/>
                    </a:cubicBezTo>
                    <a:cubicBezTo>
                      <a:pt x="918206" y="199557"/>
                      <a:pt x="940034" y="218606"/>
                      <a:pt x="945987" y="238847"/>
                    </a:cubicBezTo>
                    <a:cubicBezTo>
                      <a:pt x="951940" y="259088"/>
                      <a:pt x="932890" y="294410"/>
                      <a:pt x="943605" y="315047"/>
                    </a:cubicBezTo>
                    <a:cubicBezTo>
                      <a:pt x="954320" y="335684"/>
                      <a:pt x="999564" y="346003"/>
                      <a:pt x="1010280" y="362672"/>
                    </a:cubicBezTo>
                    <a:cubicBezTo>
                      <a:pt x="1020996" y="379341"/>
                      <a:pt x="1012265" y="398391"/>
                      <a:pt x="1007899" y="415060"/>
                    </a:cubicBezTo>
                    <a:cubicBezTo>
                      <a:pt x="1003533" y="431729"/>
                      <a:pt x="970990" y="435301"/>
                      <a:pt x="984087" y="462685"/>
                    </a:cubicBezTo>
                    <a:cubicBezTo>
                      <a:pt x="997184" y="490069"/>
                      <a:pt x="1070605" y="548807"/>
                      <a:pt x="1086480" y="579366"/>
                    </a:cubicBezTo>
                    <a:cubicBezTo>
                      <a:pt x="1102355" y="609925"/>
                      <a:pt x="1087274" y="626991"/>
                      <a:pt x="1079337" y="646041"/>
                    </a:cubicBezTo>
                    <a:cubicBezTo>
                      <a:pt x="1071400" y="665091"/>
                      <a:pt x="1038855" y="678585"/>
                      <a:pt x="1038855" y="693666"/>
                    </a:cubicBezTo>
                    <a:cubicBezTo>
                      <a:pt x="1038855" y="708747"/>
                      <a:pt x="1098784" y="720257"/>
                      <a:pt x="1079337" y="736529"/>
                    </a:cubicBezTo>
                    <a:cubicBezTo>
                      <a:pt x="1059890" y="752801"/>
                      <a:pt x="950749" y="775025"/>
                      <a:pt x="922174" y="791297"/>
                    </a:cubicBezTo>
                    <a:cubicBezTo>
                      <a:pt x="893599" y="807569"/>
                      <a:pt x="903521" y="817094"/>
                      <a:pt x="907887" y="834160"/>
                    </a:cubicBezTo>
                    <a:cubicBezTo>
                      <a:pt x="912253" y="851226"/>
                      <a:pt x="946384" y="875435"/>
                      <a:pt x="948368" y="893691"/>
                    </a:cubicBezTo>
                    <a:cubicBezTo>
                      <a:pt x="950352" y="911947"/>
                      <a:pt x="917412" y="925044"/>
                      <a:pt x="919793" y="943697"/>
                    </a:cubicBezTo>
                    <a:cubicBezTo>
                      <a:pt x="922174" y="962350"/>
                      <a:pt x="942414" y="995688"/>
                      <a:pt x="962655" y="1005610"/>
                    </a:cubicBezTo>
                    <a:cubicBezTo>
                      <a:pt x="982896" y="1015532"/>
                      <a:pt x="1019409" y="996482"/>
                      <a:pt x="1041237" y="1003229"/>
                    </a:cubicBezTo>
                    <a:cubicBezTo>
                      <a:pt x="1063065" y="1009976"/>
                      <a:pt x="1082115" y="1032201"/>
                      <a:pt x="1093624" y="1046091"/>
                    </a:cubicBezTo>
                    <a:cubicBezTo>
                      <a:pt x="1105133" y="1059981"/>
                      <a:pt x="1122993" y="1077444"/>
                      <a:pt x="1110293" y="1086572"/>
                    </a:cubicBezTo>
                    <a:cubicBezTo>
                      <a:pt x="1097593" y="1095700"/>
                      <a:pt x="1038855" y="1088557"/>
                      <a:pt x="1017424" y="1100860"/>
                    </a:cubicBezTo>
                    <a:cubicBezTo>
                      <a:pt x="995993" y="1113163"/>
                      <a:pt x="1003930" y="1145310"/>
                      <a:pt x="981705" y="1160391"/>
                    </a:cubicBezTo>
                    <a:cubicBezTo>
                      <a:pt x="959480" y="1175472"/>
                      <a:pt x="926937" y="1163566"/>
                      <a:pt x="884074" y="1191347"/>
                    </a:cubicBezTo>
                    <a:cubicBezTo>
                      <a:pt x="841212" y="1219128"/>
                      <a:pt x="768186" y="1291757"/>
                      <a:pt x="724530" y="1327079"/>
                    </a:cubicBezTo>
                    <a:cubicBezTo>
                      <a:pt x="680874" y="1362401"/>
                      <a:pt x="650712" y="1398517"/>
                      <a:pt x="622137" y="1403279"/>
                    </a:cubicBezTo>
                    <a:cubicBezTo>
                      <a:pt x="593562" y="1408041"/>
                      <a:pt x="566177" y="1377085"/>
                      <a:pt x="553080" y="1355654"/>
                    </a:cubicBezTo>
                    <a:cubicBezTo>
                      <a:pt x="539983" y="1334223"/>
                      <a:pt x="562605" y="1300488"/>
                      <a:pt x="543555" y="1274691"/>
                    </a:cubicBezTo>
                    <a:cubicBezTo>
                      <a:pt x="524505" y="1248894"/>
                      <a:pt x="457433" y="1225081"/>
                      <a:pt x="438780" y="1200872"/>
                    </a:cubicBezTo>
                    <a:cubicBezTo>
                      <a:pt x="420127" y="1176663"/>
                      <a:pt x="439177" y="1144913"/>
                      <a:pt x="431637" y="1129435"/>
                    </a:cubicBezTo>
                    <a:cubicBezTo>
                      <a:pt x="424097" y="1113957"/>
                      <a:pt x="406634" y="1100463"/>
                      <a:pt x="393537" y="1108004"/>
                    </a:cubicBezTo>
                    <a:cubicBezTo>
                      <a:pt x="380440" y="1115545"/>
                      <a:pt x="370121" y="1167932"/>
                      <a:pt x="353055" y="1174679"/>
                    </a:cubicBezTo>
                    <a:cubicBezTo>
                      <a:pt x="335989" y="1181426"/>
                      <a:pt x="309399" y="1147691"/>
                      <a:pt x="291143" y="1148485"/>
                    </a:cubicBezTo>
                    <a:cubicBezTo>
                      <a:pt x="272887" y="1149279"/>
                      <a:pt x="268918" y="1183410"/>
                      <a:pt x="243518" y="1179441"/>
                    </a:cubicBezTo>
                    <a:cubicBezTo>
                      <a:pt x="218118" y="1175472"/>
                      <a:pt x="160571" y="1142135"/>
                      <a:pt x="138743" y="1124672"/>
                    </a:cubicBezTo>
                    <a:cubicBezTo>
                      <a:pt x="116915" y="1107210"/>
                      <a:pt x="126836" y="1083397"/>
                      <a:pt x="112549" y="1074666"/>
                    </a:cubicBezTo>
                    <a:cubicBezTo>
                      <a:pt x="98262" y="1065935"/>
                      <a:pt x="69687" y="1081413"/>
                      <a:pt x="53018" y="1072285"/>
                    </a:cubicBezTo>
                    <a:cubicBezTo>
                      <a:pt x="36349" y="1063157"/>
                      <a:pt x="16506" y="1036169"/>
                      <a:pt x="12537" y="1019897"/>
                    </a:cubicBezTo>
                    <a:cubicBezTo>
                      <a:pt x="8568" y="1003625"/>
                      <a:pt x="30396" y="992117"/>
                      <a:pt x="29205" y="974654"/>
                    </a:cubicBezTo>
                    <a:cubicBezTo>
                      <a:pt x="28014" y="957192"/>
                      <a:pt x="-4926" y="943300"/>
                      <a:pt x="630" y="924647"/>
                    </a:cubicBezTo>
                    <a:close/>
                  </a:path>
                </a:pathLst>
              </a:custGeom>
              <a:solidFill>
                <a:srgbClr val="DEEBF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Ctr="1"/>
              <a:lstStyle/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Торжок</a:t>
                </a:r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6176154" y="3810000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5938731" y="2882386"/>
              <a:ext cx="1227148" cy="1145885"/>
              <a:chOff x="5938731" y="2882386"/>
              <a:chExt cx="1227148" cy="1145885"/>
            </a:xfrm>
            <a:grpFill/>
          </p:grpSpPr>
          <p:sp>
            <p:nvSpPr>
              <p:cNvPr id="69" name="Полилиния 68"/>
              <p:cNvSpPr/>
              <p:nvPr/>
            </p:nvSpPr>
            <p:spPr>
              <a:xfrm>
                <a:off x="6301271" y="2882386"/>
                <a:ext cx="864608" cy="1145885"/>
              </a:xfrm>
              <a:custGeom>
                <a:avLst/>
                <a:gdLst>
                  <a:gd name="connsiteX0" fmla="*/ 229749 w 864608"/>
                  <a:gd name="connsiteY0" fmla="*/ 1095445 h 1145885"/>
                  <a:gd name="connsiteX1" fmla="*/ 134499 w 864608"/>
                  <a:gd name="connsiteY1" fmla="*/ 990670 h 1145885"/>
                  <a:gd name="connsiteX2" fmla="*/ 124974 w 864608"/>
                  <a:gd name="connsiteY2" fmla="*/ 969239 h 1145885"/>
                  <a:gd name="connsiteX3" fmla="*/ 124974 w 864608"/>
                  <a:gd name="connsiteY3" fmla="*/ 954951 h 1145885"/>
                  <a:gd name="connsiteX4" fmla="*/ 151168 w 864608"/>
                  <a:gd name="connsiteY4" fmla="*/ 923995 h 1145885"/>
                  <a:gd name="connsiteX5" fmla="*/ 155931 w 864608"/>
                  <a:gd name="connsiteY5" fmla="*/ 869226 h 1145885"/>
                  <a:gd name="connsiteX6" fmla="*/ 127356 w 864608"/>
                  <a:gd name="connsiteY6" fmla="*/ 852557 h 1145885"/>
                  <a:gd name="connsiteX7" fmla="*/ 91637 w 864608"/>
                  <a:gd name="connsiteY7" fmla="*/ 828745 h 1145885"/>
                  <a:gd name="connsiteX8" fmla="*/ 91637 w 864608"/>
                  <a:gd name="connsiteY8" fmla="*/ 754926 h 1145885"/>
                  <a:gd name="connsiteX9" fmla="*/ 51156 w 864608"/>
                  <a:gd name="connsiteY9" fmla="*/ 702539 h 1145885"/>
                  <a:gd name="connsiteX10" fmla="*/ 84493 w 864608"/>
                  <a:gd name="connsiteY10" fmla="*/ 666820 h 1145885"/>
                  <a:gd name="connsiteX11" fmla="*/ 91637 w 864608"/>
                  <a:gd name="connsiteY11" fmla="*/ 638245 h 1145885"/>
                  <a:gd name="connsiteX12" fmla="*/ 5912 w 864608"/>
                  <a:gd name="connsiteY12" fmla="*/ 526326 h 1145885"/>
                  <a:gd name="connsiteX13" fmla="*/ 13056 w 864608"/>
                  <a:gd name="connsiteY13" fmla="*/ 502514 h 1145885"/>
                  <a:gd name="connsiteX14" fmla="*/ 58299 w 864608"/>
                  <a:gd name="connsiteY14" fmla="*/ 471557 h 1145885"/>
                  <a:gd name="connsiteX15" fmla="*/ 132118 w 864608"/>
                  <a:gd name="connsiteY15" fmla="*/ 476320 h 1145885"/>
                  <a:gd name="connsiteX16" fmla="*/ 174981 w 864608"/>
                  <a:gd name="connsiteY16" fmla="*/ 488226 h 1145885"/>
                  <a:gd name="connsiteX17" fmla="*/ 227368 w 864608"/>
                  <a:gd name="connsiteY17" fmla="*/ 454889 h 1145885"/>
                  <a:gd name="connsiteX18" fmla="*/ 246418 w 864608"/>
                  <a:gd name="connsiteY18" fmla="*/ 385832 h 1145885"/>
                  <a:gd name="connsiteX19" fmla="*/ 213081 w 864608"/>
                  <a:gd name="connsiteY19" fmla="*/ 295345 h 1145885"/>
                  <a:gd name="connsiteX20" fmla="*/ 224987 w 864608"/>
                  <a:gd name="connsiteY20" fmla="*/ 271532 h 1145885"/>
                  <a:gd name="connsiteX21" fmla="*/ 296424 w 864608"/>
                  <a:gd name="connsiteY21" fmla="*/ 247720 h 1145885"/>
                  <a:gd name="connsiteX22" fmla="*/ 305949 w 864608"/>
                  <a:gd name="connsiteY22" fmla="*/ 178664 h 1145885"/>
                  <a:gd name="connsiteX23" fmla="*/ 401199 w 864608"/>
                  <a:gd name="connsiteY23" fmla="*/ 140564 h 1145885"/>
                  <a:gd name="connsiteX24" fmla="*/ 448824 w 864608"/>
                  <a:gd name="connsiteY24" fmla="*/ 35789 h 1145885"/>
                  <a:gd name="connsiteX25" fmla="*/ 489306 w 864608"/>
                  <a:gd name="connsiteY25" fmla="*/ 23882 h 1145885"/>
                  <a:gd name="connsiteX26" fmla="*/ 544074 w 864608"/>
                  <a:gd name="connsiteY26" fmla="*/ 23882 h 1145885"/>
                  <a:gd name="connsiteX27" fmla="*/ 613131 w 864608"/>
                  <a:gd name="connsiteY27" fmla="*/ 70 h 1145885"/>
                  <a:gd name="connsiteX28" fmla="*/ 658374 w 864608"/>
                  <a:gd name="connsiteY28" fmla="*/ 16739 h 1145885"/>
                  <a:gd name="connsiteX29" fmla="*/ 710762 w 864608"/>
                  <a:gd name="connsiteY29" fmla="*/ 21501 h 1145885"/>
                  <a:gd name="connsiteX30" fmla="*/ 725049 w 864608"/>
                  <a:gd name="connsiteY30" fmla="*/ 78651 h 1145885"/>
                  <a:gd name="connsiteX31" fmla="*/ 767912 w 864608"/>
                  <a:gd name="connsiteY31" fmla="*/ 100082 h 1145885"/>
                  <a:gd name="connsiteX32" fmla="*/ 786962 w 864608"/>
                  <a:gd name="connsiteY32" fmla="*/ 116751 h 1145885"/>
                  <a:gd name="connsiteX33" fmla="*/ 841731 w 864608"/>
                  <a:gd name="connsiteY33" fmla="*/ 138182 h 1145885"/>
                  <a:gd name="connsiteX34" fmla="*/ 794106 w 864608"/>
                  <a:gd name="connsiteY34" fmla="*/ 202476 h 1145885"/>
                  <a:gd name="connsiteX35" fmla="*/ 860781 w 864608"/>
                  <a:gd name="connsiteY35" fmla="*/ 254864 h 1145885"/>
                  <a:gd name="connsiteX36" fmla="*/ 853637 w 864608"/>
                  <a:gd name="connsiteY36" fmla="*/ 300107 h 1145885"/>
                  <a:gd name="connsiteX37" fmla="*/ 829824 w 864608"/>
                  <a:gd name="connsiteY37" fmla="*/ 335826 h 1145885"/>
                  <a:gd name="connsiteX38" fmla="*/ 732193 w 864608"/>
                  <a:gd name="connsiteY38" fmla="*/ 347732 h 1145885"/>
                  <a:gd name="connsiteX39" fmla="*/ 708381 w 864608"/>
                  <a:gd name="connsiteY39" fmla="*/ 421551 h 1145885"/>
                  <a:gd name="connsiteX40" fmla="*/ 677424 w 864608"/>
                  <a:gd name="connsiteY40" fmla="*/ 485845 h 1145885"/>
                  <a:gd name="connsiteX41" fmla="*/ 677424 w 864608"/>
                  <a:gd name="connsiteY41" fmla="*/ 538232 h 1145885"/>
                  <a:gd name="connsiteX42" fmla="*/ 627418 w 864608"/>
                  <a:gd name="connsiteY42" fmla="*/ 588239 h 1145885"/>
                  <a:gd name="connsiteX43" fmla="*/ 641706 w 864608"/>
                  <a:gd name="connsiteY43" fmla="*/ 633482 h 1145885"/>
                  <a:gd name="connsiteX44" fmla="*/ 727431 w 864608"/>
                  <a:gd name="connsiteY44" fmla="*/ 676345 h 1145885"/>
                  <a:gd name="connsiteX45" fmla="*/ 760768 w 864608"/>
                  <a:gd name="connsiteY45" fmla="*/ 728732 h 1145885"/>
                  <a:gd name="connsiteX46" fmla="*/ 708381 w 864608"/>
                  <a:gd name="connsiteY46" fmla="*/ 764451 h 1145885"/>
                  <a:gd name="connsiteX47" fmla="*/ 696474 w 864608"/>
                  <a:gd name="connsiteY47" fmla="*/ 795407 h 1145885"/>
                  <a:gd name="connsiteX48" fmla="*/ 748862 w 864608"/>
                  <a:gd name="connsiteY48" fmla="*/ 845414 h 1145885"/>
                  <a:gd name="connsiteX49" fmla="*/ 717906 w 864608"/>
                  <a:gd name="connsiteY49" fmla="*/ 893039 h 1145885"/>
                  <a:gd name="connsiteX50" fmla="*/ 651231 w 864608"/>
                  <a:gd name="connsiteY50" fmla="*/ 883514 h 1145885"/>
                  <a:gd name="connsiteX51" fmla="*/ 601224 w 864608"/>
                  <a:gd name="connsiteY51" fmla="*/ 964476 h 1145885"/>
                  <a:gd name="connsiteX52" fmla="*/ 498831 w 864608"/>
                  <a:gd name="connsiteY52" fmla="*/ 1026389 h 1145885"/>
                  <a:gd name="connsiteX53" fmla="*/ 405962 w 864608"/>
                  <a:gd name="connsiteY53" fmla="*/ 1140689 h 1145885"/>
                  <a:gd name="connsiteX54" fmla="*/ 344049 w 864608"/>
                  <a:gd name="connsiteY54" fmla="*/ 1121639 h 1145885"/>
                  <a:gd name="connsiteX55" fmla="*/ 301187 w 864608"/>
                  <a:gd name="connsiteY55" fmla="*/ 1078776 h 1145885"/>
                  <a:gd name="connsiteX56" fmla="*/ 229749 w 864608"/>
                  <a:gd name="connsiteY56" fmla="*/ 1095445 h 114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864608" h="1145885">
                    <a:moveTo>
                      <a:pt x="229749" y="1095445"/>
                    </a:moveTo>
                    <a:cubicBezTo>
                      <a:pt x="201968" y="1080761"/>
                      <a:pt x="151961" y="1011704"/>
                      <a:pt x="134499" y="990670"/>
                    </a:cubicBezTo>
                    <a:cubicBezTo>
                      <a:pt x="117037" y="969636"/>
                      <a:pt x="126561" y="975192"/>
                      <a:pt x="124974" y="969239"/>
                    </a:cubicBezTo>
                    <a:cubicBezTo>
                      <a:pt x="123386" y="963286"/>
                      <a:pt x="120608" y="962492"/>
                      <a:pt x="124974" y="954951"/>
                    </a:cubicBezTo>
                    <a:cubicBezTo>
                      <a:pt x="129340" y="947410"/>
                      <a:pt x="146009" y="938282"/>
                      <a:pt x="151168" y="923995"/>
                    </a:cubicBezTo>
                    <a:cubicBezTo>
                      <a:pt x="156327" y="909708"/>
                      <a:pt x="159900" y="881132"/>
                      <a:pt x="155931" y="869226"/>
                    </a:cubicBezTo>
                    <a:cubicBezTo>
                      <a:pt x="151962" y="857320"/>
                      <a:pt x="138072" y="859304"/>
                      <a:pt x="127356" y="852557"/>
                    </a:cubicBezTo>
                    <a:cubicBezTo>
                      <a:pt x="116640" y="845810"/>
                      <a:pt x="97590" y="845017"/>
                      <a:pt x="91637" y="828745"/>
                    </a:cubicBezTo>
                    <a:cubicBezTo>
                      <a:pt x="85684" y="812473"/>
                      <a:pt x="98384" y="775960"/>
                      <a:pt x="91637" y="754926"/>
                    </a:cubicBezTo>
                    <a:cubicBezTo>
                      <a:pt x="84890" y="733892"/>
                      <a:pt x="52347" y="717223"/>
                      <a:pt x="51156" y="702539"/>
                    </a:cubicBezTo>
                    <a:cubicBezTo>
                      <a:pt x="49965" y="687855"/>
                      <a:pt x="77746" y="677536"/>
                      <a:pt x="84493" y="666820"/>
                    </a:cubicBezTo>
                    <a:cubicBezTo>
                      <a:pt x="91240" y="656104"/>
                      <a:pt x="104734" y="661661"/>
                      <a:pt x="91637" y="638245"/>
                    </a:cubicBezTo>
                    <a:cubicBezTo>
                      <a:pt x="78540" y="614829"/>
                      <a:pt x="19009" y="548948"/>
                      <a:pt x="5912" y="526326"/>
                    </a:cubicBezTo>
                    <a:cubicBezTo>
                      <a:pt x="-7185" y="503704"/>
                      <a:pt x="4325" y="511642"/>
                      <a:pt x="13056" y="502514"/>
                    </a:cubicBezTo>
                    <a:cubicBezTo>
                      <a:pt x="21787" y="493386"/>
                      <a:pt x="38455" y="475923"/>
                      <a:pt x="58299" y="471557"/>
                    </a:cubicBezTo>
                    <a:cubicBezTo>
                      <a:pt x="78143" y="467191"/>
                      <a:pt x="112671" y="473542"/>
                      <a:pt x="132118" y="476320"/>
                    </a:cubicBezTo>
                    <a:cubicBezTo>
                      <a:pt x="151565" y="479098"/>
                      <a:pt x="159106" y="491798"/>
                      <a:pt x="174981" y="488226"/>
                    </a:cubicBezTo>
                    <a:cubicBezTo>
                      <a:pt x="190856" y="484654"/>
                      <a:pt x="215462" y="471955"/>
                      <a:pt x="227368" y="454889"/>
                    </a:cubicBezTo>
                    <a:cubicBezTo>
                      <a:pt x="239274" y="437823"/>
                      <a:pt x="248799" y="412423"/>
                      <a:pt x="246418" y="385832"/>
                    </a:cubicBezTo>
                    <a:cubicBezTo>
                      <a:pt x="244037" y="359241"/>
                      <a:pt x="216653" y="314395"/>
                      <a:pt x="213081" y="295345"/>
                    </a:cubicBezTo>
                    <a:cubicBezTo>
                      <a:pt x="209509" y="276295"/>
                      <a:pt x="211097" y="279469"/>
                      <a:pt x="224987" y="271532"/>
                    </a:cubicBezTo>
                    <a:cubicBezTo>
                      <a:pt x="238877" y="263595"/>
                      <a:pt x="282930" y="263198"/>
                      <a:pt x="296424" y="247720"/>
                    </a:cubicBezTo>
                    <a:cubicBezTo>
                      <a:pt x="309918" y="232242"/>
                      <a:pt x="288487" y="196523"/>
                      <a:pt x="305949" y="178664"/>
                    </a:cubicBezTo>
                    <a:cubicBezTo>
                      <a:pt x="323411" y="160805"/>
                      <a:pt x="377387" y="164376"/>
                      <a:pt x="401199" y="140564"/>
                    </a:cubicBezTo>
                    <a:cubicBezTo>
                      <a:pt x="425011" y="116752"/>
                      <a:pt x="434140" y="55236"/>
                      <a:pt x="448824" y="35789"/>
                    </a:cubicBezTo>
                    <a:cubicBezTo>
                      <a:pt x="463508" y="16342"/>
                      <a:pt x="473431" y="25866"/>
                      <a:pt x="489306" y="23882"/>
                    </a:cubicBezTo>
                    <a:cubicBezTo>
                      <a:pt x="505181" y="21898"/>
                      <a:pt x="523437" y="27851"/>
                      <a:pt x="544074" y="23882"/>
                    </a:cubicBezTo>
                    <a:cubicBezTo>
                      <a:pt x="564711" y="19913"/>
                      <a:pt x="594081" y="1260"/>
                      <a:pt x="613131" y="70"/>
                    </a:cubicBezTo>
                    <a:cubicBezTo>
                      <a:pt x="632181" y="-1120"/>
                      <a:pt x="642102" y="13167"/>
                      <a:pt x="658374" y="16739"/>
                    </a:cubicBezTo>
                    <a:cubicBezTo>
                      <a:pt x="674646" y="20311"/>
                      <a:pt x="699649" y="11182"/>
                      <a:pt x="710762" y="21501"/>
                    </a:cubicBezTo>
                    <a:cubicBezTo>
                      <a:pt x="721875" y="31820"/>
                      <a:pt x="715524" y="65554"/>
                      <a:pt x="725049" y="78651"/>
                    </a:cubicBezTo>
                    <a:cubicBezTo>
                      <a:pt x="734574" y="91748"/>
                      <a:pt x="757593" y="93732"/>
                      <a:pt x="767912" y="100082"/>
                    </a:cubicBezTo>
                    <a:cubicBezTo>
                      <a:pt x="778231" y="106432"/>
                      <a:pt x="774659" y="110401"/>
                      <a:pt x="786962" y="116751"/>
                    </a:cubicBezTo>
                    <a:cubicBezTo>
                      <a:pt x="799265" y="123101"/>
                      <a:pt x="840540" y="123895"/>
                      <a:pt x="841731" y="138182"/>
                    </a:cubicBezTo>
                    <a:cubicBezTo>
                      <a:pt x="842922" y="152469"/>
                      <a:pt x="790931" y="183029"/>
                      <a:pt x="794106" y="202476"/>
                    </a:cubicBezTo>
                    <a:cubicBezTo>
                      <a:pt x="797281" y="221923"/>
                      <a:pt x="850859" y="238592"/>
                      <a:pt x="860781" y="254864"/>
                    </a:cubicBezTo>
                    <a:cubicBezTo>
                      <a:pt x="870703" y="271136"/>
                      <a:pt x="858797" y="286613"/>
                      <a:pt x="853637" y="300107"/>
                    </a:cubicBezTo>
                    <a:cubicBezTo>
                      <a:pt x="848478" y="313601"/>
                      <a:pt x="850065" y="327889"/>
                      <a:pt x="829824" y="335826"/>
                    </a:cubicBezTo>
                    <a:cubicBezTo>
                      <a:pt x="809583" y="343763"/>
                      <a:pt x="752433" y="333445"/>
                      <a:pt x="732193" y="347732"/>
                    </a:cubicBezTo>
                    <a:cubicBezTo>
                      <a:pt x="711953" y="362019"/>
                      <a:pt x="717509" y="398532"/>
                      <a:pt x="708381" y="421551"/>
                    </a:cubicBezTo>
                    <a:cubicBezTo>
                      <a:pt x="699253" y="444570"/>
                      <a:pt x="682584" y="466398"/>
                      <a:pt x="677424" y="485845"/>
                    </a:cubicBezTo>
                    <a:cubicBezTo>
                      <a:pt x="672264" y="505292"/>
                      <a:pt x="685758" y="521166"/>
                      <a:pt x="677424" y="538232"/>
                    </a:cubicBezTo>
                    <a:cubicBezTo>
                      <a:pt x="669090" y="555298"/>
                      <a:pt x="633371" y="572364"/>
                      <a:pt x="627418" y="588239"/>
                    </a:cubicBezTo>
                    <a:cubicBezTo>
                      <a:pt x="621465" y="604114"/>
                      <a:pt x="625037" y="618798"/>
                      <a:pt x="641706" y="633482"/>
                    </a:cubicBezTo>
                    <a:cubicBezTo>
                      <a:pt x="658375" y="648166"/>
                      <a:pt x="707587" y="660470"/>
                      <a:pt x="727431" y="676345"/>
                    </a:cubicBezTo>
                    <a:cubicBezTo>
                      <a:pt x="747275" y="692220"/>
                      <a:pt x="763943" y="714048"/>
                      <a:pt x="760768" y="728732"/>
                    </a:cubicBezTo>
                    <a:cubicBezTo>
                      <a:pt x="757593" y="743416"/>
                      <a:pt x="719097" y="753339"/>
                      <a:pt x="708381" y="764451"/>
                    </a:cubicBezTo>
                    <a:cubicBezTo>
                      <a:pt x="697665" y="775563"/>
                      <a:pt x="689727" y="781913"/>
                      <a:pt x="696474" y="795407"/>
                    </a:cubicBezTo>
                    <a:cubicBezTo>
                      <a:pt x="703221" y="808901"/>
                      <a:pt x="745290" y="829142"/>
                      <a:pt x="748862" y="845414"/>
                    </a:cubicBezTo>
                    <a:cubicBezTo>
                      <a:pt x="752434" y="861686"/>
                      <a:pt x="734178" y="886689"/>
                      <a:pt x="717906" y="893039"/>
                    </a:cubicBezTo>
                    <a:cubicBezTo>
                      <a:pt x="701634" y="899389"/>
                      <a:pt x="670678" y="871608"/>
                      <a:pt x="651231" y="883514"/>
                    </a:cubicBezTo>
                    <a:cubicBezTo>
                      <a:pt x="631784" y="895420"/>
                      <a:pt x="626624" y="940663"/>
                      <a:pt x="601224" y="964476"/>
                    </a:cubicBezTo>
                    <a:cubicBezTo>
                      <a:pt x="575824" y="988288"/>
                      <a:pt x="531375" y="997020"/>
                      <a:pt x="498831" y="1026389"/>
                    </a:cubicBezTo>
                    <a:cubicBezTo>
                      <a:pt x="466287" y="1055758"/>
                      <a:pt x="431759" y="1124814"/>
                      <a:pt x="405962" y="1140689"/>
                    </a:cubicBezTo>
                    <a:cubicBezTo>
                      <a:pt x="380165" y="1156564"/>
                      <a:pt x="361512" y="1131958"/>
                      <a:pt x="344049" y="1121639"/>
                    </a:cubicBezTo>
                    <a:cubicBezTo>
                      <a:pt x="326586" y="1111320"/>
                      <a:pt x="320634" y="1086317"/>
                      <a:pt x="301187" y="1078776"/>
                    </a:cubicBezTo>
                    <a:cubicBezTo>
                      <a:pt x="281740" y="1071235"/>
                      <a:pt x="257530" y="1110129"/>
                      <a:pt x="229749" y="1095445"/>
                    </a:cubicBezTo>
                    <a:close/>
                  </a:path>
                </a:pathLst>
              </a:custGeom>
              <a:solidFill>
                <a:srgbClr val="DEEBF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6662897" y="3652067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938731" y="3438958"/>
                <a:ext cx="1137434" cy="281862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050" b="1" dirty="0">
                    <a:solidFill>
                      <a:prstClr val="black"/>
                    </a:solidFill>
                  </a:rPr>
                  <a:t>Лихославль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7321449" y="1744921"/>
              <a:ext cx="887801" cy="1444000"/>
              <a:chOff x="7321449" y="1744921"/>
              <a:chExt cx="887801" cy="1444000"/>
            </a:xfrm>
            <a:grpFill/>
          </p:grpSpPr>
          <p:sp>
            <p:nvSpPr>
              <p:cNvPr id="67" name="Полилиния 66"/>
              <p:cNvSpPr/>
              <p:nvPr/>
            </p:nvSpPr>
            <p:spPr>
              <a:xfrm>
                <a:off x="7321449" y="1744921"/>
                <a:ext cx="887801" cy="1444000"/>
              </a:xfrm>
              <a:custGeom>
                <a:avLst/>
                <a:gdLst>
                  <a:gd name="connsiteX0" fmla="*/ 3276 w 887801"/>
                  <a:gd name="connsiteY0" fmla="*/ 1191218 h 1444000"/>
                  <a:gd name="connsiteX1" fmla="*/ 12801 w 887801"/>
                  <a:gd name="connsiteY1" fmla="*/ 1098349 h 1444000"/>
                  <a:gd name="connsiteX2" fmla="*/ 86620 w 887801"/>
                  <a:gd name="connsiteY2" fmla="*/ 1041199 h 1444000"/>
                  <a:gd name="connsiteX3" fmla="*/ 84239 w 887801"/>
                  <a:gd name="connsiteY3" fmla="*/ 943568 h 1444000"/>
                  <a:gd name="connsiteX4" fmla="*/ 143770 w 887801"/>
                  <a:gd name="connsiteY4" fmla="*/ 884037 h 1444000"/>
                  <a:gd name="connsiteX5" fmla="*/ 81857 w 887801"/>
                  <a:gd name="connsiteY5" fmla="*/ 822124 h 1444000"/>
                  <a:gd name="connsiteX6" fmla="*/ 62807 w 887801"/>
                  <a:gd name="connsiteY6" fmla="*/ 767355 h 1444000"/>
                  <a:gd name="connsiteX7" fmla="*/ 124720 w 887801"/>
                  <a:gd name="connsiteY7" fmla="*/ 674487 h 1444000"/>
                  <a:gd name="connsiteX8" fmla="*/ 89001 w 887801"/>
                  <a:gd name="connsiteY8" fmla="*/ 634005 h 1444000"/>
                  <a:gd name="connsiteX9" fmla="*/ 143770 w 887801"/>
                  <a:gd name="connsiteY9" fmla="*/ 443505 h 1444000"/>
                  <a:gd name="connsiteX10" fmla="*/ 91382 w 887801"/>
                  <a:gd name="connsiteY10" fmla="*/ 357780 h 1444000"/>
                  <a:gd name="connsiteX11" fmla="*/ 129482 w 887801"/>
                  <a:gd name="connsiteY11" fmla="*/ 333968 h 1444000"/>
                  <a:gd name="connsiteX12" fmla="*/ 31851 w 887801"/>
                  <a:gd name="connsiteY12" fmla="*/ 200618 h 1444000"/>
                  <a:gd name="connsiteX13" fmla="*/ 72332 w 887801"/>
                  <a:gd name="connsiteY13" fmla="*/ 174424 h 1444000"/>
                  <a:gd name="connsiteX14" fmla="*/ 31851 w 887801"/>
                  <a:gd name="connsiteY14" fmla="*/ 98224 h 1444000"/>
                  <a:gd name="connsiteX15" fmla="*/ 105670 w 887801"/>
                  <a:gd name="connsiteY15" fmla="*/ 41074 h 1444000"/>
                  <a:gd name="connsiteX16" fmla="*/ 162820 w 887801"/>
                  <a:gd name="connsiteY16" fmla="*/ 593 h 1444000"/>
                  <a:gd name="connsiteX17" fmla="*/ 239020 w 887801"/>
                  <a:gd name="connsiteY17" fmla="*/ 22024 h 1444000"/>
                  <a:gd name="connsiteX18" fmla="*/ 219970 w 887801"/>
                  <a:gd name="connsiteY18" fmla="*/ 88699 h 1444000"/>
                  <a:gd name="connsiteX19" fmla="*/ 269976 w 887801"/>
                  <a:gd name="connsiteY19" fmla="*/ 114893 h 1444000"/>
                  <a:gd name="connsiteX20" fmla="*/ 389039 w 887801"/>
                  <a:gd name="connsiteY20" fmla="*/ 272055 h 1444000"/>
                  <a:gd name="connsiteX21" fmla="*/ 377132 w 887801"/>
                  <a:gd name="connsiteY21" fmla="*/ 300630 h 1444000"/>
                  <a:gd name="connsiteX22" fmla="*/ 460476 w 887801"/>
                  <a:gd name="connsiteY22" fmla="*/ 331587 h 1444000"/>
                  <a:gd name="connsiteX23" fmla="*/ 470001 w 887801"/>
                  <a:gd name="connsiteY23" fmla="*/ 300630 h 1444000"/>
                  <a:gd name="connsiteX24" fmla="*/ 670026 w 887801"/>
                  <a:gd name="connsiteY24" fmla="*/ 269674 h 1444000"/>
                  <a:gd name="connsiteX25" fmla="*/ 686695 w 887801"/>
                  <a:gd name="connsiteY25" fmla="*/ 243480 h 1444000"/>
                  <a:gd name="connsiteX26" fmla="*/ 705745 w 887801"/>
                  <a:gd name="connsiteY26" fmla="*/ 300630 h 1444000"/>
                  <a:gd name="connsiteX27" fmla="*/ 846239 w 887801"/>
                  <a:gd name="connsiteY27" fmla="*/ 391118 h 1444000"/>
                  <a:gd name="connsiteX28" fmla="*/ 834332 w 887801"/>
                  <a:gd name="connsiteY28" fmla="*/ 469699 h 1444000"/>
                  <a:gd name="connsiteX29" fmla="*/ 784326 w 887801"/>
                  <a:gd name="connsiteY29" fmla="*/ 512562 h 1444000"/>
                  <a:gd name="connsiteX30" fmla="*/ 779564 w 887801"/>
                  <a:gd name="connsiteY30" fmla="*/ 617337 h 1444000"/>
                  <a:gd name="connsiteX31" fmla="*/ 827189 w 887801"/>
                  <a:gd name="connsiteY31" fmla="*/ 653055 h 1444000"/>
                  <a:gd name="connsiteX32" fmla="*/ 824807 w 887801"/>
                  <a:gd name="connsiteY32" fmla="*/ 814980 h 1444000"/>
                  <a:gd name="connsiteX33" fmla="*/ 779564 w 887801"/>
                  <a:gd name="connsiteY33" fmla="*/ 864987 h 1444000"/>
                  <a:gd name="connsiteX34" fmla="*/ 870051 w 887801"/>
                  <a:gd name="connsiteY34" fmla="*/ 984049 h 1444000"/>
                  <a:gd name="connsiteX35" fmla="*/ 886720 w 887801"/>
                  <a:gd name="connsiteY35" fmla="*/ 1074537 h 1444000"/>
                  <a:gd name="connsiteX36" fmla="*/ 853382 w 887801"/>
                  <a:gd name="connsiteY36" fmla="*/ 1129305 h 1444000"/>
                  <a:gd name="connsiteX37" fmla="*/ 848620 w 887801"/>
                  <a:gd name="connsiteY37" fmla="*/ 1200743 h 1444000"/>
                  <a:gd name="connsiteX38" fmla="*/ 793851 w 887801"/>
                  <a:gd name="connsiteY38" fmla="*/ 1253130 h 1444000"/>
                  <a:gd name="connsiteX39" fmla="*/ 772420 w 887801"/>
                  <a:gd name="connsiteY39" fmla="*/ 1353143 h 1444000"/>
                  <a:gd name="connsiteX40" fmla="*/ 648595 w 887801"/>
                  <a:gd name="connsiteY40" fmla="*/ 1443630 h 1444000"/>
                  <a:gd name="connsiteX41" fmla="*/ 567632 w 887801"/>
                  <a:gd name="connsiteY41" fmla="*/ 1386480 h 1444000"/>
                  <a:gd name="connsiteX42" fmla="*/ 479526 w 887801"/>
                  <a:gd name="connsiteY42" fmla="*/ 1419818 h 1444000"/>
                  <a:gd name="connsiteX43" fmla="*/ 439045 w 887801"/>
                  <a:gd name="connsiteY43" fmla="*/ 1376955 h 1444000"/>
                  <a:gd name="connsiteX44" fmla="*/ 381895 w 887801"/>
                  <a:gd name="connsiteY44" fmla="*/ 1412674 h 1444000"/>
                  <a:gd name="connsiteX45" fmla="*/ 289026 w 887801"/>
                  <a:gd name="connsiteY45" fmla="*/ 1386480 h 1444000"/>
                  <a:gd name="connsiteX46" fmla="*/ 205682 w 887801"/>
                  <a:gd name="connsiteY46" fmla="*/ 1291230 h 1444000"/>
                  <a:gd name="connsiteX47" fmla="*/ 96145 w 887801"/>
                  <a:gd name="connsiteY47" fmla="*/ 1250749 h 1444000"/>
                  <a:gd name="connsiteX48" fmla="*/ 48520 w 887801"/>
                  <a:gd name="connsiteY48" fmla="*/ 1250749 h 1444000"/>
                  <a:gd name="connsiteX49" fmla="*/ 3276 w 887801"/>
                  <a:gd name="connsiteY49" fmla="*/ 1191218 h 144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87801" h="1444000">
                    <a:moveTo>
                      <a:pt x="3276" y="1191218"/>
                    </a:moveTo>
                    <a:cubicBezTo>
                      <a:pt x="-2677" y="1165818"/>
                      <a:pt x="-1090" y="1123352"/>
                      <a:pt x="12801" y="1098349"/>
                    </a:cubicBezTo>
                    <a:cubicBezTo>
                      <a:pt x="26692" y="1073346"/>
                      <a:pt x="74714" y="1066996"/>
                      <a:pt x="86620" y="1041199"/>
                    </a:cubicBezTo>
                    <a:cubicBezTo>
                      <a:pt x="98526" y="1015402"/>
                      <a:pt x="74714" y="969761"/>
                      <a:pt x="84239" y="943568"/>
                    </a:cubicBezTo>
                    <a:cubicBezTo>
                      <a:pt x="93764" y="917375"/>
                      <a:pt x="144167" y="904278"/>
                      <a:pt x="143770" y="884037"/>
                    </a:cubicBezTo>
                    <a:cubicBezTo>
                      <a:pt x="143373" y="863796"/>
                      <a:pt x="95351" y="841571"/>
                      <a:pt x="81857" y="822124"/>
                    </a:cubicBezTo>
                    <a:cubicBezTo>
                      <a:pt x="68363" y="802677"/>
                      <a:pt x="55663" y="791961"/>
                      <a:pt x="62807" y="767355"/>
                    </a:cubicBezTo>
                    <a:cubicBezTo>
                      <a:pt x="69951" y="742749"/>
                      <a:pt x="120354" y="696712"/>
                      <a:pt x="124720" y="674487"/>
                    </a:cubicBezTo>
                    <a:cubicBezTo>
                      <a:pt x="129086" y="652262"/>
                      <a:pt x="85826" y="672502"/>
                      <a:pt x="89001" y="634005"/>
                    </a:cubicBezTo>
                    <a:cubicBezTo>
                      <a:pt x="92176" y="595508"/>
                      <a:pt x="143373" y="489542"/>
                      <a:pt x="143770" y="443505"/>
                    </a:cubicBezTo>
                    <a:cubicBezTo>
                      <a:pt x="144167" y="397468"/>
                      <a:pt x="93763" y="376036"/>
                      <a:pt x="91382" y="357780"/>
                    </a:cubicBezTo>
                    <a:cubicBezTo>
                      <a:pt x="89001" y="339524"/>
                      <a:pt x="139404" y="360162"/>
                      <a:pt x="129482" y="333968"/>
                    </a:cubicBezTo>
                    <a:cubicBezTo>
                      <a:pt x="119560" y="307774"/>
                      <a:pt x="41376" y="227209"/>
                      <a:pt x="31851" y="200618"/>
                    </a:cubicBezTo>
                    <a:cubicBezTo>
                      <a:pt x="22326" y="174027"/>
                      <a:pt x="72332" y="191490"/>
                      <a:pt x="72332" y="174424"/>
                    </a:cubicBezTo>
                    <a:cubicBezTo>
                      <a:pt x="72332" y="157358"/>
                      <a:pt x="26295" y="120449"/>
                      <a:pt x="31851" y="98224"/>
                    </a:cubicBezTo>
                    <a:cubicBezTo>
                      <a:pt x="37407" y="75999"/>
                      <a:pt x="83842" y="57346"/>
                      <a:pt x="105670" y="41074"/>
                    </a:cubicBezTo>
                    <a:cubicBezTo>
                      <a:pt x="127498" y="24802"/>
                      <a:pt x="140595" y="3768"/>
                      <a:pt x="162820" y="593"/>
                    </a:cubicBezTo>
                    <a:cubicBezTo>
                      <a:pt x="185045" y="-2582"/>
                      <a:pt x="229495" y="7340"/>
                      <a:pt x="239020" y="22024"/>
                    </a:cubicBezTo>
                    <a:cubicBezTo>
                      <a:pt x="248545" y="36708"/>
                      <a:pt x="214811" y="73221"/>
                      <a:pt x="219970" y="88699"/>
                    </a:cubicBezTo>
                    <a:cubicBezTo>
                      <a:pt x="225129" y="104177"/>
                      <a:pt x="241798" y="84334"/>
                      <a:pt x="269976" y="114893"/>
                    </a:cubicBezTo>
                    <a:cubicBezTo>
                      <a:pt x="298154" y="145452"/>
                      <a:pt x="371180" y="241099"/>
                      <a:pt x="389039" y="272055"/>
                    </a:cubicBezTo>
                    <a:cubicBezTo>
                      <a:pt x="406898" y="303011"/>
                      <a:pt x="365226" y="290708"/>
                      <a:pt x="377132" y="300630"/>
                    </a:cubicBezTo>
                    <a:cubicBezTo>
                      <a:pt x="389038" y="310552"/>
                      <a:pt x="444998" y="331587"/>
                      <a:pt x="460476" y="331587"/>
                    </a:cubicBezTo>
                    <a:cubicBezTo>
                      <a:pt x="475954" y="331587"/>
                      <a:pt x="435076" y="310949"/>
                      <a:pt x="470001" y="300630"/>
                    </a:cubicBezTo>
                    <a:cubicBezTo>
                      <a:pt x="504926" y="290311"/>
                      <a:pt x="633910" y="279199"/>
                      <a:pt x="670026" y="269674"/>
                    </a:cubicBezTo>
                    <a:cubicBezTo>
                      <a:pt x="706142" y="260149"/>
                      <a:pt x="680742" y="238321"/>
                      <a:pt x="686695" y="243480"/>
                    </a:cubicBezTo>
                    <a:cubicBezTo>
                      <a:pt x="692648" y="248639"/>
                      <a:pt x="679154" y="276024"/>
                      <a:pt x="705745" y="300630"/>
                    </a:cubicBezTo>
                    <a:cubicBezTo>
                      <a:pt x="732336" y="325236"/>
                      <a:pt x="824808" y="362940"/>
                      <a:pt x="846239" y="391118"/>
                    </a:cubicBezTo>
                    <a:cubicBezTo>
                      <a:pt x="867670" y="419296"/>
                      <a:pt x="844651" y="449458"/>
                      <a:pt x="834332" y="469699"/>
                    </a:cubicBezTo>
                    <a:cubicBezTo>
                      <a:pt x="824013" y="489940"/>
                      <a:pt x="793454" y="487956"/>
                      <a:pt x="784326" y="512562"/>
                    </a:cubicBezTo>
                    <a:cubicBezTo>
                      <a:pt x="775198" y="537168"/>
                      <a:pt x="772420" y="593921"/>
                      <a:pt x="779564" y="617337"/>
                    </a:cubicBezTo>
                    <a:cubicBezTo>
                      <a:pt x="786708" y="640753"/>
                      <a:pt x="819649" y="620114"/>
                      <a:pt x="827189" y="653055"/>
                    </a:cubicBezTo>
                    <a:cubicBezTo>
                      <a:pt x="834730" y="685995"/>
                      <a:pt x="832744" y="779658"/>
                      <a:pt x="824807" y="814980"/>
                    </a:cubicBezTo>
                    <a:cubicBezTo>
                      <a:pt x="816870" y="850302"/>
                      <a:pt x="772023" y="836809"/>
                      <a:pt x="779564" y="864987"/>
                    </a:cubicBezTo>
                    <a:cubicBezTo>
                      <a:pt x="787105" y="893165"/>
                      <a:pt x="852192" y="949124"/>
                      <a:pt x="870051" y="984049"/>
                    </a:cubicBezTo>
                    <a:cubicBezTo>
                      <a:pt x="887910" y="1018974"/>
                      <a:pt x="889498" y="1050328"/>
                      <a:pt x="886720" y="1074537"/>
                    </a:cubicBezTo>
                    <a:cubicBezTo>
                      <a:pt x="883942" y="1098746"/>
                      <a:pt x="859732" y="1108271"/>
                      <a:pt x="853382" y="1129305"/>
                    </a:cubicBezTo>
                    <a:cubicBezTo>
                      <a:pt x="847032" y="1150339"/>
                      <a:pt x="858542" y="1180105"/>
                      <a:pt x="848620" y="1200743"/>
                    </a:cubicBezTo>
                    <a:cubicBezTo>
                      <a:pt x="838698" y="1221381"/>
                      <a:pt x="806551" y="1227730"/>
                      <a:pt x="793851" y="1253130"/>
                    </a:cubicBezTo>
                    <a:cubicBezTo>
                      <a:pt x="781151" y="1278530"/>
                      <a:pt x="796629" y="1321393"/>
                      <a:pt x="772420" y="1353143"/>
                    </a:cubicBezTo>
                    <a:cubicBezTo>
                      <a:pt x="748211" y="1384893"/>
                      <a:pt x="682726" y="1438074"/>
                      <a:pt x="648595" y="1443630"/>
                    </a:cubicBezTo>
                    <a:cubicBezTo>
                      <a:pt x="614464" y="1449186"/>
                      <a:pt x="595810" y="1390449"/>
                      <a:pt x="567632" y="1386480"/>
                    </a:cubicBezTo>
                    <a:cubicBezTo>
                      <a:pt x="539454" y="1382511"/>
                      <a:pt x="500957" y="1421406"/>
                      <a:pt x="479526" y="1419818"/>
                    </a:cubicBezTo>
                    <a:cubicBezTo>
                      <a:pt x="458095" y="1418230"/>
                      <a:pt x="455317" y="1378146"/>
                      <a:pt x="439045" y="1376955"/>
                    </a:cubicBezTo>
                    <a:cubicBezTo>
                      <a:pt x="422773" y="1375764"/>
                      <a:pt x="406898" y="1411086"/>
                      <a:pt x="381895" y="1412674"/>
                    </a:cubicBezTo>
                    <a:cubicBezTo>
                      <a:pt x="356892" y="1414262"/>
                      <a:pt x="318395" y="1406721"/>
                      <a:pt x="289026" y="1386480"/>
                    </a:cubicBezTo>
                    <a:cubicBezTo>
                      <a:pt x="259657" y="1366239"/>
                      <a:pt x="237829" y="1313852"/>
                      <a:pt x="205682" y="1291230"/>
                    </a:cubicBezTo>
                    <a:cubicBezTo>
                      <a:pt x="173535" y="1268608"/>
                      <a:pt x="122339" y="1257496"/>
                      <a:pt x="96145" y="1250749"/>
                    </a:cubicBezTo>
                    <a:cubicBezTo>
                      <a:pt x="69951" y="1244002"/>
                      <a:pt x="63204" y="1263449"/>
                      <a:pt x="48520" y="1250749"/>
                    </a:cubicBezTo>
                    <a:cubicBezTo>
                      <a:pt x="33836" y="1238049"/>
                      <a:pt x="9229" y="1216618"/>
                      <a:pt x="3276" y="1191218"/>
                    </a:cubicBezTo>
                    <a:close/>
                  </a:path>
                </a:pathLst>
              </a:custGeom>
              <a:solidFill>
                <a:srgbClr val="DEEBF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Бежецк</a:t>
                </a:r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7796343" y="256534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6339781" y="3759242"/>
              <a:ext cx="1695155" cy="1460887"/>
              <a:chOff x="6339781" y="3759242"/>
              <a:chExt cx="1695155" cy="1460887"/>
            </a:xfrm>
            <a:grpFill/>
          </p:grpSpPr>
          <p:sp>
            <p:nvSpPr>
              <p:cNvPr id="65" name="Полилиния 64"/>
              <p:cNvSpPr/>
              <p:nvPr/>
            </p:nvSpPr>
            <p:spPr>
              <a:xfrm>
                <a:off x="6339781" y="3759242"/>
                <a:ext cx="1695155" cy="1460887"/>
              </a:xfrm>
              <a:custGeom>
                <a:avLst/>
                <a:gdLst>
                  <a:gd name="connsiteX0" fmla="*/ 213420 w 1695155"/>
                  <a:gd name="connsiteY0" fmla="*/ 705659 h 1460887"/>
                  <a:gd name="connsiteX1" fmla="*/ 151508 w 1695155"/>
                  <a:gd name="connsiteY1" fmla="*/ 634222 h 1460887"/>
                  <a:gd name="connsiteX2" fmla="*/ 130076 w 1695155"/>
                  <a:gd name="connsiteY2" fmla="*/ 634222 h 1460887"/>
                  <a:gd name="connsiteX3" fmla="*/ 75308 w 1695155"/>
                  <a:gd name="connsiteY3" fmla="*/ 638984 h 1460887"/>
                  <a:gd name="connsiteX4" fmla="*/ 53876 w 1695155"/>
                  <a:gd name="connsiteY4" fmla="*/ 627078 h 1460887"/>
                  <a:gd name="connsiteX5" fmla="*/ 34826 w 1695155"/>
                  <a:gd name="connsiteY5" fmla="*/ 610409 h 1460887"/>
                  <a:gd name="connsiteX6" fmla="*/ 20539 w 1695155"/>
                  <a:gd name="connsiteY6" fmla="*/ 565166 h 1460887"/>
                  <a:gd name="connsiteX7" fmla="*/ 49114 w 1695155"/>
                  <a:gd name="connsiteY7" fmla="*/ 531828 h 1460887"/>
                  <a:gd name="connsiteX8" fmla="*/ 49114 w 1695155"/>
                  <a:gd name="connsiteY8" fmla="*/ 519922 h 1460887"/>
                  <a:gd name="connsiteX9" fmla="*/ 18158 w 1695155"/>
                  <a:gd name="connsiteY9" fmla="*/ 479441 h 1460887"/>
                  <a:gd name="connsiteX10" fmla="*/ 6251 w 1695155"/>
                  <a:gd name="connsiteY10" fmla="*/ 443722 h 1460887"/>
                  <a:gd name="connsiteX11" fmla="*/ 13395 w 1695155"/>
                  <a:gd name="connsiteY11" fmla="*/ 424672 h 1460887"/>
                  <a:gd name="connsiteX12" fmla="*/ 153889 w 1695155"/>
                  <a:gd name="connsiteY12" fmla="*/ 379428 h 1460887"/>
                  <a:gd name="connsiteX13" fmla="*/ 177701 w 1695155"/>
                  <a:gd name="connsiteY13" fmla="*/ 362759 h 1460887"/>
                  <a:gd name="connsiteX14" fmla="*/ 184845 w 1695155"/>
                  <a:gd name="connsiteY14" fmla="*/ 353234 h 1460887"/>
                  <a:gd name="connsiteX15" fmla="*/ 149126 w 1695155"/>
                  <a:gd name="connsiteY15" fmla="*/ 331803 h 1460887"/>
                  <a:gd name="connsiteX16" fmla="*/ 144364 w 1695155"/>
                  <a:gd name="connsiteY16" fmla="*/ 324659 h 1460887"/>
                  <a:gd name="connsiteX17" fmla="*/ 149126 w 1695155"/>
                  <a:gd name="connsiteY17" fmla="*/ 312753 h 1460887"/>
                  <a:gd name="connsiteX18" fmla="*/ 184845 w 1695155"/>
                  <a:gd name="connsiteY18" fmla="*/ 274653 h 1460887"/>
                  <a:gd name="connsiteX19" fmla="*/ 194370 w 1695155"/>
                  <a:gd name="connsiteY19" fmla="*/ 215122 h 1460887"/>
                  <a:gd name="connsiteX20" fmla="*/ 220564 w 1695155"/>
                  <a:gd name="connsiteY20" fmla="*/ 210359 h 1460887"/>
                  <a:gd name="connsiteX21" fmla="*/ 263426 w 1695155"/>
                  <a:gd name="connsiteY21" fmla="*/ 193691 h 1460887"/>
                  <a:gd name="connsiteX22" fmla="*/ 292001 w 1695155"/>
                  <a:gd name="connsiteY22" fmla="*/ 224647 h 1460887"/>
                  <a:gd name="connsiteX23" fmla="*/ 320576 w 1695155"/>
                  <a:gd name="connsiteY23" fmla="*/ 255603 h 1460887"/>
                  <a:gd name="connsiteX24" fmla="*/ 363439 w 1695155"/>
                  <a:gd name="connsiteY24" fmla="*/ 262747 h 1460887"/>
                  <a:gd name="connsiteX25" fmla="*/ 420589 w 1695155"/>
                  <a:gd name="connsiteY25" fmla="*/ 184166 h 1460887"/>
                  <a:gd name="connsiteX26" fmla="*/ 456308 w 1695155"/>
                  <a:gd name="connsiteY26" fmla="*/ 150828 h 1460887"/>
                  <a:gd name="connsiteX27" fmla="*/ 501551 w 1695155"/>
                  <a:gd name="connsiteY27" fmla="*/ 122253 h 1460887"/>
                  <a:gd name="connsiteX28" fmla="*/ 556320 w 1695155"/>
                  <a:gd name="connsiteY28" fmla="*/ 91297 h 1460887"/>
                  <a:gd name="connsiteX29" fmla="*/ 580133 w 1695155"/>
                  <a:gd name="connsiteY29" fmla="*/ 62722 h 1460887"/>
                  <a:gd name="connsiteX30" fmla="*/ 613470 w 1695155"/>
                  <a:gd name="connsiteY30" fmla="*/ 7953 h 1460887"/>
                  <a:gd name="connsiteX31" fmla="*/ 630139 w 1695155"/>
                  <a:gd name="connsiteY31" fmla="*/ 809 h 1460887"/>
                  <a:gd name="connsiteX32" fmla="*/ 675383 w 1695155"/>
                  <a:gd name="connsiteY32" fmla="*/ 12716 h 1460887"/>
                  <a:gd name="connsiteX33" fmla="*/ 737295 w 1695155"/>
                  <a:gd name="connsiteY33" fmla="*/ 57959 h 1460887"/>
                  <a:gd name="connsiteX34" fmla="*/ 834926 w 1695155"/>
                  <a:gd name="connsiteY34" fmla="*/ 100822 h 1460887"/>
                  <a:gd name="connsiteX35" fmla="*/ 880170 w 1695155"/>
                  <a:gd name="connsiteY35" fmla="*/ 88916 h 1460887"/>
                  <a:gd name="connsiteX36" fmla="*/ 982564 w 1695155"/>
                  <a:gd name="connsiteY36" fmla="*/ 88916 h 1460887"/>
                  <a:gd name="connsiteX37" fmla="*/ 1068289 w 1695155"/>
                  <a:gd name="connsiteY37" fmla="*/ 107966 h 1460887"/>
                  <a:gd name="connsiteX38" fmla="*/ 1134964 w 1695155"/>
                  <a:gd name="connsiteY38" fmla="*/ 131778 h 1460887"/>
                  <a:gd name="connsiteX39" fmla="*/ 1194495 w 1695155"/>
                  <a:gd name="connsiteY39" fmla="*/ 127016 h 1460887"/>
                  <a:gd name="connsiteX40" fmla="*/ 1242120 w 1695155"/>
                  <a:gd name="connsiteY40" fmla="*/ 129397 h 1460887"/>
                  <a:gd name="connsiteX41" fmla="*/ 1254026 w 1695155"/>
                  <a:gd name="connsiteY41" fmla="*/ 153209 h 1460887"/>
                  <a:gd name="connsiteX42" fmla="*/ 1244501 w 1695155"/>
                  <a:gd name="connsiteY42" fmla="*/ 198453 h 1460887"/>
                  <a:gd name="connsiteX43" fmla="*/ 1270695 w 1695155"/>
                  <a:gd name="connsiteY43" fmla="*/ 248459 h 1460887"/>
                  <a:gd name="connsiteX44" fmla="*/ 1332608 w 1695155"/>
                  <a:gd name="connsiteY44" fmla="*/ 269891 h 1460887"/>
                  <a:gd name="connsiteX45" fmla="*/ 1413570 w 1695155"/>
                  <a:gd name="connsiteY45" fmla="*/ 267509 h 1460887"/>
                  <a:gd name="connsiteX46" fmla="*/ 1515964 w 1695155"/>
                  <a:gd name="connsiteY46" fmla="*/ 238934 h 1460887"/>
                  <a:gd name="connsiteX47" fmla="*/ 1582639 w 1695155"/>
                  <a:gd name="connsiteY47" fmla="*/ 196072 h 1460887"/>
                  <a:gd name="connsiteX48" fmla="*/ 1685033 w 1695155"/>
                  <a:gd name="connsiteY48" fmla="*/ 210359 h 1460887"/>
                  <a:gd name="connsiteX49" fmla="*/ 1689795 w 1695155"/>
                  <a:gd name="connsiteY49" fmla="*/ 238934 h 1460887"/>
                  <a:gd name="connsiteX50" fmla="*/ 1670745 w 1695155"/>
                  <a:gd name="connsiteY50" fmla="*/ 291322 h 1460887"/>
                  <a:gd name="connsiteX51" fmla="*/ 1649314 w 1695155"/>
                  <a:gd name="connsiteY51" fmla="*/ 355616 h 1460887"/>
                  <a:gd name="connsiteX52" fmla="*/ 1604070 w 1695155"/>
                  <a:gd name="connsiteY52" fmla="*/ 417528 h 1460887"/>
                  <a:gd name="connsiteX53" fmla="*/ 1568351 w 1695155"/>
                  <a:gd name="connsiteY53" fmla="*/ 503253 h 1460887"/>
                  <a:gd name="connsiteX54" fmla="*/ 1508820 w 1695155"/>
                  <a:gd name="connsiteY54" fmla="*/ 529447 h 1460887"/>
                  <a:gd name="connsiteX55" fmla="*/ 1470720 w 1695155"/>
                  <a:gd name="connsiteY55" fmla="*/ 572309 h 1460887"/>
                  <a:gd name="connsiteX56" fmla="*/ 1482626 w 1695155"/>
                  <a:gd name="connsiteY56" fmla="*/ 677084 h 1460887"/>
                  <a:gd name="connsiteX57" fmla="*/ 1477864 w 1695155"/>
                  <a:gd name="connsiteY57" fmla="*/ 698516 h 1460887"/>
                  <a:gd name="connsiteX58" fmla="*/ 1344514 w 1695155"/>
                  <a:gd name="connsiteY58" fmla="*/ 736616 h 1460887"/>
                  <a:gd name="connsiteX59" fmla="*/ 1361183 w 1695155"/>
                  <a:gd name="connsiteY59" fmla="*/ 774716 h 1460887"/>
                  <a:gd name="connsiteX60" fmla="*/ 1337370 w 1695155"/>
                  <a:gd name="connsiteY60" fmla="*/ 798528 h 1460887"/>
                  <a:gd name="connsiteX61" fmla="*/ 1282601 w 1695155"/>
                  <a:gd name="connsiteY61" fmla="*/ 803291 h 1460887"/>
                  <a:gd name="connsiteX62" fmla="*/ 1244501 w 1695155"/>
                  <a:gd name="connsiteY62" fmla="*/ 796147 h 1460887"/>
                  <a:gd name="connsiteX63" fmla="*/ 1230214 w 1695155"/>
                  <a:gd name="connsiteY63" fmla="*/ 743759 h 1460887"/>
                  <a:gd name="connsiteX64" fmla="*/ 1234976 w 1695155"/>
                  <a:gd name="connsiteY64" fmla="*/ 686609 h 1460887"/>
                  <a:gd name="connsiteX65" fmla="*/ 1199258 w 1695155"/>
                  <a:gd name="connsiteY65" fmla="*/ 631841 h 1460887"/>
                  <a:gd name="connsiteX66" fmla="*/ 1118295 w 1695155"/>
                  <a:gd name="connsiteY66" fmla="*/ 684228 h 1460887"/>
                  <a:gd name="connsiteX67" fmla="*/ 1137345 w 1695155"/>
                  <a:gd name="connsiteY67" fmla="*/ 729472 h 1460887"/>
                  <a:gd name="connsiteX68" fmla="*/ 1054001 w 1695155"/>
                  <a:gd name="connsiteY68" fmla="*/ 798528 h 1460887"/>
                  <a:gd name="connsiteX69" fmla="*/ 1061145 w 1695155"/>
                  <a:gd name="connsiteY69" fmla="*/ 862822 h 1460887"/>
                  <a:gd name="connsiteX70" fmla="*/ 980183 w 1695155"/>
                  <a:gd name="connsiteY70" fmla="*/ 862822 h 1460887"/>
                  <a:gd name="connsiteX71" fmla="*/ 968276 w 1695155"/>
                  <a:gd name="connsiteY71" fmla="*/ 917591 h 1460887"/>
                  <a:gd name="connsiteX72" fmla="*/ 975420 w 1695155"/>
                  <a:gd name="connsiteY72" fmla="*/ 998553 h 1460887"/>
                  <a:gd name="connsiteX73" fmla="*/ 1013520 w 1695155"/>
                  <a:gd name="connsiteY73" fmla="*/ 1017603 h 1460887"/>
                  <a:gd name="connsiteX74" fmla="*/ 1027808 w 1695155"/>
                  <a:gd name="connsiteY74" fmla="*/ 1112853 h 1460887"/>
                  <a:gd name="connsiteX75" fmla="*/ 1042095 w 1695155"/>
                  <a:gd name="connsiteY75" fmla="*/ 1198578 h 1460887"/>
                  <a:gd name="connsiteX76" fmla="*/ 892076 w 1695155"/>
                  <a:gd name="connsiteY76" fmla="*/ 1334309 h 1460887"/>
                  <a:gd name="connsiteX77" fmla="*/ 884933 w 1695155"/>
                  <a:gd name="connsiteY77" fmla="*/ 1441466 h 1460887"/>
                  <a:gd name="connsiteX78" fmla="*/ 777776 w 1695155"/>
                  <a:gd name="connsiteY78" fmla="*/ 1458134 h 1460887"/>
                  <a:gd name="connsiteX79" fmla="*/ 637283 w 1695155"/>
                  <a:gd name="connsiteY79" fmla="*/ 1408128 h 1460887"/>
                  <a:gd name="connsiteX80" fmla="*/ 577751 w 1695155"/>
                  <a:gd name="connsiteY80" fmla="*/ 1434322 h 1460887"/>
                  <a:gd name="connsiteX81" fmla="*/ 568226 w 1695155"/>
                  <a:gd name="connsiteY81" fmla="*/ 1379553 h 1460887"/>
                  <a:gd name="connsiteX82" fmla="*/ 487264 w 1695155"/>
                  <a:gd name="connsiteY82" fmla="*/ 1277159 h 1460887"/>
                  <a:gd name="connsiteX83" fmla="*/ 430114 w 1695155"/>
                  <a:gd name="connsiteY83" fmla="*/ 1267634 h 1460887"/>
                  <a:gd name="connsiteX84" fmla="*/ 380108 w 1695155"/>
                  <a:gd name="connsiteY84" fmla="*/ 1305734 h 1460887"/>
                  <a:gd name="connsiteX85" fmla="*/ 368201 w 1695155"/>
                  <a:gd name="connsiteY85" fmla="*/ 1343834 h 1460887"/>
                  <a:gd name="connsiteX86" fmla="*/ 268189 w 1695155"/>
                  <a:gd name="connsiteY86" fmla="*/ 1298591 h 1460887"/>
                  <a:gd name="connsiteX87" fmla="*/ 189608 w 1695155"/>
                  <a:gd name="connsiteY87" fmla="*/ 1241441 h 1460887"/>
                  <a:gd name="connsiteX88" fmla="*/ 206276 w 1695155"/>
                  <a:gd name="connsiteY88" fmla="*/ 1129522 h 1460887"/>
                  <a:gd name="connsiteX89" fmla="*/ 292001 w 1695155"/>
                  <a:gd name="connsiteY89" fmla="*/ 1100947 h 1460887"/>
                  <a:gd name="connsiteX90" fmla="*/ 356295 w 1695155"/>
                  <a:gd name="connsiteY90" fmla="*/ 1019984 h 1460887"/>
                  <a:gd name="connsiteX91" fmla="*/ 363439 w 1695155"/>
                  <a:gd name="connsiteY91" fmla="*/ 991409 h 1460887"/>
                  <a:gd name="connsiteX92" fmla="*/ 237233 w 1695155"/>
                  <a:gd name="connsiteY92" fmla="*/ 943784 h 1460887"/>
                  <a:gd name="connsiteX93" fmla="*/ 156270 w 1695155"/>
                  <a:gd name="connsiteY93" fmla="*/ 919972 h 1460887"/>
                  <a:gd name="connsiteX94" fmla="*/ 122933 w 1695155"/>
                  <a:gd name="connsiteY94" fmla="*/ 872347 h 1460887"/>
                  <a:gd name="connsiteX95" fmla="*/ 168176 w 1695155"/>
                  <a:gd name="connsiteY95" fmla="*/ 800909 h 1460887"/>
                  <a:gd name="connsiteX96" fmla="*/ 230089 w 1695155"/>
                  <a:gd name="connsiteY96" fmla="*/ 769953 h 1460887"/>
                  <a:gd name="connsiteX97" fmla="*/ 253901 w 1695155"/>
                  <a:gd name="connsiteY97" fmla="*/ 765191 h 1460887"/>
                  <a:gd name="connsiteX98" fmla="*/ 213420 w 1695155"/>
                  <a:gd name="connsiteY98" fmla="*/ 705659 h 146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695155" h="1460887">
                    <a:moveTo>
                      <a:pt x="213420" y="705659"/>
                    </a:moveTo>
                    <a:cubicBezTo>
                      <a:pt x="196354" y="683831"/>
                      <a:pt x="165399" y="646128"/>
                      <a:pt x="151508" y="634222"/>
                    </a:cubicBezTo>
                    <a:cubicBezTo>
                      <a:pt x="137617" y="622316"/>
                      <a:pt x="142776" y="633428"/>
                      <a:pt x="130076" y="634222"/>
                    </a:cubicBezTo>
                    <a:cubicBezTo>
                      <a:pt x="117376" y="635016"/>
                      <a:pt x="88008" y="640175"/>
                      <a:pt x="75308" y="638984"/>
                    </a:cubicBezTo>
                    <a:cubicBezTo>
                      <a:pt x="62608" y="637793"/>
                      <a:pt x="60623" y="631840"/>
                      <a:pt x="53876" y="627078"/>
                    </a:cubicBezTo>
                    <a:cubicBezTo>
                      <a:pt x="47129" y="622316"/>
                      <a:pt x="40382" y="620728"/>
                      <a:pt x="34826" y="610409"/>
                    </a:cubicBezTo>
                    <a:cubicBezTo>
                      <a:pt x="29270" y="600090"/>
                      <a:pt x="18158" y="578263"/>
                      <a:pt x="20539" y="565166"/>
                    </a:cubicBezTo>
                    <a:cubicBezTo>
                      <a:pt x="22920" y="552069"/>
                      <a:pt x="44352" y="539369"/>
                      <a:pt x="49114" y="531828"/>
                    </a:cubicBezTo>
                    <a:cubicBezTo>
                      <a:pt x="53876" y="524287"/>
                      <a:pt x="54273" y="528653"/>
                      <a:pt x="49114" y="519922"/>
                    </a:cubicBezTo>
                    <a:cubicBezTo>
                      <a:pt x="43955" y="511191"/>
                      <a:pt x="25302" y="492141"/>
                      <a:pt x="18158" y="479441"/>
                    </a:cubicBezTo>
                    <a:cubicBezTo>
                      <a:pt x="11014" y="466741"/>
                      <a:pt x="7045" y="452850"/>
                      <a:pt x="6251" y="443722"/>
                    </a:cubicBezTo>
                    <a:cubicBezTo>
                      <a:pt x="5457" y="434594"/>
                      <a:pt x="-11211" y="435388"/>
                      <a:pt x="13395" y="424672"/>
                    </a:cubicBezTo>
                    <a:cubicBezTo>
                      <a:pt x="38001" y="413956"/>
                      <a:pt x="126505" y="389747"/>
                      <a:pt x="153889" y="379428"/>
                    </a:cubicBezTo>
                    <a:cubicBezTo>
                      <a:pt x="181273" y="369109"/>
                      <a:pt x="172542" y="367125"/>
                      <a:pt x="177701" y="362759"/>
                    </a:cubicBezTo>
                    <a:cubicBezTo>
                      <a:pt x="182860" y="358393"/>
                      <a:pt x="189607" y="358393"/>
                      <a:pt x="184845" y="353234"/>
                    </a:cubicBezTo>
                    <a:cubicBezTo>
                      <a:pt x="180082" y="348075"/>
                      <a:pt x="155873" y="336565"/>
                      <a:pt x="149126" y="331803"/>
                    </a:cubicBezTo>
                    <a:cubicBezTo>
                      <a:pt x="142379" y="327041"/>
                      <a:pt x="144364" y="327834"/>
                      <a:pt x="144364" y="324659"/>
                    </a:cubicBezTo>
                    <a:cubicBezTo>
                      <a:pt x="144364" y="321484"/>
                      <a:pt x="142379" y="321087"/>
                      <a:pt x="149126" y="312753"/>
                    </a:cubicBezTo>
                    <a:cubicBezTo>
                      <a:pt x="155873" y="304419"/>
                      <a:pt x="177304" y="290925"/>
                      <a:pt x="184845" y="274653"/>
                    </a:cubicBezTo>
                    <a:cubicBezTo>
                      <a:pt x="192386" y="258381"/>
                      <a:pt x="188417" y="225838"/>
                      <a:pt x="194370" y="215122"/>
                    </a:cubicBezTo>
                    <a:cubicBezTo>
                      <a:pt x="200323" y="204406"/>
                      <a:pt x="209055" y="213931"/>
                      <a:pt x="220564" y="210359"/>
                    </a:cubicBezTo>
                    <a:cubicBezTo>
                      <a:pt x="232073" y="206787"/>
                      <a:pt x="251520" y="191310"/>
                      <a:pt x="263426" y="193691"/>
                    </a:cubicBezTo>
                    <a:cubicBezTo>
                      <a:pt x="275332" y="196072"/>
                      <a:pt x="292001" y="224647"/>
                      <a:pt x="292001" y="224647"/>
                    </a:cubicBezTo>
                    <a:cubicBezTo>
                      <a:pt x="301526" y="234966"/>
                      <a:pt x="308670" y="249253"/>
                      <a:pt x="320576" y="255603"/>
                    </a:cubicBezTo>
                    <a:cubicBezTo>
                      <a:pt x="332482" y="261953"/>
                      <a:pt x="346770" y="274653"/>
                      <a:pt x="363439" y="262747"/>
                    </a:cubicBezTo>
                    <a:cubicBezTo>
                      <a:pt x="380108" y="250841"/>
                      <a:pt x="405111" y="202819"/>
                      <a:pt x="420589" y="184166"/>
                    </a:cubicBezTo>
                    <a:cubicBezTo>
                      <a:pt x="436067" y="165513"/>
                      <a:pt x="442814" y="161147"/>
                      <a:pt x="456308" y="150828"/>
                    </a:cubicBezTo>
                    <a:cubicBezTo>
                      <a:pt x="469802" y="140509"/>
                      <a:pt x="484882" y="132175"/>
                      <a:pt x="501551" y="122253"/>
                    </a:cubicBezTo>
                    <a:cubicBezTo>
                      <a:pt x="518220" y="112331"/>
                      <a:pt x="543223" y="101219"/>
                      <a:pt x="556320" y="91297"/>
                    </a:cubicBezTo>
                    <a:cubicBezTo>
                      <a:pt x="569417" y="81375"/>
                      <a:pt x="570608" y="76613"/>
                      <a:pt x="580133" y="62722"/>
                    </a:cubicBezTo>
                    <a:cubicBezTo>
                      <a:pt x="589658" y="48831"/>
                      <a:pt x="605136" y="18272"/>
                      <a:pt x="613470" y="7953"/>
                    </a:cubicBezTo>
                    <a:cubicBezTo>
                      <a:pt x="621804" y="-2366"/>
                      <a:pt x="619820" y="15"/>
                      <a:pt x="630139" y="809"/>
                    </a:cubicBezTo>
                    <a:cubicBezTo>
                      <a:pt x="640458" y="1603"/>
                      <a:pt x="657524" y="3191"/>
                      <a:pt x="675383" y="12716"/>
                    </a:cubicBezTo>
                    <a:cubicBezTo>
                      <a:pt x="693242" y="22241"/>
                      <a:pt x="710705" y="43275"/>
                      <a:pt x="737295" y="57959"/>
                    </a:cubicBezTo>
                    <a:cubicBezTo>
                      <a:pt x="763886" y="72643"/>
                      <a:pt x="811113" y="95662"/>
                      <a:pt x="834926" y="100822"/>
                    </a:cubicBezTo>
                    <a:cubicBezTo>
                      <a:pt x="858739" y="105982"/>
                      <a:pt x="855564" y="90900"/>
                      <a:pt x="880170" y="88916"/>
                    </a:cubicBezTo>
                    <a:cubicBezTo>
                      <a:pt x="904776" y="86932"/>
                      <a:pt x="951211" y="85741"/>
                      <a:pt x="982564" y="88916"/>
                    </a:cubicBezTo>
                    <a:cubicBezTo>
                      <a:pt x="1013917" y="92091"/>
                      <a:pt x="1042889" y="100822"/>
                      <a:pt x="1068289" y="107966"/>
                    </a:cubicBezTo>
                    <a:cubicBezTo>
                      <a:pt x="1093689" y="115110"/>
                      <a:pt x="1113930" y="128603"/>
                      <a:pt x="1134964" y="131778"/>
                    </a:cubicBezTo>
                    <a:cubicBezTo>
                      <a:pt x="1155998" y="134953"/>
                      <a:pt x="1176636" y="127413"/>
                      <a:pt x="1194495" y="127016"/>
                    </a:cubicBezTo>
                    <a:cubicBezTo>
                      <a:pt x="1212354" y="126619"/>
                      <a:pt x="1232198" y="125031"/>
                      <a:pt x="1242120" y="129397"/>
                    </a:cubicBezTo>
                    <a:cubicBezTo>
                      <a:pt x="1252042" y="133763"/>
                      <a:pt x="1253629" y="141700"/>
                      <a:pt x="1254026" y="153209"/>
                    </a:cubicBezTo>
                    <a:cubicBezTo>
                      <a:pt x="1254423" y="164718"/>
                      <a:pt x="1241723" y="182578"/>
                      <a:pt x="1244501" y="198453"/>
                    </a:cubicBezTo>
                    <a:cubicBezTo>
                      <a:pt x="1247279" y="214328"/>
                      <a:pt x="1256011" y="236553"/>
                      <a:pt x="1270695" y="248459"/>
                    </a:cubicBezTo>
                    <a:cubicBezTo>
                      <a:pt x="1285379" y="260365"/>
                      <a:pt x="1308796" y="266716"/>
                      <a:pt x="1332608" y="269891"/>
                    </a:cubicBezTo>
                    <a:cubicBezTo>
                      <a:pt x="1356421" y="273066"/>
                      <a:pt x="1383011" y="272668"/>
                      <a:pt x="1413570" y="267509"/>
                    </a:cubicBezTo>
                    <a:cubicBezTo>
                      <a:pt x="1444129" y="262350"/>
                      <a:pt x="1487786" y="250840"/>
                      <a:pt x="1515964" y="238934"/>
                    </a:cubicBezTo>
                    <a:cubicBezTo>
                      <a:pt x="1544142" y="227028"/>
                      <a:pt x="1554461" y="200834"/>
                      <a:pt x="1582639" y="196072"/>
                    </a:cubicBezTo>
                    <a:cubicBezTo>
                      <a:pt x="1610817" y="191309"/>
                      <a:pt x="1667174" y="203215"/>
                      <a:pt x="1685033" y="210359"/>
                    </a:cubicBezTo>
                    <a:cubicBezTo>
                      <a:pt x="1702892" y="217503"/>
                      <a:pt x="1692176" y="225440"/>
                      <a:pt x="1689795" y="238934"/>
                    </a:cubicBezTo>
                    <a:cubicBezTo>
                      <a:pt x="1687414" y="252428"/>
                      <a:pt x="1677492" y="271875"/>
                      <a:pt x="1670745" y="291322"/>
                    </a:cubicBezTo>
                    <a:cubicBezTo>
                      <a:pt x="1663998" y="310769"/>
                      <a:pt x="1660426" y="334582"/>
                      <a:pt x="1649314" y="355616"/>
                    </a:cubicBezTo>
                    <a:cubicBezTo>
                      <a:pt x="1638202" y="376650"/>
                      <a:pt x="1617564" y="392922"/>
                      <a:pt x="1604070" y="417528"/>
                    </a:cubicBezTo>
                    <a:cubicBezTo>
                      <a:pt x="1590576" y="442134"/>
                      <a:pt x="1584226" y="484600"/>
                      <a:pt x="1568351" y="503253"/>
                    </a:cubicBezTo>
                    <a:cubicBezTo>
                      <a:pt x="1552476" y="521906"/>
                      <a:pt x="1525092" y="517938"/>
                      <a:pt x="1508820" y="529447"/>
                    </a:cubicBezTo>
                    <a:cubicBezTo>
                      <a:pt x="1492548" y="540956"/>
                      <a:pt x="1475086" y="547703"/>
                      <a:pt x="1470720" y="572309"/>
                    </a:cubicBezTo>
                    <a:cubicBezTo>
                      <a:pt x="1466354" y="596915"/>
                      <a:pt x="1481435" y="656050"/>
                      <a:pt x="1482626" y="677084"/>
                    </a:cubicBezTo>
                    <a:cubicBezTo>
                      <a:pt x="1483817" y="698118"/>
                      <a:pt x="1500883" y="688594"/>
                      <a:pt x="1477864" y="698516"/>
                    </a:cubicBezTo>
                    <a:cubicBezTo>
                      <a:pt x="1454845" y="708438"/>
                      <a:pt x="1363961" y="723916"/>
                      <a:pt x="1344514" y="736616"/>
                    </a:cubicBezTo>
                    <a:cubicBezTo>
                      <a:pt x="1325067" y="749316"/>
                      <a:pt x="1362374" y="764397"/>
                      <a:pt x="1361183" y="774716"/>
                    </a:cubicBezTo>
                    <a:cubicBezTo>
                      <a:pt x="1359992" y="785035"/>
                      <a:pt x="1350467" y="793766"/>
                      <a:pt x="1337370" y="798528"/>
                    </a:cubicBezTo>
                    <a:cubicBezTo>
                      <a:pt x="1324273" y="803290"/>
                      <a:pt x="1298079" y="803688"/>
                      <a:pt x="1282601" y="803291"/>
                    </a:cubicBezTo>
                    <a:cubicBezTo>
                      <a:pt x="1267123" y="802894"/>
                      <a:pt x="1253232" y="806069"/>
                      <a:pt x="1244501" y="796147"/>
                    </a:cubicBezTo>
                    <a:cubicBezTo>
                      <a:pt x="1235770" y="786225"/>
                      <a:pt x="1231802" y="762015"/>
                      <a:pt x="1230214" y="743759"/>
                    </a:cubicBezTo>
                    <a:cubicBezTo>
                      <a:pt x="1228627" y="725503"/>
                      <a:pt x="1240135" y="705262"/>
                      <a:pt x="1234976" y="686609"/>
                    </a:cubicBezTo>
                    <a:cubicBezTo>
                      <a:pt x="1229817" y="667956"/>
                      <a:pt x="1218705" y="632238"/>
                      <a:pt x="1199258" y="631841"/>
                    </a:cubicBezTo>
                    <a:cubicBezTo>
                      <a:pt x="1179811" y="631444"/>
                      <a:pt x="1128614" y="667956"/>
                      <a:pt x="1118295" y="684228"/>
                    </a:cubicBezTo>
                    <a:cubicBezTo>
                      <a:pt x="1107976" y="700500"/>
                      <a:pt x="1148061" y="710422"/>
                      <a:pt x="1137345" y="729472"/>
                    </a:cubicBezTo>
                    <a:cubicBezTo>
                      <a:pt x="1126629" y="748522"/>
                      <a:pt x="1066701" y="776303"/>
                      <a:pt x="1054001" y="798528"/>
                    </a:cubicBezTo>
                    <a:cubicBezTo>
                      <a:pt x="1041301" y="820753"/>
                      <a:pt x="1073448" y="852106"/>
                      <a:pt x="1061145" y="862822"/>
                    </a:cubicBezTo>
                    <a:cubicBezTo>
                      <a:pt x="1048842" y="873538"/>
                      <a:pt x="995661" y="853694"/>
                      <a:pt x="980183" y="862822"/>
                    </a:cubicBezTo>
                    <a:cubicBezTo>
                      <a:pt x="964705" y="871950"/>
                      <a:pt x="969070" y="894969"/>
                      <a:pt x="968276" y="917591"/>
                    </a:cubicBezTo>
                    <a:cubicBezTo>
                      <a:pt x="967482" y="940213"/>
                      <a:pt x="967879" y="981884"/>
                      <a:pt x="975420" y="998553"/>
                    </a:cubicBezTo>
                    <a:cubicBezTo>
                      <a:pt x="982961" y="1015222"/>
                      <a:pt x="1004789" y="998553"/>
                      <a:pt x="1013520" y="1017603"/>
                    </a:cubicBezTo>
                    <a:cubicBezTo>
                      <a:pt x="1022251" y="1036653"/>
                      <a:pt x="1023046" y="1082691"/>
                      <a:pt x="1027808" y="1112853"/>
                    </a:cubicBezTo>
                    <a:cubicBezTo>
                      <a:pt x="1032571" y="1143016"/>
                      <a:pt x="1064717" y="1161669"/>
                      <a:pt x="1042095" y="1198578"/>
                    </a:cubicBezTo>
                    <a:cubicBezTo>
                      <a:pt x="1019473" y="1235487"/>
                      <a:pt x="918270" y="1293828"/>
                      <a:pt x="892076" y="1334309"/>
                    </a:cubicBezTo>
                    <a:cubicBezTo>
                      <a:pt x="865882" y="1374790"/>
                      <a:pt x="903983" y="1420829"/>
                      <a:pt x="884933" y="1441466"/>
                    </a:cubicBezTo>
                    <a:cubicBezTo>
                      <a:pt x="865883" y="1462103"/>
                      <a:pt x="819051" y="1463690"/>
                      <a:pt x="777776" y="1458134"/>
                    </a:cubicBezTo>
                    <a:cubicBezTo>
                      <a:pt x="736501" y="1452578"/>
                      <a:pt x="670620" y="1412097"/>
                      <a:pt x="637283" y="1408128"/>
                    </a:cubicBezTo>
                    <a:cubicBezTo>
                      <a:pt x="603946" y="1404159"/>
                      <a:pt x="589261" y="1439085"/>
                      <a:pt x="577751" y="1434322"/>
                    </a:cubicBezTo>
                    <a:cubicBezTo>
                      <a:pt x="566241" y="1429559"/>
                      <a:pt x="583307" y="1405747"/>
                      <a:pt x="568226" y="1379553"/>
                    </a:cubicBezTo>
                    <a:cubicBezTo>
                      <a:pt x="553145" y="1353359"/>
                      <a:pt x="510283" y="1295812"/>
                      <a:pt x="487264" y="1277159"/>
                    </a:cubicBezTo>
                    <a:cubicBezTo>
                      <a:pt x="464245" y="1258506"/>
                      <a:pt x="447973" y="1262872"/>
                      <a:pt x="430114" y="1267634"/>
                    </a:cubicBezTo>
                    <a:cubicBezTo>
                      <a:pt x="412255" y="1272396"/>
                      <a:pt x="390427" y="1293034"/>
                      <a:pt x="380108" y="1305734"/>
                    </a:cubicBezTo>
                    <a:cubicBezTo>
                      <a:pt x="369789" y="1318434"/>
                      <a:pt x="386854" y="1345024"/>
                      <a:pt x="368201" y="1343834"/>
                    </a:cubicBezTo>
                    <a:cubicBezTo>
                      <a:pt x="349548" y="1342644"/>
                      <a:pt x="297955" y="1315657"/>
                      <a:pt x="268189" y="1298591"/>
                    </a:cubicBezTo>
                    <a:cubicBezTo>
                      <a:pt x="238424" y="1281526"/>
                      <a:pt x="199927" y="1269619"/>
                      <a:pt x="189608" y="1241441"/>
                    </a:cubicBezTo>
                    <a:cubicBezTo>
                      <a:pt x="179289" y="1213263"/>
                      <a:pt x="189211" y="1152938"/>
                      <a:pt x="206276" y="1129522"/>
                    </a:cubicBezTo>
                    <a:cubicBezTo>
                      <a:pt x="223341" y="1106106"/>
                      <a:pt x="266998" y="1119203"/>
                      <a:pt x="292001" y="1100947"/>
                    </a:cubicBezTo>
                    <a:cubicBezTo>
                      <a:pt x="317004" y="1082691"/>
                      <a:pt x="344389" y="1038240"/>
                      <a:pt x="356295" y="1019984"/>
                    </a:cubicBezTo>
                    <a:cubicBezTo>
                      <a:pt x="368201" y="1001728"/>
                      <a:pt x="383283" y="1004109"/>
                      <a:pt x="363439" y="991409"/>
                    </a:cubicBezTo>
                    <a:cubicBezTo>
                      <a:pt x="343595" y="978709"/>
                      <a:pt x="271761" y="955690"/>
                      <a:pt x="237233" y="943784"/>
                    </a:cubicBezTo>
                    <a:cubicBezTo>
                      <a:pt x="202705" y="931878"/>
                      <a:pt x="175320" y="931878"/>
                      <a:pt x="156270" y="919972"/>
                    </a:cubicBezTo>
                    <a:cubicBezTo>
                      <a:pt x="137220" y="908066"/>
                      <a:pt x="120949" y="892191"/>
                      <a:pt x="122933" y="872347"/>
                    </a:cubicBezTo>
                    <a:cubicBezTo>
                      <a:pt x="124917" y="852503"/>
                      <a:pt x="150317" y="817975"/>
                      <a:pt x="168176" y="800909"/>
                    </a:cubicBezTo>
                    <a:cubicBezTo>
                      <a:pt x="186035" y="783843"/>
                      <a:pt x="215802" y="775906"/>
                      <a:pt x="230089" y="769953"/>
                    </a:cubicBezTo>
                    <a:cubicBezTo>
                      <a:pt x="244376" y="764000"/>
                      <a:pt x="257076" y="775510"/>
                      <a:pt x="253901" y="765191"/>
                    </a:cubicBezTo>
                    <a:cubicBezTo>
                      <a:pt x="250726" y="754872"/>
                      <a:pt x="230486" y="727487"/>
                      <a:pt x="213420" y="705659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200" b="1" dirty="0">
                    <a:solidFill>
                      <a:prstClr val="white"/>
                    </a:solidFill>
                  </a:rPr>
                  <a:t>         </a:t>
                </a:r>
              </a:p>
              <a:p>
                <a:pPr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        Тверь</a:t>
                </a:r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7057741" y="4292353"/>
                <a:ext cx="164096" cy="170039"/>
              </a:xfrm>
              <a:prstGeom prst="ellipse">
                <a:avLst/>
              </a:prstGeom>
              <a:solidFill>
                <a:srgbClr val="DEEBF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4667162" y="3421412"/>
              <a:ext cx="1023006" cy="911827"/>
              <a:chOff x="4667162" y="3421412"/>
              <a:chExt cx="1023006" cy="911827"/>
            </a:xfrm>
            <a:grpFill/>
          </p:grpSpPr>
          <p:sp>
            <p:nvSpPr>
              <p:cNvPr id="63" name="Полилиния 62"/>
              <p:cNvSpPr/>
              <p:nvPr/>
            </p:nvSpPr>
            <p:spPr>
              <a:xfrm>
                <a:off x="4667162" y="3421412"/>
                <a:ext cx="1023006" cy="911827"/>
              </a:xfrm>
              <a:custGeom>
                <a:avLst/>
                <a:gdLst>
                  <a:gd name="connsiteX0" fmla="*/ 302507 w 1023006"/>
                  <a:gd name="connsiteY0" fmla="*/ 888708 h 911827"/>
                  <a:gd name="connsiteX1" fmla="*/ 276313 w 1023006"/>
                  <a:gd name="connsiteY1" fmla="*/ 750596 h 911827"/>
                  <a:gd name="connsiteX2" fmla="*/ 231069 w 1023006"/>
                  <a:gd name="connsiteY2" fmla="*/ 614864 h 911827"/>
                  <a:gd name="connsiteX3" fmla="*/ 157251 w 1023006"/>
                  <a:gd name="connsiteY3" fmla="*/ 507708 h 911827"/>
                  <a:gd name="connsiteX4" fmla="*/ 100101 w 1023006"/>
                  <a:gd name="connsiteY4" fmla="*/ 510089 h 911827"/>
                  <a:gd name="connsiteX5" fmla="*/ 62001 w 1023006"/>
                  <a:gd name="connsiteY5" fmla="*/ 431508 h 911827"/>
                  <a:gd name="connsiteX6" fmla="*/ 95338 w 1023006"/>
                  <a:gd name="connsiteY6" fmla="*/ 398171 h 911827"/>
                  <a:gd name="connsiteX7" fmla="*/ 90576 w 1023006"/>
                  <a:gd name="connsiteY7" fmla="*/ 319589 h 911827"/>
                  <a:gd name="connsiteX8" fmla="*/ 133438 w 1023006"/>
                  <a:gd name="connsiteY8" fmla="*/ 276727 h 911827"/>
                  <a:gd name="connsiteX9" fmla="*/ 109626 w 1023006"/>
                  <a:gd name="connsiteY9" fmla="*/ 205289 h 911827"/>
                  <a:gd name="connsiteX10" fmla="*/ 7232 w 1023006"/>
                  <a:gd name="connsiteY10" fmla="*/ 155283 h 911827"/>
                  <a:gd name="connsiteX11" fmla="*/ 14376 w 1023006"/>
                  <a:gd name="connsiteY11" fmla="*/ 117183 h 911827"/>
                  <a:gd name="connsiteX12" fmla="*/ 62001 w 1023006"/>
                  <a:gd name="connsiteY12" fmla="*/ 81464 h 911827"/>
                  <a:gd name="connsiteX13" fmla="*/ 95338 w 1023006"/>
                  <a:gd name="connsiteY13" fmla="*/ 71939 h 911827"/>
                  <a:gd name="connsiteX14" fmla="*/ 188207 w 1023006"/>
                  <a:gd name="connsiteY14" fmla="*/ 95752 h 911827"/>
                  <a:gd name="connsiteX15" fmla="*/ 204876 w 1023006"/>
                  <a:gd name="connsiteY15" fmla="*/ 100514 h 911827"/>
                  <a:gd name="connsiteX16" fmla="*/ 250119 w 1023006"/>
                  <a:gd name="connsiteY16" fmla="*/ 48127 h 911827"/>
                  <a:gd name="connsiteX17" fmla="*/ 350132 w 1023006"/>
                  <a:gd name="connsiteY17" fmla="*/ 79083 h 911827"/>
                  <a:gd name="connsiteX18" fmla="*/ 376326 w 1023006"/>
                  <a:gd name="connsiteY18" fmla="*/ 100514 h 911827"/>
                  <a:gd name="connsiteX19" fmla="*/ 350132 w 1023006"/>
                  <a:gd name="connsiteY19" fmla="*/ 140996 h 911827"/>
                  <a:gd name="connsiteX20" fmla="*/ 295363 w 1023006"/>
                  <a:gd name="connsiteY20" fmla="*/ 98133 h 911827"/>
                  <a:gd name="connsiteX21" fmla="*/ 257263 w 1023006"/>
                  <a:gd name="connsiteY21" fmla="*/ 136233 h 911827"/>
                  <a:gd name="connsiteX22" fmla="*/ 307269 w 1023006"/>
                  <a:gd name="connsiteY22" fmla="*/ 193383 h 911827"/>
                  <a:gd name="connsiteX23" fmla="*/ 385851 w 1023006"/>
                  <a:gd name="connsiteY23" fmla="*/ 179096 h 911827"/>
                  <a:gd name="connsiteX24" fmla="*/ 433476 w 1023006"/>
                  <a:gd name="connsiteY24" fmla="*/ 140996 h 911827"/>
                  <a:gd name="connsiteX25" fmla="*/ 445382 w 1023006"/>
                  <a:gd name="connsiteY25" fmla="*/ 112421 h 911827"/>
                  <a:gd name="connsiteX26" fmla="*/ 488244 w 1023006"/>
                  <a:gd name="connsiteY26" fmla="*/ 126708 h 911827"/>
                  <a:gd name="connsiteX27" fmla="*/ 550157 w 1023006"/>
                  <a:gd name="connsiteY27" fmla="*/ 119564 h 911827"/>
                  <a:gd name="connsiteX28" fmla="*/ 662076 w 1023006"/>
                  <a:gd name="connsiteY28" fmla="*/ 79083 h 911827"/>
                  <a:gd name="connsiteX29" fmla="*/ 695413 w 1023006"/>
                  <a:gd name="connsiteY29" fmla="*/ 90989 h 911827"/>
                  <a:gd name="connsiteX30" fmla="*/ 747801 w 1023006"/>
                  <a:gd name="connsiteY30" fmla="*/ 117183 h 911827"/>
                  <a:gd name="connsiteX31" fmla="*/ 785901 w 1023006"/>
                  <a:gd name="connsiteY31" fmla="*/ 5264 h 911827"/>
                  <a:gd name="connsiteX32" fmla="*/ 821619 w 1023006"/>
                  <a:gd name="connsiteY32" fmla="*/ 29077 h 911827"/>
                  <a:gd name="connsiteX33" fmla="*/ 840669 w 1023006"/>
                  <a:gd name="connsiteY33" fmla="*/ 124327 h 911827"/>
                  <a:gd name="connsiteX34" fmla="*/ 824001 w 1023006"/>
                  <a:gd name="connsiteY34" fmla="*/ 179096 h 911827"/>
                  <a:gd name="connsiteX35" fmla="*/ 881151 w 1023006"/>
                  <a:gd name="connsiteY35" fmla="*/ 250533 h 911827"/>
                  <a:gd name="connsiteX36" fmla="*/ 878769 w 1023006"/>
                  <a:gd name="connsiteY36" fmla="*/ 414839 h 911827"/>
                  <a:gd name="connsiteX37" fmla="*/ 940682 w 1023006"/>
                  <a:gd name="connsiteY37" fmla="*/ 474371 h 911827"/>
                  <a:gd name="connsiteX38" fmla="*/ 1009738 w 1023006"/>
                  <a:gd name="connsiteY38" fmla="*/ 541046 h 911827"/>
                  <a:gd name="connsiteX39" fmla="*/ 985926 w 1023006"/>
                  <a:gd name="connsiteY39" fmla="*/ 622008 h 911827"/>
                  <a:gd name="connsiteX40" fmla="*/ 1019263 w 1023006"/>
                  <a:gd name="connsiteY40" fmla="*/ 774408 h 911827"/>
                  <a:gd name="connsiteX41" fmla="*/ 881151 w 1023006"/>
                  <a:gd name="connsiteY41" fmla="*/ 795839 h 911827"/>
                  <a:gd name="connsiteX42" fmla="*/ 776376 w 1023006"/>
                  <a:gd name="connsiteY42" fmla="*/ 881564 h 911827"/>
                  <a:gd name="connsiteX43" fmla="*/ 678744 w 1023006"/>
                  <a:gd name="connsiteY43" fmla="*/ 910139 h 911827"/>
                  <a:gd name="connsiteX44" fmla="*/ 581113 w 1023006"/>
                  <a:gd name="connsiteY44" fmla="*/ 838702 h 911827"/>
                  <a:gd name="connsiteX45" fmla="*/ 473957 w 1023006"/>
                  <a:gd name="connsiteY45" fmla="*/ 852989 h 911827"/>
                  <a:gd name="connsiteX46" fmla="*/ 302507 w 1023006"/>
                  <a:gd name="connsiteY46" fmla="*/ 888708 h 91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23006" h="911827">
                    <a:moveTo>
                      <a:pt x="302507" y="888708"/>
                    </a:moveTo>
                    <a:cubicBezTo>
                      <a:pt x="269566" y="871643"/>
                      <a:pt x="288219" y="796237"/>
                      <a:pt x="276313" y="750596"/>
                    </a:cubicBezTo>
                    <a:cubicBezTo>
                      <a:pt x="264407" y="704955"/>
                      <a:pt x="250913" y="655345"/>
                      <a:pt x="231069" y="614864"/>
                    </a:cubicBezTo>
                    <a:cubicBezTo>
                      <a:pt x="211225" y="574383"/>
                      <a:pt x="179079" y="525170"/>
                      <a:pt x="157251" y="507708"/>
                    </a:cubicBezTo>
                    <a:cubicBezTo>
                      <a:pt x="135423" y="490245"/>
                      <a:pt x="115976" y="522789"/>
                      <a:pt x="100101" y="510089"/>
                    </a:cubicBezTo>
                    <a:cubicBezTo>
                      <a:pt x="84226" y="497389"/>
                      <a:pt x="62795" y="450161"/>
                      <a:pt x="62001" y="431508"/>
                    </a:cubicBezTo>
                    <a:cubicBezTo>
                      <a:pt x="61207" y="412855"/>
                      <a:pt x="90576" y="416824"/>
                      <a:pt x="95338" y="398171"/>
                    </a:cubicBezTo>
                    <a:cubicBezTo>
                      <a:pt x="100100" y="379518"/>
                      <a:pt x="84226" y="339830"/>
                      <a:pt x="90576" y="319589"/>
                    </a:cubicBezTo>
                    <a:cubicBezTo>
                      <a:pt x="96926" y="299348"/>
                      <a:pt x="130263" y="295777"/>
                      <a:pt x="133438" y="276727"/>
                    </a:cubicBezTo>
                    <a:cubicBezTo>
                      <a:pt x="136613" y="257677"/>
                      <a:pt x="130660" y="225530"/>
                      <a:pt x="109626" y="205289"/>
                    </a:cubicBezTo>
                    <a:cubicBezTo>
                      <a:pt x="88592" y="185048"/>
                      <a:pt x="23107" y="169967"/>
                      <a:pt x="7232" y="155283"/>
                    </a:cubicBezTo>
                    <a:cubicBezTo>
                      <a:pt x="-8643" y="140599"/>
                      <a:pt x="5248" y="129486"/>
                      <a:pt x="14376" y="117183"/>
                    </a:cubicBezTo>
                    <a:cubicBezTo>
                      <a:pt x="23504" y="104880"/>
                      <a:pt x="48507" y="89005"/>
                      <a:pt x="62001" y="81464"/>
                    </a:cubicBezTo>
                    <a:cubicBezTo>
                      <a:pt x="75495" y="73923"/>
                      <a:pt x="74304" y="69558"/>
                      <a:pt x="95338" y="71939"/>
                    </a:cubicBezTo>
                    <a:cubicBezTo>
                      <a:pt x="116372" y="74320"/>
                      <a:pt x="169951" y="90990"/>
                      <a:pt x="188207" y="95752"/>
                    </a:cubicBezTo>
                    <a:cubicBezTo>
                      <a:pt x="206463" y="100514"/>
                      <a:pt x="194557" y="108451"/>
                      <a:pt x="204876" y="100514"/>
                    </a:cubicBezTo>
                    <a:cubicBezTo>
                      <a:pt x="215195" y="92577"/>
                      <a:pt x="225910" y="51699"/>
                      <a:pt x="250119" y="48127"/>
                    </a:cubicBezTo>
                    <a:cubicBezTo>
                      <a:pt x="274328" y="44555"/>
                      <a:pt x="329098" y="70352"/>
                      <a:pt x="350132" y="79083"/>
                    </a:cubicBezTo>
                    <a:cubicBezTo>
                      <a:pt x="371167" y="87814"/>
                      <a:pt x="376326" y="90195"/>
                      <a:pt x="376326" y="100514"/>
                    </a:cubicBezTo>
                    <a:cubicBezTo>
                      <a:pt x="376326" y="110833"/>
                      <a:pt x="363626" y="141393"/>
                      <a:pt x="350132" y="140996"/>
                    </a:cubicBezTo>
                    <a:cubicBezTo>
                      <a:pt x="336638" y="140599"/>
                      <a:pt x="310841" y="98927"/>
                      <a:pt x="295363" y="98133"/>
                    </a:cubicBezTo>
                    <a:cubicBezTo>
                      <a:pt x="279885" y="97339"/>
                      <a:pt x="255279" y="120358"/>
                      <a:pt x="257263" y="136233"/>
                    </a:cubicBezTo>
                    <a:cubicBezTo>
                      <a:pt x="259247" y="152108"/>
                      <a:pt x="285838" y="186239"/>
                      <a:pt x="307269" y="193383"/>
                    </a:cubicBezTo>
                    <a:cubicBezTo>
                      <a:pt x="328700" y="200527"/>
                      <a:pt x="364817" y="187827"/>
                      <a:pt x="385851" y="179096"/>
                    </a:cubicBezTo>
                    <a:cubicBezTo>
                      <a:pt x="406886" y="170365"/>
                      <a:pt x="423554" y="152108"/>
                      <a:pt x="433476" y="140996"/>
                    </a:cubicBezTo>
                    <a:cubicBezTo>
                      <a:pt x="443398" y="129883"/>
                      <a:pt x="436254" y="114802"/>
                      <a:pt x="445382" y="112421"/>
                    </a:cubicBezTo>
                    <a:cubicBezTo>
                      <a:pt x="454510" y="110040"/>
                      <a:pt x="470782" y="125517"/>
                      <a:pt x="488244" y="126708"/>
                    </a:cubicBezTo>
                    <a:cubicBezTo>
                      <a:pt x="505707" y="127898"/>
                      <a:pt x="521185" y="127501"/>
                      <a:pt x="550157" y="119564"/>
                    </a:cubicBezTo>
                    <a:cubicBezTo>
                      <a:pt x="579129" y="111626"/>
                      <a:pt x="637867" y="83845"/>
                      <a:pt x="662076" y="79083"/>
                    </a:cubicBezTo>
                    <a:cubicBezTo>
                      <a:pt x="686285" y="74321"/>
                      <a:pt x="681125" y="84639"/>
                      <a:pt x="695413" y="90989"/>
                    </a:cubicBezTo>
                    <a:cubicBezTo>
                      <a:pt x="709701" y="97339"/>
                      <a:pt x="732720" y="131470"/>
                      <a:pt x="747801" y="117183"/>
                    </a:cubicBezTo>
                    <a:cubicBezTo>
                      <a:pt x="762882" y="102895"/>
                      <a:pt x="773598" y="19948"/>
                      <a:pt x="785901" y="5264"/>
                    </a:cubicBezTo>
                    <a:cubicBezTo>
                      <a:pt x="798204" y="-9420"/>
                      <a:pt x="812491" y="9233"/>
                      <a:pt x="821619" y="29077"/>
                    </a:cubicBezTo>
                    <a:cubicBezTo>
                      <a:pt x="830747" y="48921"/>
                      <a:pt x="840272" y="99324"/>
                      <a:pt x="840669" y="124327"/>
                    </a:cubicBezTo>
                    <a:cubicBezTo>
                      <a:pt x="841066" y="149330"/>
                      <a:pt x="817254" y="158062"/>
                      <a:pt x="824001" y="179096"/>
                    </a:cubicBezTo>
                    <a:cubicBezTo>
                      <a:pt x="830748" y="200130"/>
                      <a:pt x="872023" y="211243"/>
                      <a:pt x="881151" y="250533"/>
                    </a:cubicBezTo>
                    <a:cubicBezTo>
                      <a:pt x="890279" y="289823"/>
                      <a:pt x="868847" y="377533"/>
                      <a:pt x="878769" y="414839"/>
                    </a:cubicBezTo>
                    <a:cubicBezTo>
                      <a:pt x="888691" y="452145"/>
                      <a:pt x="940682" y="474371"/>
                      <a:pt x="940682" y="474371"/>
                    </a:cubicBezTo>
                    <a:cubicBezTo>
                      <a:pt x="962510" y="495405"/>
                      <a:pt x="1002197" y="516440"/>
                      <a:pt x="1009738" y="541046"/>
                    </a:cubicBezTo>
                    <a:cubicBezTo>
                      <a:pt x="1017279" y="565652"/>
                      <a:pt x="984338" y="583114"/>
                      <a:pt x="985926" y="622008"/>
                    </a:cubicBezTo>
                    <a:cubicBezTo>
                      <a:pt x="987514" y="660902"/>
                      <a:pt x="1036726" y="745436"/>
                      <a:pt x="1019263" y="774408"/>
                    </a:cubicBezTo>
                    <a:cubicBezTo>
                      <a:pt x="1001801" y="803380"/>
                      <a:pt x="921632" y="777980"/>
                      <a:pt x="881151" y="795839"/>
                    </a:cubicBezTo>
                    <a:cubicBezTo>
                      <a:pt x="840670" y="813698"/>
                      <a:pt x="810111" y="862514"/>
                      <a:pt x="776376" y="881564"/>
                    </a:cubicBezTo>
                    <a:cubicBezTo>
                      <a:pt x="742642" y="900614"/>
                      <a:pt x="711288" y="917283"/>
                      <a:pt x="678744" y="910139"/>
                    </a:cubicBezTo>
                    <a:cubicBezTo>
                      <a:pt x="646200" y="902995"/>
                      <a:pt x="615244" y="848227"/>
                      <a:pt x="581113" y="838702"/>
                    </a:cubicBezTo>
                    <a:cubicBezTo>
                      <a:pt x="546982" y="829177"/>
                      <a:pt x="520391" y="845845"/>
                      <a:pt x="473957" y="852989"/>
                    </a:cubicBezTo>
                    <a:cubicBezTo>
                      <a:pt x="427523" y="860133"/>
                      <a:pt x="335448" y="905773"/>
                      <a:pt x="302507" y="888708"/>
                    </a:cubicBezTo>
                    <a:close/>
                  </a:path>
                </a:pathLst>
              </a:custGeom>
              <a:solidFill>
                <a:srgbClr val="DEEBF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anchorCtr="1"/>
              <a:lstStyle/>
              <a:p>
                <a:pPr algn="ctr">
                  <a:lnSpc>
                    <a:spcPct val="5000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50000"/>
                  </a:lnSpc>
                  <a:defRPr/>
                </a:pPr>
                <a:r>
                  <a:rPr lang="ru-RU" sz="1100" b="1" dirty="0">
                    <a:solidFill>
                      <a:prstClr val="black"/>
                    </a:solidFill>
                  </a:rPr>
                  <a:t>Кувшиново</a:t>
                </a:r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5348003" y="3928169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3843127" y="3853421"/>
              <a:ext cx="1215466" cy="1190400"/>
              <a:chOff x="3843127" y="3853421"/>
              <a:chExt cx="1215466" cy="1190400"/>
            </a:xfrm>
            <a:grpFill/>
          </p:grpSpPr>
          <p:sp>
            <p:nvSpPr>
              <p:cNvPr id="61" name="Полилиния 60"/>
              <p:cNvSpPr/>
              <p:nvPr/>
            </p:nvSpPr>
            <p:spPr>
              <a:xfrm>
                <a:off x="3843127" y="3853421"/>
                <a:ext cx="1215466" cy="1190400"/>
              </a:xfrm>
              <a:custGeom>
                <a:avLst/>
                <a:gdLst>
                  <a:gd name="connsiteX0" fmla="*/ 24023 w 1215466"/>
                  <a:gd name="connsiteY0" fmla="*/ 880562 h 1190400"/>
                  <a:gd name="connsiteX1" fmla="*/ 100223 w 1215466"/>
                  <a:gd name="connsiteY1" fmla="*/ 978193 h 1190400"/>
                  <a:gd name="connsiteX2" fmla="*/ 140704 w 1215466"/>
                  <a:gd name="connsiteY2" fmla="*/ 1002005 h 1190400"/>
                  <a:gd name="connsiteX3" fmla="*/ 221667 w 1215466"/>
                  <a:gd name="connsiteY3" fmla="*/ 1025818 h 1190400"/>
                  <a:gd name="connsiteX4" fmla="*/ 316917 w 1215466"/>
                  <a:gd name="connsiteY4" fmla="*/ 1030580 h 1190400"/>
                  <a:gd name="connsiteX5" fmla="*/ 359779 w 1215466"/>
                  <a:gd name="connsiteY5" fmla="*/ 1080587 h 1190400"/>
                  <a:gd name="connsiteX6" fmla="*/ 347873 w 1215466"/>
                  <a:gd name="connsiteY6" fmla="*/ 1187743 h 1190400"/>
                  <a:gd name="connsiteX7" fmla="*/ 445504 w 1215466"/>
                  <a:gd name="connsiteY7" fmla="*/ 1154405 h 1190400"/>
                  <a:gd name="connsiteX8" fmla="*/ 521704 w 1215466"/>
                  <a:gd name="connsiteY8" fmla="*/ 1116305 h 1190400"/>
                  <a:gd name="connsiteX9" fmla="*/ 574092 w 1215466"/>
                  <a:gd name="connsiteY9" fmla="*/ 1054393 h 1190400"/>
                  <a:gd name="connsiteX10" fmla="*/ 612192 w 1215466"/>
                  <a:gd name="connsiteY10" fmla="*/ 1106780 h 1190400"/>
                  <a:gd name="connsiteX11" fmla="*/ 719348 w 1215466"/>
                  <a:gd name="connsiteY11" fmla="*/ 1113924 h 1190400"/>
                  <a:gd name="connsiteX12" fmla="*/ 778879 w 1215466"/>
                  <a:gd name="connsiteY12" fmla="*/ 1049630 h 1190400"/>
                  <a:gd name="connsiteX13" fmla="*/ 828886 w 1215466"/>
                  <a:gd name="connsiteY13" fmla="*/ 1073443 h 1190400"/>
                  <a:gd name="connsiteX14" fmla="*/ 886036 w 1215466"/>
                  <a:gd name="connsiteY14" fmla="*/ 1042487 h 1190400"/>
                  <a:gd name="connsiteX15" fmla="*/ 914611 w 1215466"/>
                  <a:gd name="connsiteY15" fmla="*/ 971049 h 1190400"/>
                  <a:gd name="connsiteX16" fmla="*/ 1026529 w 1215466"/>
                  <a:gd name="connsiteY16" fmla="*/ 944855 h 1190400"/>
                  <a:gd name="connsiteX17" fmla="*/ 1078917 w 1215466"/>
                  <a:gd name="connsiteY17" fmla="*/ 878180 h 1190400"/>
                  <a:gd name="connsiteX18" fmla="*/ 1124161 w 1215466"/>
                  <a:gd name="connsiteY18" fmla="*/ 818649 h 1190400"/>
                  <a:gd name="connsiteX19" fmla="*/ 1205123 w 1215466"/>
                  <a:gd name="connsiteY19" fmla="*/ 804362 h 1190400"/>
                  <a:gd name="connsiteX20" fmla="*/ 1150354 w 1215466"/>
                  <a:gd name="connsiteY20" fmla="*/ 742449 h 1190400"/>
                  <a:gd name="connsiteX21" fmla="*/ 1169404 w 1215466"/>
                  <a:gd name="connsiteY21" fmla="*/ 706730 h 1190400"/>
                  <a:gd name="connsiteX22" fmla="*/ 1214648 w 1215466"/>
                  <a:gd name="connsiteY22" fmla="*/ 625768 h 1190400"/>
                  <a:gd name="connsiteX23" fmla="*/ 1126542 w 1215466"/>
                  <a:gd name="connsiteY23" fmla="*/ 451937 h 1190400"/>
                  <a:gd name="connsiteX24" fmla="*/ 1083679 w 1215466"/>
                  <a:gd name="connsiteY24" fmla="*/ 237624 h 1190400"/>
                  <a:gd name="connsiteX25" fmla="*/ 993192 w 1215466"/>
                  <a:gd name="connsiteY25" fmla="*/ 85224 h 1190400"/>
                  <a:gd name="connsiteX26" fmla="*/ 926517 w 1215466"/>
                  <a:gd name="connsiteY26" fmla="*/ 75699 h 1190400"/>
                  <a:gd name="connsiteX27" fmla="*/ 886036 w 1215466"/>
                  <a:gd name="connsiteY27" fmla="*/ 1880 h 1190400"/>
                  <a:gd name="connsiteX28" fmla="*/ 845554 w 1215466"/>
                  <a:gd name="connsiteY28" fmla="*/ 25693 h 1190400"/>
                  <a:gd name="connsiteX29" fmla="*/ 816979 w 1215466"/>
                  <a:gd name="connsiteY29" fmla="*/ 66174 h 1190400"/>
                  <a:gd name="connsiteX30" fmla="*/ 721729 w 1215466"/>
                  <a:gd name="connsiteY30" fmla="*/ 16168 h 1190400"/>
                  <a:gd name="connsiteX31" fmla="*/ 697917 w 1215466"/>
                  <a:gd name="connsiteY31" fmla="*/ 30455 h 1190400"/>
                  <a:gd name="connsiteX32" fmla="*/ 697917 w 1215466"/>
                  <a:gd name="connsiteY32" fmla="*/ 51887 h 1190400"/>
                  <a:gd name="connsiteX33" fmla="*/ 557423 w 1215466"/>
                  <a:gd name="connsiteY33" fmla="*/ 111418 h 1190400"/>
                  <a:gd name="connsiteX34" fmla="*/ 490748 w 1215466"/>
                  <a:gd name="connsiteY34" fmla="*/ 99512 h 1190400"/>
                  <a:gd name="connsiteX35" fmla="*/ 490748 w 1215466"/>
                  <a:gd name="connsiteY35" fmla="*/ 132849 h 1190400"/>
                  <a:gd name="connsiteX36" fmla="*/ 478842 w 1215466"/>
                  <a:gd name="connsiteY36" fmla="*/ 130468 h 1190400"/>
                  <a:gd name="connsiteX37" fmla="*/ 493129 w 1215466"/>
                  <a:gd name="connsiteY37" fmla="*/ 175712 h 1190400"/>
                  <a:gd name="connsiteX38" fmla="*/ 428836 w 1215466"/>
                  <a:gd name="connsiteY38" fmla="*/ 220955 h 1190400"/>
                  <a:gd name="connsiteX39" fmla="*/ 371686 w 1215466"/>
                  <a:gd name="connsiteY39" fmla="*/ 209049 h 1190400"/>
                  <a:gd name="connsiteX40" fmla="*/ 297867 w 1215466"/>
                  <a:gd name="connsiteY40" fmla="*/ 266199 h 1190400"/>
                  <a:gd name="connsiteX41" fmla="*/ 174042 w 1215466"/>
                  <a:gd name="connsiteY41" fmla="*/ 259055 h 1190400"/>
                  <a:gd name="connsiteX42" fmla="*/ 133561 w 1215466"/>
                  <a:gd name="connsiteY42" fmla="*/ 344780 h 1190400"/>
                  <a:gd name="connsiteX43" fmla="*/ 112129 w 1215466"/>
                  <a:gd name="connsiteY43" fmla="*/ 385262 h 1190400"/>
                  <a:gd name="connsiteX44" fmla="*/ 88317 w 1215466"/>
                  <a:gd name="connsiteY44" fmla="*/ 504324 h 1190400"/>
                  <a:gd name="connsiteX45" fmla="*/ 81173 w 1215466"/>
                  <a:gd name="connsiteY45" fmla="*/ 520993 h 1190400"/>
                  <a:gd name="connsiteX46" fmla="*/ 93079 w 1215466"/>
                  <a:gd name="connsiteY46" fmla="*/ 563855 h 1190400"/>
                  <a:gd name="connsiteX47" fmla="*/ 81173 w 1215466"/>
                  <a:gd name="connsiteY47" fmla="*/ 606718 h 1190400"/>
                  <a:gd name="connsiteX48" fmla="*/ 43073 w 1215466"/>
                  <a:gd name="connsiteY48" fmla="*/ 651962 h 1190400"/>
                  <a:gd name="connsiteX49" fmla="*/ 211 w 1215466"/>
                  <a:gd name="connsiteY49" fmla="*/ 694824 h 1190400"/>
                  <a:gd name="connsiteX50" fmla="*/ 26404 w 1215466"/>
                  <a:gd name="connsiteY50" fmla="*/ 773405 h 1190400"/>
                  <a:gd name="connsiteX51" fmla="*/ 21642 w 1215466"/>
                  <a:gd name="connsiteY51" fmla="*/ 818649 h 1190400"/>
                  <a:gd name="connsiteX52" fmla="*/ 24023 w 1215466"/>
                  <a:gd name="connsiteY52" fmla="*/ 880562 h 119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215466" h="1190400">
                    <a:moveTo>
                      <a:pt x="24023" y="880562"/>
                    </a:moveTo>
                    <a:cubicBezTo>
                      <a:pt x="37120" y="907153"/>
                      <a:pt x="80776" y="957953"/>
                      <a:pt x="100223" y="978193"/>
                    </a:cubicBezTo>
                    <a:cubicBezTo>
                      <a:pt x="119670" y="998433"/>
                      <a:pt x="120463" y="994068"/>
                      <a:pt x="140704" y="1002005"/>
                    </a:cubicBezTo>
                    <a:cubicBezTo>
                      <a:pt x="160945" y="1009942"/>
                      <a:pt x="192298" y="1021056"/>
                      <a:pt x="221667" y="1025818"/>
                    </a:cubicBezTo>
                    <a:cubicBezTo>
                      <a:pt x="251036" y="1030580"/>
                      <a:pt x="293898" y="1021452"/>
                      <a:pt x="316917" y="1030580"/>
                    </a:cubicBezTo>
                    <a:cubicBezTo>
                      <a:pt x="339936" y="1039708"/>
                      <a:pt x="354620" y="1054393"/>
                      <a:pt x="359779" y="1080587"/>
                    </a:cubicBezTo>
                    <a:cubicBezTo>
                      <a:pt x="364938" y="1106781"/>
                      <a:pt x="333586" y="1175440"/>
                      <a:pt x="347873" y="1187743"/>
                    </a:cubicBezTo>
                    <a:cubicBezTo>
                      <a:pt x="362161" y="1200046"/>
                      <a:pt x="416532" y="1166311"/>
                      <a:pt x="445504" y="1154405"/>
                    </a:cubicBezTo>
                    <a:cubicBezTo>
                      <a:pt x="474476" y="1142499"/>
                      <a:pt x="500273" y="1132974"/>
                      <a:pt x="521704" y="1116305"/>
                    </a:cubicBezTo>
                    <a:cubicBezTo>
                      <a:pt x="543135" y="1099636"/>
                      <a:pt x="559011" y="1055980"/>
                      <a:pt x="574092" y="1054393"/>
                    </a:cubicBezTo>
                    <a:cubicBezTo>
                      <a:pt x="589173" y="1052806"/>
                      <a:pt x="587983" y="1096858"/>
                      <a:pt x="612192" y="1106780"/>
                    </a:cubicBezTo>
                    <a:cubicBezTo>
                      <a:pt x="636401" y="1116702"/>
                      <a:pt x="691567" y="1123449"/>
                      <a:pt x="719348" y="1113924"/>
                    </a:cubicBezTo>
                    <a:cubicBezTo>
                      <a:pt x="747129" y="1104399"/>
                      <a:pt x="760623" y="1056377"/>
                      <a:pt x="778879" y="1049630"/>
                    </a:cubicBezTo>
                    <a:cubicBezTo>
                      <a:pt x="797135" y="1042883"/>
                      <a:pt x="811027" y="1074633"/>
                      <a:pt x="828886" y="1073443"/>
                    </a:cubicBezTo>
                    <a:cubicBezTo>
                      <a:pt x="846745" y="1072253"/>
                      <a:pt x="871749" y="1059553"/>
                      <a:pt x="886036" y="1042487"/>
                    </a:cubicBezTo>
                    <a:cubicBezTo>
                      <a:pt x="900324" y="1025421"/>
                      <a:pt x="891196" y="987321"/>
                      <a:pt x="914611" y="971049"/>
                    </a:cubicBezTo>
                    <a:cubicBezTo>
                      <a:pt x="938026" y="954777"/>
                      <a:pt x="999145" y="960333"/>
                      <a:pt x="1026529" y="944855"/>
                    </a:cubicBezTo>
                    <a:cubicBezTo>
                      <a:pt x="1053913" y="929377"/>
                      <a:pt x="1062645" y="899214"/>
                      <a:pt x="1078917" y="878180"/>
                    </a:cubicBezTo>
                    <a:cubicBezTo>
                      <a:pt x="1095189" y="857146"/>
                      <a:pt x="1103127" y="830952"/>
                      <a:pt x="1124161" y="818649"/>
                    </a:cubicBezTo>
                    <a:cubicBezTo>
                      <a:pt x="1145195" y="806346"/>
                      <a:pt x="1200758" y="817062"/>
                      <a:pt x="1205123" y="804362"/>
                    </a:cubicBezTo>
                    <a:cubicBezTo>
                      <a:pt x="1209488" y="791662"/>
                      <a:pt x="1156307" y="758721"/>
                      <a:pt x="1150354" y="742449"/>
                    </a:cubicBezTo>
                    <a:cubicBezTo>
                      <a:pt x="1144401" y="726177"/>
                      <a:pt x="1158688" y="726177"/>
                      <a:pt x="1169404" y="706730"/>
                    </a:cubicBezTo>
                    <a:cubicBezTo>
                      <a:pt x="1180120" y="687283"/>
                      <a:pt x="1221792" y="668233"/>
                      <a:pt x="1214648" y="625768"/>
                    </a:cubicBezTo>
                    <a:cubicBezTo>
                      <a:pt x="1207504" y="583303"/>
                      <a:pt x="1148370" y="516628"/>
                      <a:pt x="1126542" y="451937"/>
                    </a:cubicBezTo>
                    <a:cubicBezTo>
                      <a:pt x="1104714" y="387246"/>
                      <a:pt x="1105904" y="298743"/>
                      <a:pt x="1083679" y="237624"/>
                    </a:cubicBezTo>
                    <a:cubicBezTo>
                      <a:pt x="1061454" y="176505"/>
                      <a:pt x="1019386" y="112211"/>
                      <a:pt x="993192" y="85224"/>
                    </a:cubicBezTo>
                    <a:cubicBezTo>
                      <a:pt x="966998" y="58237"/>
                      <a:pt x="944376" y="89590"/>
                      <a:pt x="926517" y="75699"/>
                    </a:cubicBezTo>
                    <a:cubicBezTo>
                      <a:pt x="908658" y="61808"/>
                      <a:pt x="899530" y="10214"/>
                      <a:pt x="886036" y="1880"/>
                    </a:cubicBezTo>
                    <a:cubicBezTo>
                      <a:pt x="872542" y="-6454"/>
                      <a:pt x="857063" y="14977"/>
                      <a:pt x="845554" y="25693"/>
                    </a:cubicBezTo>
                    <a:cubicBezTo>
                      <a:pt x="834045" y="36409"/>
                      <a:pt x="837616" y="67761"/>
                      <a:pt x="816979" y="66174"/>
                    </a:cubicBezTo>
                    <a:cubicBezTo>
                      <a:pt x="796342" y="64587"/>
                      <a:pt x="741573" y="22121"/>
                      <a:pt x="721729" y="16168"/>
                    </a:cubicBezTo>
                    <a:cubicBezTo>
                      <a:pt x="701885" y="10215"/>
                      <a:pt x="701886" y="24502"/>
                      <a:pt x="697917" y="30455"/>
                    </a:cubicBezTo>
                    <a:cubicBezTo>
                      <a:pt x="693948" y="36408"/>
                      <a:pt x="721333" y="38393"/>
                      <a:pt x="697917" y="51887"/>
                    </a:cubicBezTo>
                    <a:cubicBezTo>
                      <a:pt x="674501" y="65381"/>
                      <a:pt x="591951" y="103481"/>
                      <a:pt x="557423" y="111418"/>
                    </a:cubicBezTo>
                    <a:cubicBezTo>
                      <a:pt x="522895" y="119355"/>
                      <a:pt x="501860" y="95940"/>
                      <a:pt x="490748" y="99512"/>
                    </a:cubicBezTo>
                    <a:cubicBezTo>
                      <a:pt x="479636" y="103084"/>
                      <a:pt x="492732" y="127690"/>
                      <a:pt x="490748" y="132849"/>
                    </a:cubicBezTo>
                    <a:cubicBezTo>
                      <a:pt x="488764" y="138008"/>
                      <a:pt x="478445" y="123324"/>
                      <a:pt x="478842" y="130468"/>
                    </a:cubicBezTo>
                    <a:cubicBezTo>
                      <a:pt x="479239" y="137612"/>
                      <a:pt x="501463" y="160631"/>
                      <a:pt x="493129" y="175712"/>
                    </a:cubicBezTo>
                    <a:cubicBezTo>
                      <a:pt x="484795" y="190793"/>
                      <a:pt x="449076" y="215399"/>
                      <a:pt x="428836" y="220955"/>
                    </a:cubicBezTo>
                    <a:cubicBezTo>
                      <a:pt x="408596" y="226511"/>
                      <a:pt x="393514" y="201508"/>
                      <a:pt x="371686" y="209049"/>
                    </a:cubicBezTo>
                    <a:cubicBezTo>
                      <a:pt x="349858" y="216590"/>
                      <a:pt x="330808" y="257865"/>
                      <a:pt x="297867" y="266199"/>
                    </a:cubicBezTo>
                    <a:cubicBezTo>
                      <a:pt x="264926" y="274533"/>
                      <a:pt x="201426" y="245958"/>
                      <a:pt x="174042" y="259055"/>
                    </a:cubicBezTo>
                    <a:cubicBezTo>
                      <a:pt x="146658" y="272152"/>
                      <a:pt x="143880" y="323746"/>
                      <a:pt x="133561" y="344780"/>
                    </a:cubicBezTo>
                    <a:cubicBezTo>
                      <a:pt x="123242" y="365814"/>
                      <a:pt x="119670" y="358671"/>
                      <a:pt x="112129" y="385262"/>
                    </a:cubicBezTo>
                    <a:cubicBezTo>
                      <a:pt x="104588" y="411853"/>
                      <a:pt x="93476" y="481702"/>
                      <a:pt x="88317" y="504324"/>
                    </a:cubicBezTo>
                    <a:cubicBezTo>
                      <a:pt x="83158" y="526946"/>
                      <a:pt x="80379" y="511071"/>
                      <a:pt x="81173" y="520993"/>
                    </a:cubicBezTo>
                    <a:cubicBezTo>
                      <a:pt x="81967" y="530915"/>
                      <a:pt x="93079" y="549568"/>
                      <a:pt x="93079" y="563855"/>
                    </a:cubicBezTo>
                    <a:cubicBezTo>
                      <a:pt x="93079" y="578142"/>
                      <a:pt x="89507" y="592033"/>
                      <a:pt x="81173" y="606718"/>
                    </a:cubicBezTo>
                    <a:cubicBezTo>
                      <a:pt x="72839" y="621402"/>
                      <a:pt x="56567" y="637278"/>
                      <a:pt x="43073" y="651962"/>
                    </a:cubicBezTo>
                    <a:cubicBezTo>
                      <a:pt x="29579" y="666646"/>
                      <a:pt x="2989" y="674583"/>
                      <a:pt x="211" y="694824"/>
                    </a:cubicBezTo>
                    <a:cubicBezTo>
                      <a:pt x="-2567" y="715064"/>
                      <a:pt x="22832" y="752768"/>
                      <a:pt x="26404" y="773405"/>
                    </a:cubicBezTo>
                    <a:cubicBezTo>
                      <a:pt x="29976" y="794042"/>
                      <a:pt x="25214" y="805552"/>
                      <a:pt x="21642" y="818649"/>
                    </a:cubicBezTo>
                    <a:cubicBezTo>
                      <a:pt x="18070" y="831746"/>
                      <a:pt x="10926" y="853971"/>
                      <a:pt x="24023" y="880562"/>
                    </a:cubicBezTo>
                    <a:close/>
                  </a:path>
                </a:pathLst>
              </a:custGeom>
              <a:solidFill>
                <a:srgbClr val="A9D18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100" b="1" dirty="0">
                    <a:solidFill>
                      <a:prstClr val="black"/>
                    </a:solidFill>
                  </a:rPr>
                  <a:t>Селижарово</a:t>
                </a:r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4479287" y="4286258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4000373" y="4896943"/>
              <a:ext cx="969341" cy="1256280"/>
              <a:chOff x="4000373" y="4896943"/>
              <a:chExt cx="969341" cy="1256280"/>
            </a:xfrm>
            <a:grpFill/>
          </p:grpSpPr>
          <p:sp>
            <p:nvSpPr>
              <p:cNvPr id="59" name="Полилиния 58"/>
              <p:cNvSpPr/>
              <p:nvPr/>
            </p:nvSpPr>
            <p:spPr>
              <a:xfrm>
                <a:off x="4000373" y="4896943"/>
                <a:ext cx="969341" cy="1256280"/>
              </a:xfrm>
              <a:custGeom>
                <a:avLst/>
                <a:gdLst>
                  <a:gd name="connsiteX0" fmla="*/ 188246 w 969341"/>
                  <a:gd name="connsiteY0" fmla="*/ 144221 h 1256280"/>
                  <a:gd name="connsiteX1" fmla="*/ 316833 w 969341"/>
                  <a:gd name="connsiteY1" fmla="*/ 106121 h 1256280"/>
                  <a:gd name="connsiteX2" fmla="*/ 373983 w 969341"/>
                  <a:gd name="connsiteY2" fmla="*/ 60877 h 1256280"/>
                  <a:gd name="connsiteX3" fmla="*/ 414465 w 969341"/>
                  <a:gd name="connsiteY3" fmla="*/ 13252 h 1256280"/>
                  <a:gd name="connsiteX4" fmla="*/ 426371 w 969341"/>
                  <a:gd name="connsiteY4" fmla="*/ 10871 h 1256280"/>
                  <a:gd name="connsiteX5" fmla="*/ 447802 w 969341"/>
                  <a:gd name="connsiteY5" fmla="*/ 60877 h 1256280"/>
                  <a:gd name="connsiteX6" fmla="*/ 495427 w 969341"/>
                  <a:gd name="connsiteY6" fmla="*/ 70402 h 1256280"/>
                  <a:gd name="connsiteX7" fmla="*/ 552577 w 969341"/>
                  <a:gd name="connsiteY7" fmla="*/ 70402 h 1256280"/>
                  <a:gd name="connsiteX8" fmla="*/ 588296 w 969341"/>
                  <a:gd name="connsiteY8" fmla="*/ 48971 h 1256280"/>
                  <a:gd name="connsiteX9" fmla="*/ 624015 w 969341"/>
                  <a:gd name="connsiteY9" fmla="*/ 6108 h 1256280"/>
                  <a:gd name="connsiteX10" fmla="*/ 643065 w 969341"/>
                  <a:gd name="connsiteY10" fmla="*/ 8490 h 1256280"/>
                  <a:gd name="connsiteX11" fmla="*/ 681165 w 969341"/>
                  <a:gd name="connsiteY11" fmla="*/ 82308 h 1256280"/>
                  <a:gd name="connsiteX12" fmla="*/ 726408 w 969341"/>
                  <a:gd name="connsiteY12" fmla="*/ 101358 h 1256280"/>
                  <a:gd name="connsiteX13" fmla="*/ 735933 w 969341"/>
                  <a:gd name="connsiteY13" fmla="*/ 158508 h 1256280"/>
                  <a:gd name="connsiteX14" fmla="*/ 785940 w 969341"/>
                  <a:gd name="connsiteY14" fmla="*/ 175177 h 1256280"/>
                  <a:gd name="connsiteX15" fmla="*/ 812133 w 969341"/>
                  <a:gd name="connsiteY15" fmla="*/ 206133 h 1256280"/>
                  <a:gd name="connsiteX16" fmla="*/ 812133 w 969341"/>
                  <a:gd name="connsiteY16" fmla="*/ 248996 h 1256280"/>
                  <a:gd name="connsiteX17" fmla="*/ 712121 w 969341"/>
                  <a:gd name="connsiteY17" fmla="*/ 272808 h 1256280"/>
                  <a:gd name="connsiteX18" fmla="*/ 728790 w 969341"/>
                  <a:gd name="connsiteY18" fmla="*/ 299002 h 1256280"/>
                  <a:gd name="connsiteX19" fmla="*/ 778796 w 969341"/>
                  <a:gd name="connsiteY19" fmla="*/ 344246 h 1256280"/>
                  <a:gd name="connsiteX20" fmla="*/ 812133 w 969341"/>
                  <a:gd name="connsiteY20" fmla="*/ 365677 h 1256280"/>
                  <a:gd name="connsiteX21" fmla="*/ 819277 w 969341"/>
                  <a:gd name="connsiteY21" fmla="*/ 396633 h 1256280"/>
                  <a:gd name="connsiteX22" fmla="*/ 809752 w 969341"/>
                  <a:gd name="connsiteY22" fmla="*/ 475215 h 1256280"/>
                  <a:gd name="connsiteX23" fmla="*/ 854996 w 969341"/>
                  <a:gd name="connsiteY23" fmla="*/ 518077 h 1256280"/>
                  <a:gd name="connsiteX24" fmla="*/ 862140 w 969341"/>
                  <a:gd name="connsiteY24" fmla="*/ 594277 h 1256280"/>
                  <a:gd name="connsiteX25" fmla="*/ 845471 w 969341"/>
                  <a:gd name="connsiteY25" fmla="*/ 675240 h 1256280"/>
                  <a:gd name="connsiteX26" fmla="*/ 878808 w 969341"/>
                  <a:gd name="connsiteY26" fmla="*/ 706196 h 1256280"/>
                  <a:gd name="connsiteX27" fmla="*/ 928815 w 969341"/>
                  <a:gd name="connsiteY27" fmla="*/ 744296 h 1256280"/>
                  <a:gd name="connsiteX28" fmla="*/ 943102 w 969341"/>
                  <a:gd name="connsiteY28" fmla="*/ 758583 h 1256280"/>
                  <a:gd name="connsiteX29" fmla="*/ 926433 w 969341"/>
                  <a:gd name="connsiteY29" fmla="*/ 827640 h 1256280"/>
                  <a:gd name="connsiteX30" fmla="*/ 969296 w 969341"/>
                  <a:gd name="connsiteY30" fmla="*/ 922890 h 1256280"/>
                  <a:gd name="connsiteX31" fmla="*/ 916908 w 969341"/>
                  <a:gd name="connsiteY31" fmla="*/ 922890 h 1256280"/>
                  <a:gd name="connsiteX32" fmla="*/ 895477 w 969341"/>
                  <a:gd name="connsiteY32" fmla="*/ 960990 h 1256280"/>
                  <a:gd name="connsiteX33" fmla="*/ 859758 w 969341"/>
                  <a:gd name="connsiteY33" fmla="*/ 1001471 h 1256280"/>
                  <a:gd name="connsiteX34" fmla="*/ 831183 w 969341"/>
                  <a:gd name="connsiteY34" fmla="*/ 1006233 h 1256280"/>
                  <a:gd name="connsiteX35" fmla="*/ 819277 w 969341"/>
                  <a:gd name="connsiteY35" fmla="*/ 1063383 h 1256280"/>
                  <a:gd name="connsiteX36" fmla="*/ 828802 w 969341"/>
                  <a:gd name="connsiteY36" fmla="*/ 1134821 h 1256280"/>
                  <a:gd name="connsiteX37" fmla="*/ 807371 w 969341"/>
                  <a:gd name="connsiteY37" fmla="*/ 1170540 h 1256280"/>
                  <a:gd name="connsiteX38" fmla="*/ 778796 w 969341"/>
                  <a:gd name="connsiteY38" fmla="*/ 1175302 h 1256280"/>
                  <a:gd name="connsiteX39" fmla="*/ 671640 w 969341"/>
                  <a:gd name="connsiteY39" fmla="*/ 1127677 h 1256280"/>
                  <a:gd name="connsiteX40" fmla="*/ 652590 w 969341"/>
                  <a:gd name="connsiteY40" fmla="*/ 1137202 h 1256280"/>
                  <a:gd name="connsiteX41" fmla="*/ 657352 w 969341"/>
                  <a:gd name="connsiteY41" fmla="*/ 1196733 h 1256280"/>
                  <a:gd name="connsiteX42" fmla="*/ 659733 w 969341"/>
                  <a:gd name="connsiteY42" fmla="*/ 1239596 h 1256280"/>
                  <a:gd name="connsiteX43" fmla="*/ 631158 w 969341"/>
                  <a:gd name="connsiteY43" fmla="*/ 1256265 h 1256280"/>
                  <a:gd name="connsiteX44" fmla="*/ 531146 w 969341"/>
                  <a:gd name="connsiteY44" fmla="*/ 1237215 h 1256280"/>
                  <a:gd name="connsiteX45" fmla="*/ 421608 w 969341"/>
                  <a:gd name="connsiteY45" fmla="*/ 1130058 h 1256280"/>
                  <a:gd name="connsiteX46" fmla="*/ 331121 w 969341"/>
                  <a:gd name="connsiteY46" fmla="*/ 1189590 h 1256280"/>
                  <a:gd name="connsiteX47" fmla="*/ 288258 w 969341"/>
                  <a:gd name="connsiteY47" fmla="*/ 1125296 h 1256280"/>
                  <a:gd name="connsiteX48" fmla="*/ 228727 w 969341"/>
                  <a:gd name="connsiteY48" fmla="*/ 1099102 h 1256280"/>
                  <a:gd name="connsiteX49" fmla="*/ 252540 w 969341"/>
                  <a:gd name="connsiteY49" fmla="*/ 1010996 h 1256280"/>
                  <a:gd name="connsiteX50" fmla="*/ 228727 w 969341"/>
                  <a:gd name="connsiteY50" fmla="*/ 982421 h 1256280"/>
                  <a:gd name="connsiteX51" fmla="*/ 107283 w 969341"/>
                  <a:gd name="connsiteY51" fmla="*/ 994327 h 1256280"/>
                  <a:gd name="connsiteX52" fmla="*/ 38227 w 969341"/>
                  <a:gd name="connsiteY52" fmla="*/ 872883 h 1256280"/>
                  <a:gd name="connsiteX53" fmla="*/ 62040 w 969341"/>
                  <a:gd name="connsiteY53" fmla="*/ 844308 h 1256280"/>
                  <a:gd name="connsiteX54" fmla="*/ 127 w 969341"/>
                  <a:gd name="connsiteY54" fmla="*/ 715721 h 1256280"/>
                  <a:gd name="connsiteX55" fmla="*/ 45371 w 969341"/>
                  <a:gd name="connsiteY55" fmla="*/ 660952 h 1256280"/>
                  <a:gd name="connsiteX56" fmla="*/ 26321 w 969341"/>
                  <a:gd name="connsiteY56" fmla="*/ 553796 h 1256280"/>
                  <a:gd name="connsiteX57" fmla="*/ 64421 w 969341"/>
                  <a:gd name="connsiteY57" fmla="*/ 477596 h 1256280"/>
                  <a:gd name="connsiteX58" fmla="*/ 133477 w 969341"/>
                  <a:gd name="connsiteY58" fmla="*/ 415683 h 1256280"/>
                  <a:gd name="connsiteX59" fmla="*/ 88233 w 969341"/>
                  <a:gd name="connsiteY59" fmla="*/ 360915 h 1256280"/>
                  <a:gd name="connsiteX60" fmla="*/ 23940 w 969341"/>
                  <a:gd name="connsiteY60" fmla="*/ 318052 h 1256280"/>
                  <a:gd name="connsiteX61" fmla="*/ 12033 w 969341"/>
                  <a:gd name="connsiteY61" fmla="*/ 227565 h 1256280"/>
                  <a:gd name="connsiteX62" fmla="*/ 66802 w 969341"/>
                  <a:gd name="connsiteY62" fmla="*/ 144221 h 1256280"/>
                  <a:gd name="connsiteX63" fmla="*/ 188246 w 969341"/>
                  <a:gd name="connsiteY63" fmla="*/ 144221 h 125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969341" h="1256280">
                    <a:moveTo>
                      <a:pt x="188246" y="144221"/>
                    </a:moveTo>
                    <a:cubicBezTo>
                      <a:pt x="229918" y="137871"/>
                      <a:pt x="285877" y="120012"/>
                      <a:pt x="316833" y="106121"/>
                    </a:cubicBezTo>
                    <a:cubicBezTo>
                      <a:pt x="347789" y="92230"/>
                      <a:pt x="357711" y="76355"/>
                      <a:pt x="373983" y="60877"/>
                    </a:cubicBezTo>
                    <a:cubicBezTo>
                      <a:pt x="390255" y="45399"/>
                      <a:pt x="405734" y="21586"/>
                      <a:pt x="414465" y="13252"/>
                    </a:cubicBezTo>
                    <a:cubicBezTo>
                      <a:pt x="423196" y="4918"/>
                      <a:pt x="420815" y="2933"/>
                      <a:pt x="426371" y="10871"/>
                    </a:cubicBezTo>
                    <a:cubicBezTo>
                      <a:pt x="431927" y="18809"/>
                      <a:pt x="436293" y="50955"/>
                      <a:pt x="447802" y="60877"/>
                    </a:cubicBezTo>
                    <a:cubicBezTo>
                      <a:pt x="459311" y="70799"/>
                      <a:pt x="477965" y="68815"/>
                      <a:pt x="495427" y="70402"/>
                    </a:cubicBezTo>
                    <a:cubicBezTo>
                      <a:pt x="512889" y="71989"/>
                      <a:pt x="537099" y="73974"/>
                      <a:pt x="552577" y="70402"/>
                    </a:cubicBezTo>
                    <a:cubicBezTo>
                      <a:pt x="568055" y="66830"/>
                      <a:pt x="576390" y="59687"/>
                      <a:pt x="588296" y="48971"/>
                    </a:cubicBezTo>
                    <a:cubicBezTo>
                      <a:pt x="600202" y="38255"/>
                      <a:pt x="614887" y="12855"/>
                      <a:pt x="624015" y="6108"/>
                    </a:cubicBezTo>
                    <a:cubicBezTo>
                      <a:pt x="633143" y="-639"/>
                      <a:pt x="633540" y="-4210"/>
                      <a:pt x="643065" y="8490"/>
                    </a:cubicBezTo>
                    <a:cubicBezTo>
                      <a:pt x="652590" y="21190"/>
                      <a:pt x="667275" y="66830"/>
                      <a:pt x="681165" y="82308"/>
                    </a:cubicBezTo>
                    <a:cubicBezTo>
                      <a:pt x="695055" y="97786"/>
                      <a:pt x="717280" y="88658"/>
                      <a:pt x="726408" y="101358"/>
                    </a:cubicBezTo>
                    <a:cubicBezTo>
                      <a:pt x="735536" y="114058"/>
                      <a:pt x="726011" y="146205"/>
                      <a:pt x="735933" y="158508"/>
                    </a:cubicBezTo>
                    <a:cubicBezTo>
                      <a:pt x="745855" y="170811"/>
                      <a:pt x="773240" y="167240"/>
                      <a:pt x="785940" y="175177"/>
                    </a:cubicBezTo>
                    <a:cubicBezTo>
                      <a:pt x="798640" y="183114"/>
                      <a:pt x="807768" y="193830"/>
                      <a:pt x="812133" y="206133"/>
                    </a:cubicBezTo>
                    <a:cubicBezTo>
                      <a:pt x="816499" y="218436"/>
                      <a:pt x="828802" y="237884"/>
                      <a:pt x="812133" y="248996"/>
                    </a:cubicBezTo>
                    <a:cubicBezTo>
                      <a:pt x="795464" y="260108"/>
                      <a:pt x="726011" y="264474"/>
                      <a:pt x="712121" y="272808"/>
                    </a:cubicBezTo>
                    <a:cubicBezTo>
                      <a:pt x="698231" y="281142"/>
                      <a:pt x="717678" y="287096"/>
                      <a:pt x="728790" y="299002"/>
                    </a:cubicBezTo>
                    <a:cubicBezTo>
                      <a:pt x="739902" y="310908"/>
                      <a:pt x="764906" y="333134"/>
                      <a:pt x="778796" y="344246"/>
                    </a:cubicBezTo>
                    <a:cubicBezTo>
                      <a:pt x="792687" y="355359"/>
                      <a:pt x="805386" y="356946"/>
                      <a:pt x="812133" y="365677"/>
                    </a:cubicBezTo>
                    <a:cubicBezTo>
                      <a:pt x="818880" y="374408"/>
                      <a:pt x="819674" y="378377"/>
                      <a:pt x="819277" y="396633"/>
                    </a:cubicBezTo>
                    <a:cubicBezTo>
                      <a:pt x="818880" y="414889"/>
                      <a:pt x="803799" y="454974"/>
                      <a:pt x="809752" y="475215"/>
                    </a:cubicBezTo>
                    <a:cubicBezTo>
                      <a:pt x="815705" y="495456"/>
                      <a:pt x="846265" y="498233"/>
                      <a:pt x="854996" y="518077"/>
                    </a:cubicBezTo>
                    <a:cubicBezTo>
                      <a:pt x="863727" y="537921"/>
                      <a:pt x="863728" y="568083"/>
                      <a:pt x="862140" y="594277"/>
                    </a:cubicBezTo>
                    <a:cubicBezTo>
                      <a:pt x="860553" y="620471"/>
                      <a:pt x="842693" y="656587"/>
                      <a:pt x="845471" y="675240"/>
                    </a:cubicBezTo>
                    <a:cubicBezTo>
                      <a:pt x="848249" y="693893"/>
                      <a:pt x="864917" y="694687"/>
                      <a:pt x="878808" y="706196"/>
                    </a:cubicBezTo>
                    <a:cubicBezTo>
                      <a:pt x="892699" y="717705"/>
                      <a:pt x="918099" y="735565"/>
                      <a:pt x="928815" y="744296"/>
                    </a:cubicBezTo>
                    <a:cubicBezTo>
                      <a:pt x="939531" y="753027"/>
                      <a:pt x="943499" y="744692"/>
                      <a:pt x="943102" y="758583"/>
                    </a:cubicBezTo>
                    <a:cubicBezTo>
                      <a:pt x="942705" y="772474"/>
                      <a:pt x="922067" y="800256"/>
                      <a:pt x="926433" y="827640"/>
                    </a:cubicBezTo>
                    <a:cubicBezTo>
                      <a:pt x="930799" y="855024"/>
                      <a:pt x="970884" y="907015"/>
                      <a:pt x="969296" y="922890"/>
                    </a:cubicBezTo>
                    <a:cubicBezTo>
                      <a:pt x="967709" y="938765"/>
                      <a:pt x="929211" y="916540"/>
                      <a:pt x="916908" y="922890"/>
                    </a:cubicBezTo>
                    <a:cubicBezTo>
                      <a:pt x="904605" y="929240"/>
                      <a:pt x="905002" y="947893"/>
                      <a:pt x="895477" y="960990"/>
                    </a:cubicBezTo>
                    <a:cubicBezTo>
                      <a:pt x="885952" y="974087"/>
                      <a:pt x="870474" y="993931"/>
                      <a:pt x="859758" y="1001471"/>
                    </a:cubicBezTo>
                    <a:cubicBezTo>
                      <a:pt x="849042" y="1009011"/>
                      <a:pt x="837930" y="995914"/>
                      <a:pt x="831183" y="1006233"/>
                    </a:cubicBezTo>
                    <a:cubicBezTo>
                      <a:pt x="824436" y="1016552"/>
                      <a:pt x="819674" y="1041952"/>
                      <a:pt x="819277" y="1063383"/>
                    </a:cubicBezTo>
                    <a:cubicBezTo>
                      <a:pt x="818880" y="1084814"/>
                      <a:pt x="830786" y="1116962"/>
                      <a:pt x="828802" y="1134821"/>
                    </a:cubicBezTo>
                    <a:cubicBezTo>
                      <a:pt x="826818" y="1152680"/>
                      <a:pt x="815705" y="1163793"/>
                      <a:pt x="807371" y="1170540"/>
                    </a:cubicBezTo>
                    <a:cubicBezTo>
                      <a:pt x="799037" y="1177287"/>
                      <a:pt x="801418" y="1182446"/>
                      <a:pt x="778796" y="1175302"/>
                    </a:cubicBezTo>
                    <a:cubicBezTo>
                      <a:pt x="756174" y="1168158"/>
                      <a:pt x="692674" y="1134027"/>
                      <a:pt x="671640" y="1127677"/>
                    </a:cubicBezTo>
                    <a:cubicBezTo>
                      <a:pt x="650606" y="1121327"/>
                      <a:pt x="654971" y="1125693"/>
                      <a:pt x="652590" y="1137202"/>
                    </a:cubicBezTo>
                    <a:cubicBezTo>
                      <a:pt x="650209" y="1148711"/>
                      <a:pt x="656162" y="1179667"/>
                      <a:pt x="657352" y="1196733"/>
                    </a:cubicBezTo>
                    <a:cubicBezTo>
                      <a:pt x="658542" y="1213799"/>
                      <a:pt x="664099" y="1229674"/>
                      <a:pt x="659733" y="1239596"/>
                    </a:cubicBezTo>
                    <a:cubicBezTo>
                      <a:pt x="655367" y="1249518"/>
                      <a:pt x="652589" y="1256662"/>
                      <a:pt x="631158" y="1256265"/>
                    </a:cubicBezTo>
                    <a:cubicBezTo>
                      <a:pt x="609727" y="1255868"/>
                      <a:pt x="566071" y="1258250"/>
                      <a:pt x="531146" y="1237215"/>
                    </a:cubicBezTo>
                    <a:cubicBezTo>
                      <a:pt x="496221" y="1216181"/>
                      <a:pt x="454945" y="1137995"/>
                      <a:pt x="421608" y="1130058"/>
                    </a:cubicBezTo>
                    <a:cubicBezTo>
                      <a:pt x="388271" y="1122121"/>
                      <a:pt x="353346" y="1190384"/>
                      <a:pt x="331121" y="1189590"/>
                    </a:cubicBezTo>
                    <a:cubicBezTo>
                      <a:pt x="308896" y="1188796"/>
                      <a:pt x="305324" y="1140377"/>
                      <a:pt x="288258" y="1125296"/>
                    </a:cubicBezTo>
                    <a:cubicBezTo>
                      <a:pt x="271192" y="1110215"/>
                      <a:pt x="234680" y="1118152"/>
                      <a:pt x="228727" y="1099102"/>
                    </a:cubicBezTo>
                    <a:cubicBezTo>
                      <a:pt x="222774" y="1080052"/>
                      <a:pt x="252540" y="1030443"/>
                      <a:pt x="252540" y="1010996"/>
                    </a:cubicBezTo>
                    <a:cubicBezTo>
                      <a:pt x="252540" y="991549"/>
                      <a:pt x="252937" y="985199"/>
                      <a:pt x="228727" y="982421"/>
                    </a:cubicBezTo>
                    <a:cubicBezTo>
                      <a:pt x="204518" y="979643"/>
                      <a:pt x="139033" y="1012583"/>
                      <a:pt x="107283" y="994327"/>
                    </a:cubicBezTo>
                    <a:cubicBezTo>
                      <a:pt x="75533" y="976071"/>
                      <a:pt x="45767" y="897886"/>
                      <a:pt x="38227" y="872883"/>
                    </a:cubicBezTo>
                    <a:cubicBezTo>
                      <a:pt x="30687" y="847880"/>
                      <a:pt x="68390" y="870502"/>
                      <a:pt x="62040" y="844308"/>
                    </a:cubicBezTo>
                    <a:cubicBezTo>
                      <a:pt x="55690" y="818114"/>
                      <a:pt x="2905" y="746280"/>
                      <a:pt x="127" y="715721"/>
                    </a:cubicBezTo>
                    <a:cubicBezTo>
                      <a:pt x="-2651" y="685162"/>
                      <a:pt x="41005" y="687939"/>
                      <a:pt x="45371" y="660952"/>
                    </a:cubicBezTo>
                    <a:cubicBezTo>
                      <a:pt x="49737" y="633965"/>
                      <a:pt x="23146" y="584355"/>
                      <a:pt x="26321" y="553796"/>
                    </a:cubicBezTo>
                    <a:cubicBezTo>
                      <a:pt x="29496" y="523237"/>
                      <a:pt x="46562" y="500615"/>
                      <a:pt x="64421" y="477596"/>
                    </a:cubicBezTo>
                    <a:cubicBezTo>
                      <a:pt x="82280" y="454577"/>
                      <a:pt x="129508" y="435130"/>
                      <a:pt x="133477" y="415683"/>
                    </a:cubicBezTo>
                    <a:cubicBezTo>
                      <a:pt x="137446" y="396236"/>
                      <a:pt x="106489" y="377187"/>
                      <a:pt x="88233" y="360915"/>
                    </a:cubicBezTo>
                    <a:cubicBezTo>
                      <a:pt x="69977" y="344643"/>
                      <a:pt x="36640" y="340277"/>
                      <a:pt x="23940" y="318052"/>
                    </a:cubicBezTo>
                    <a:cubicBezTo>
                      <a:pt x="11240" y="295827"/>
                      <a:pt x="4889" y="256537"/>
                      <a:pt x="12033" y="227565"/>
                    </a:cubicBezTo>
                    <a:cubicBezTo>
                      <a:pt x="19177" y="198593"/>
                      <a:pt x="44577" y="160890"/>
                      <a:pt x="66802" y="144221"/>
                    </a:cubicBezTo>
                    <a:cubicBezTo>
                      <a:pt x="89027" y="127552"/>
                      <a:pt x="146574" y="150571"/>
                      <a:pt x="188246" y="144221"/>
                    </a:cubicBezTo>
                    <a:close/>
                  </a:path>
                </a:pathLst>
              </a:custGeom>
              <a:solidFill>
                <a:srgbClr val="FFE6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Оленино</a:t>
                </a: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4554508" y="5486400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3018340" y="4762548"/>
              <a:ext cx="1186976" cy="1235241"/>
              <a:chOff x="3018340" y="4762548"/>
              <a:chExt cx="1186976" cy="1235241"/>
            </a:xfrm>
            <a:grpFill/>
          </p:grpSpPr>
          <p:sp>
            <p:nvSpPr>
              <p:cNvPr id="57" name="Полилиния 56"/>
              <p:cNvSpPr/>
              <p:nvPr/>
            </p:nvSpPr>
            <p:spPr>
              <a:xfrm>
                <a:off x="3018340" y="4762548"/>
                <a:ext cx="1186976" cy="1235241"/>
              </a:xfrm>
              <a:custGeom>
                <a:avLst/>
                <a:gdLst>
                  <a:gd name="connsiteX0" fmla="*/ 224923 w 1186976"/>
                  <a:gd name="connsiteY0" fmla="*/ 290522 h 1235241"/>
                  <a:gd name="connsiteX1" fmla="*/ 296360 w 1186976"/>
                  <a:gd name="connsiteY1" fmla="*/ 228610 h 1235241"/>
                  <a:gd name="connsiteX2" fmla="*/ 310648 w 1186976"/>
                  <a:gd name="connsiteY2" fmla="*/ 226228 h 1235241"/>
                  <a:gd name="connsiteX3" fmla="*/ 348748 w 1186976"/>
                  <a:gd name="connsiteY3" fmla="*/ 247660 h 1235241"/>
                  <a:gd name="connsiteX4" fmla="*/ 479716 w 1186976"/>
                  <a:gd name="connsiteY4" fmla="*/ 142885 h 1235241"/>
                  <a:gd name="connsiteX5" fmla="*/ 508291 w 1186976"/>
                  <a:gd name="connsiteY5" fmla="*/ 145266 h 1235241"/>
                  <a:gd name="connsiteX6" fmla="*/ 534485 w 1186976"/>
                  <a:gd name="connsiteY6" fmla="*/ 159553 h 1235241"/>
                  <a:gd name="connsiteX7" fmla="*/ 558298 w 1186976"/>
                  <a:gd name="connsiteY7" fmla="*/ 161935 h 1235241"/>
                  <a:gd name="connsiteX8" fmla="*/ 574966 w 1186976"/>
                  <a:gd name="connsiteY8" fmla="*/ 235753 h 1235241"/>
                  <a:gd name="connsiteX9" fmla="*/ 594016 w 1186976"/>
                  <a:gd name="connsiteY9" fmla="*/ 273853 h 1235241"/>
                  <a:gd name="connsiteX10" fmla="*/ 708316 w 1186976"/>
                  <a:gd name="connsiteY10" fmla="*/ 197653 h 1235241"/>
                  <a:gd name="connsiteX11" fmla="*/ 822616 w 1186976"/>
                  <a:gd name="connsiteY11" fmla="*/ 104785 h 1235241"/>
                  <a:gd name="connsiteX12" fmla="*/ 863098 w 1186976"/>
                  <a:gd name="connsiteY12" fmla="*/ 59541 h 1235241"/>
                  <a:gd name="connsiteX13" fmla="*/ 863098 w 1186976"/>
                  <a:gd name="connsiteY13" fmla="*/ 10 h 1235241"/>
                  <a:gd name="connsiteX14" fmla="*/ 922629 w 1186976"/>
                  <a:gd name="connsiteY14" fmla="*/ 64303 h 1235241"/>
                  <a:gd name="connsiteX15" fmla="*/ 1008354 w 1186976"/>
                  <a:gd name="connsiteY15" fmla="*/ 111928 h 1235241"/>
                  <a:gd name="connsiteX16" fmla="*/ 1105985 w 1186976"/>
                  <a:gd name="connsiteY16" fmla="*/ 119072 h 1235241"/>
                  <a:gd name="connsiteX17" fmla="*/ 1167898 w 1186976"/>
                  <a:gd name="connsiteY17" fmla="*/ 135741 h 1235241"/>
                  <a:gd name="connsiteX18" fmla="*/ 1186948 w 1186976"/>
                  <a:gd name="connsiteY18" fmla="*/ 178603 h 1235241"/>
                  <a:gd name="connsiteX19" fmla="*/ 1167898 w 1186976"/>
                  <a:gd name="connsiteY19" fmla="*/ 276235 h 1235241"/>
                  <a:gd name="connsiteX20" fmla="*/ 1063123 w 1186976"/>
                  <a:gd name="connsiteY20" fmla="*/ 271472 h 1235241"/>
                  <a:gd name="connsiteX21" fmla="*/ 996448 w 1186976"/>
                  <a:gd name="connsiteY21" fmla="*/ 357197 h 1235241"/>
                  <a:gd name="connsiteX22" fmla="*/ 994066 w 1186976"/>
                  <a:gd name="connsiteY22" fmla="*/ 407203 h 1235241"/>
                  <a:gd name="connsiteX23" fmla="*/ 1015498 w 1186976"/>
                  <a:gd name="connsiteY23" fmla="*/ 464353 h 1235241"/>
                  <a:gd name="connsiteX24" fmla="*/ 1082173 w 1186976"/>
                  <a:gd name="connsiteY24" fmla="*/ 497691 h 1235241"/>
                  <a:gd name="connsiteX25" fmla="*/ 1122654 w 1186976"/>
                  <a:gd name="connsiteY25" fmla="*/ 547697 h 1235241"/>
                  <a:gd name="connsiteX26" fmla="*/ 1103604 w 1186976"/>
                  <a:gd name="connsiteY26" fmla="*/ 569128 h 1235241"/>
                  <a:gd name="connsiteX27" fmla="*/ 1039310 w 1186976"/>
                  <a:gd name="connsiteY27" fmla="*/ 611991 h 1235241"/>
                  <a:gd name="connsiteX28" fmla="*/ 1017879 w 1186976"/>
                  <a:gd name="connsiteY28" fmla="*/ 673903 h 1235241"/>
                  <a:gd name="connsiteX29" fmla="*/ 1015498 w 1186976"/>
                  <a:gd name="connsiteY29" fmla="*/ 731053 h 1235241"/>
                  <a:gd name="connsiteX30" fmla="*/ 1032166 w 1186976"/>
                  <a:gd name="connsiteY30" fmla="*/ 792966 h 1235241"/>
                  <a:gd name="connsiteX31" fmla="*/ 984541 w 1186976"/>
                  <a:gd name="connsiteY31" fmla="*/ 838210 h 1235241"/>
                  <a:gd name="connsiteX32" fmla="*/ 1048835 w 1186976"/>
                  <a:gd name="connsiteY32" fmla="*/ 983466 h 1235241"/>
                  <a:gd name="connsiteX33" fmla="*/ 1048835 w 1186976"/>
                  <a:gd name="connsiteY33" fmla="*/ 992991 h 1235241"/>
                  <a:gd name="connsiteX34" fmla="*/ 1025023 w 1186976"/>
                  <a:gd name="connsiteY34" fmla="*/ 1004897 h 1235241"/>
                  <a:gd name="connsiteX35" fmla="*/ 1025023 w 1186976"/>
                  <a:gd name="connsiteY35" fmla="*/ 1026328 h 1235241"/>
                  <a:gd name="connsiteX36" fmla="*/ 965491 w 1186976"/>
                  <a:gd name="connsiteY36" fmla="*/ 1040616 h 1235241"/>
                  <a:gd name="connsiteX37" fmla="*/ 936916 w 1186976"/>
                  <a:gd name="connsiteY37" fmla="*/ 1078716 h 1235241"/>
                  <a:gd name="connsiteX38" fmla="*/ 984541 w 1186976"/>
                  <a:gd name="connsiteY38" fmla="*/ 1133485 h 1235241"/>
                  <a:gd name="connsiteX39" fmla="*/ 946441 w 1186976"/>
                  <a:gd name="connsiteY39" fmla="*/ 1185872 h 1235241"/>
                  <a:gd name="connsiteX40" fmla="*/ 898816 w 1186976"/>
                  <a:gd name="connsiteY40" fmla="*/ 1188253 h 1235241"/>
                  <a:gd name="connsiteX41" fmla="*/ 846429 w 1186976"/>
                  <a:gd name="connsiteY41" fmla="*/ 1233497 h 1235241"/>
                  <a:gd name="connsiteX42" fmla="*/ 755941 w 1186976"/>
                  <a:gd name="connsiteY42" fmla="*/ 1221591 h 1235241"/>
                  <a:gd name="connsiteX43" fmla="*/ 694029 w 1186976"/>
                  <a:gd name="connsiteY43" fmla="*/ 1181110 h 1235241"/>
                  <a:gd name="connsiteX44" fmla="*/ 644023 w 1186976"/>
                  <a:gd name="connsiteY44" fmla="*/ 1221591 h 1235241"/>
                  <a:gd name="connsiteX45" fmla="*/ 553535 w 1186976"/>
                  <a:gd name="connsiteY45" fmla="*/ 1197778 h 1235241"/>
                  <a:gd name="connsiteX46" fmla="*/ 436854 w 1186976"/>
                  <a:gd name="connsiteY46" fmla="*/ 1209685 h 1235241"/>
                  <a:gd name="connsiteX47" fmla="*/ 434473 w 1186976"/>
                  <a:gd name="connsiteY47" fmla="*/ 1116816 h 1235241"/>
                  <a:gd name="connsiteX48" fmla="*/ 391610 w 1186976"/>
                  <a:gd name="connsiteY48" fmla="*/ 1004897 h 1235241"/>
                  <a:gd name="connsiteX49" fmla="*/ 298741 w 1186976"/>
                  <a:gd name="connsiteY49" fmla="*/ 885835 h 1235241"/>
                  <a:gd name="connsiteX50" fmla="*/ 182060 w 1186976"/>
                  <a:gd name="connsiteY50" fmla="*/ 873928 h 1235241"/>
                  <a:gd name="connsiteX51" fmla="*/ 32041 w 1186976"/>
                  <a:gd name="connsiteY51" fmla="*/ 909647 h 1235241"/>
                  <a:gd name="connsiteX52" fmla="*/ 5848 w 1186976"/>
                  <a:gd name="connsiteY52" fmla="*/ 857260 h 1235241"/>
                  <a:gd name="connsiteX53" fmla="*/ 113004 w 1186976"/>
                  <a:gd name="connsiteY53" fmla="*/ 814397 h 1235241"/>
                  <a:gd name="connsiteX54" fmla="*/ 155866 w 1186976"/>
                  <a:gd name="connsiteY54" fmla="*/ 738197 h 1235241"/>
                  <a:gd name="connsiteX55" fmla="*/ 170154 w 1186976"/>
                  <a:gd name="connsiteY55" fmla="*/ 666760 h 1235241"/>
                  <a:gd name="connsiteX56" fmla="*/ 189204 w 1186976"/>
                  <a:gd name="connsiteY56" fmla="*/ 561985 h 1235241"/>
                  <a:gd name="connsiteX57" fmla="*/ 177298 w 1186976"/>
                  <a:gd name="connsiteY57" fmla="*/ 500072 h 1235241"/>
                  <a:gd name="connsiteX58" fmla="*/ 265404 w 1186976"/>
                  <a:gd name="connsiteY58" fmla="*/ 421491 h 1235241"/>
                  <a:gd name="connsiteX59" fmla="*/ 251116 w 1186976"/>
                  <a:gd name="connsiteY59" fmla="*/ 361960 h 1235241"/>
                  <a:gd name="connsiteX60" fmla="*/ 224923 w 1186976"/>
                  <a:gd name="connsiteY60" fmla="*/ 290522 h 123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86976" h="1235241">
                    <a:moveTo>
                      <a:pt x="224923" y="290522"/>
                    </a:moveTo>
                    <a:cubicBezTo>
                      <a:pt x="232464" y="268297"/>
                      <a:pt x="282072" y="239326"/>
                      <a:pt x="296360" y="228610"/>
                    </a:cubicBezTo>
                    <a:cubicBezTo>
                      <a:pt x="310648" y="217894"/>
                      <a:pt x="301917" y="223053"/>
                      <a:pt x="310648" y="226228"/>
                    </a:cubicBezTo>
                    <a:cubicBezTo>
                      <a:pt x="319379" y="229403"/>
                      <a:pt x="320570" y="261550"/>
                      <a:pt x="348748" y="247660"/>
                    </a:cubicBezTo>
                    <a:cubicBezTo>
                      <a:pt x="376926" y="233770"/>
                      <a:pt x="453126" y="159951"/>
                      <a:pt x="479716" y="142885"/>
                    </a:cubicBezTo>
                    <a:cubicBezTo>
                      <a:pt x="506306" y="125819"/>
                      <a:pt x="499163" y="142488"/>
                      <a:pt x="508291" y="145266"/>
                    </a:cubicBezTo>
                    <a:cubicBezTo>
                      <a:pt x="517419" y="148044"/>
                      <a:pt x="526151" y="156775"/>
                      <a:pt x="534485" y="159553"/>
                    </a:cubicBezTo>
                    <a:cubicBezTo>
                      <a:pt x="542820" y="162331"/>
                      <a:pt x="551551" y="149235"/>
                      <a:pt x="558298" y="161935"/>
                    </a:cubicBezTo>
                    <a:cubicBezTo>
                      <a:pt x="565045" y="174635"/>
                      <a:pt x="569013" y="217100"/>
                      <a:pt x="574966" y="235753"/>
                    </a:cubicBezTo>
                    <a:cubicBezTo>
                      <a:pt x="580919" y="254406"/>
                      <a:pt x="571791" y="280203"/>
                      <a:pt x="594016" y="273853"/>
                    </a:cubicBezTo>
                    <a:cubicBezTo>
                      <a:pt x="616241" y="267503"/>
                      <a:pt x="670216" y="225831"/>
                      <a:pt x="708316" y="197653"/>
                    </a:cubicBezTo>
                    <a:cubicBezTo>
                      <a:pt x="746416" y="169475"/>
                      <a:pt x="796819" y="127804"/>
                      <a:pt x="822616" y="104785"/>
                    </a:cubicBezTo>
                    <a:cubicBezTo>
                      <a:pt x="848413" y="81766"/>
                      <a:pt x="856351" y="77003"/>
                      <a:pt x="863098" y="59541"/>
                    </a:cubicBezTo>
                    <a:cubicBezTo>
                      <a:pt x="869845" y="42078"/>
                      <a:pt x="853176" y="-784"/>
                      <a:pt x="863098" y="10"/>
                    </a:cubicBezTo>
                    <a:cubicBezTo>
                      <a:pt x="873020" y="804"/>
                      <a:pt x="898420" y="45650"/>
                      <a:pt x="922629" y="64303"/>
                    </a:cubicBezTo>
                    <a:cubicBezTo>
                      <a:pt x="946838" y="82956"/>
                      <a:pt x="977795" y="102800"/>
                      <a:pt x="1008354" y="111928"/>
                    </a:cubicBezTo>
                    <a:cubicBezTo>
                      <a:pt x="1038913" y="121056"/>
                      <a:pt x="1079394" y="115103"/>
                      <a:pt x="1105985" y="119072"/>
                    </a:cubicBezTo>
                    <a:cubicBezTo>
                      <a:pt x="1132576" y="123041"/>
                      <a:pt x="1154404" y="125819"/>
                      <a:pt x="1167898" y="135741"/>
                    </a:cubicBezTo>
                    <a:cubicBezTo>
                      <a:pt x="1181392" y="145663"/>
                      <a:pt x="1186948" y="155187"/>
                      <a:pt x="1186948" y="178603"/>
                    </a:cubicBezTo>
                    <a:cubicBezTo>
                      <a:pt x="1186948" y="202019"/>
                      <a:pt x="1188535" y="260757"/>
                      <a:pt x="1167898" y="276235"/>
                    </a:cubicBezTo>
                    <a:cubicBezTo>
                      <a:pt x="1147261" y="291713"/>
                      <a:pt x="1091698" y="257978"/>
                      <a:pt x="1063123" y="271472"/>
                    </a:cubicBezTo>
                    <a:cubicBezTo>
                      <a:pt x="1034548" y="284966"/>
                      <a:pt x="1007957" y="334575"/>
                      <a:pt x="996448" y="357197"/>
                    </a:cubicBezTo>
                    <a:cubicBezTo>
                      <a:pt x="984939" y="379819"/>
                      <a:pt x="990891" y="389344"/>
                      <a:pt x="994066" y="407203"/>
                    </a:cubicBezTo>
                    <a:cubicBezTo>
                      <a:pt x="997241" y="425062"/>
                      <a:pt x="1000814" y="449272"/>
                      <a:pt x="1015498" y="464353"/>
                    </a:cubicBezTo>
                    <a:cubicBezTo>
                      <a:pt x="1030183" y="479434"/>
                      <a:pt x="1064314" y="483800"/>
                      <a:pt x="1082173" y="497691"/>
                    </a:cubicBezTo>
                    <a:cubicBezTo>
                      <a:pt x="1100032" y="511582"/>
                      <a:pt x="1119082" y="535791"/>
                      <a:pt x="1122654" y="547697"/>
                    </a:cubicBezTo>
                    <a:cubicBezTo>
                      <a:pt x="1126226" y="559603"/>
                      <a:pt x="1117495" y="558412"/>
                      <a:pt x="1103604" y="569128"/>
                    </a:cubicBezTo>
                    <a:cubicBezTo>
                      <a:pt x="1089713" y="579844"/>
                      <a:pt x="1053597" y="594529"/>
                      <a:pt x="1039310" y="611991"/>
                    </a:cubicBezTo>
                    <a:cubicBezTo>
                      <a:pt x="1025023" y="629453"/>
                      <a:pt x="1021848" y="654059"/>
                      <a:pt x="1017879" y="673903"/>
                    </a:cubicBezTo>
                    <a:cubicBezTo>
                      <a:pt x="1013910" y="693747"/>
                      <a:pt x="1013117" y="711209"/>
                      <a:pt x="1015498" y="731053"/>
                    </a:cubicBezTo>
                    <a:cubicBezTo>
                      <a:pt x="1017879" y="750897"/>
                      <a:pt x="1037325" y="775107"/>
                      <a:pt x="1032166" y="792966"/>
                    </a:cubicBezTo>
                    <a:cubicBezTo>
                      <a:pt x="1027007" y="810825"/>
                      <a:pt x="981763" y="806460"/>
                      <a:pt x="984541" y="838210"/>
                    </a:cubicBezTo>
                    <a:cubicBezTo>
                      <a:pt x="987319" y="869960"/>
                      <a:pt x="1048835" y="983466"/>
                      <a:pt x="1048835" y="983466"/>
                    </a:cubicBezTo>
                    <a:cubicBezTo>
                      <a:pt x="1059551" y="1009263"/>
                      <a:pt x="1052804" y="989419"/>
                      <a:pt x="1048835" y="992991"/>
                    </a:cubicBezTo>
                    <a:cubicBezTo>
                      <a:pt x="1044866" y="996563"/>
                      <a:pt x="1028992" y="999341"/>
                      <a:pt x="1025023" y="1004897"/>
                    </a:cubicBezTo>
                    <a:cubicBezTo>
                      <a:pt x="1021054" y="1010453"/>
                      <a:pt x="1034945" y="1020375"/>
                      <a:pt x="1025023" y="1026328"/>
                    </a:cubicBezTo>
                    <a:cubicBezTo>
                      <a:pt x="1015101" y="1032281"/>
                      <a:pt x="980175" y="1031885"/>
                      <a:pt x="965491" y="1040616"/>
                    </a:cubicBezTo>
                    <a:cubicBezTo>
                      <a:pt x="950807" y="1049347"/>
                      <a:pt x="933741" y="1063238"/>
                      <a:pt x="936916" y="1078716"/>
                    </a:cubicBezTo>
                    <a:cubicBezTo>
                      <a:pt x="940091" y="1094194"/>
                      <a:pt x="982954" y="1115626"/>
                      <a:pt x="984541" y="1133485"/>
                    </a:cubicBezTo>
                    <a:cubicBezTo>
                      <a:pt x="986128" y="1151344"/>
                      <a:pt x="960729" y="1176744"/>
                      <a:pt x="946441" y="1185872"/>
                    </a:cubicBezTo>
                    <a:cubicBezTo>
                      <a:pt x="932154" y="1195000"/>
                      <a:pt x="915485" y="1180316"/>
                      <a:pt x="898816" y="1188253"/>
                    </a:cubicBezTo>
                    <a:cubicBezTo>
                      <a:pt x="882147" y="1196190"/>
                      <a:pt x="870241" y="1227941"/>
                      <a:pt x="846429" y="1233497"/>
                    </a:cubicBezTo>
                    <a:cubicBezTo>
                      <a:pt x="822617" y="1239053"/>
                      <a:pt x="781341" y="1230322"/>
                      <a:pt x="755941" y="1221591"/>
                    </a:cubicBezTo>
                    <a:cubicBezTo>
                      <a:pt x="730541" y="1212860"/>
                      <a:pt x="712682" y="1181110"/>
                      <a:pt x="694029" y="1181110"/>
                    </a:cubicBezTo>
                    <a:cubicBezTo>
                      <a:pt x="675376" y="1181110"/>
                      <a:pt x="667439" y="1218813"/>
                      <a:pt x="644023" y="1221591"/>
                    </a:cubicBezTo>
                    <a:cubicBezTo>
                      <a:pt x="620607" y="1224369"/>
                      <a:pt x="588063" y="1199762"/>
                      <a:pt x="553535" y="1197778"/>
                    </a:cubicBezTo>
                    <a:cubicBezTo>
                      <a:pt x="519007" y="1195794"/>
                      <a:pt x="456698" y="1223179"/>
                      <a:pt x="436854" y="1209685"/>
                    </a:cubicBezTo>
                    <a:cubicBezTo>
                      <a:pt x="417010" y="1196191"/>
                      <a:pt x="442014" y="1150947"/>
                      <a:pt x="434473" y="1116816"/>
                    </a:cubicBezTo>
                    <a:cubicBezTo>
                      <a:pt x="426932" y="1082685"/>
                      <a:pt x="414232" y="1043394"/>
                      <a:pt x="391610" y="1004897"/>
                    </a:cubicBezTo>
                    <a:cubicBezTo>
                      <a:pt x="368988" y="966400"/>
                      <a:pt x="333666" y="907663"/>
                      <a:pt x="298741" y="885835"/>
                    </a:cubicBezTo>
                    <a:cubicBezTo>
                      <a:pt x="263816" y="864007"/>
                      <a:pt x="226510" y="869959"/>
                      <a:pt x="182060" y="873928"/>
                    </a:cubicBezTo>
                    <a:cubicBezTo>
                      <a:pt x="137610" y="877897"/>
                      <a:pt x="61410" y="912425"/>
                      <a:pt x="32041" y="909647"/>
                    </a:cubicBezTo>
                    <a:cubicBezTo>
                      <a:pt x="2672" y="906869"/>
                      <a:pt x="-7646" y="873135"/>
                      <a:pt x="5848" y="857260"/>
                    </a:cubicBezTo>
                    <a:cubicBezTo>
                      <a:pt x="19342" y="841385"/>
                      <a:pt x="88001" y="834241"/>
                      <a:pt x="113004" y="814397"/>
                    </a:cubicBezTo>
                    <a:cubicBezTo>
                      <a:pt x="138007" y="794553"/>
                      <a:pt x="146341" y="762803"/>
                      <a:pt x="155866" y="738197"/>
                    </a:cubicBezTo>
                    <a:cubicBezTo>
                      <a:pt x="165391" y="713591"/>
                      <a:pt x="164598" y="696129"/>
                      <a:pt x="170154" y="666760"/>
                    </a:cubicBezTo>
                    <a:cubicBezTo>
                      <a:pt x="175710" y="637391"/>
                      <a:pt x="188013" y="589766"/>
                      <a:pt x="189204" y="561985"/>
                    </a:cubicBezTo>
                    <a:cubicBezTo>
                      <a:pt x="190395" y="534204"/>
                      <a:pt x="164598" y="523488"/>
                      <a:pt x="177298" y="500072"/>
                    </a:cubicBezTo>
                    <a:cubicBezTo>
                      <a:pt x="189998" y="476656"/>
                      <a:pt x="253101" y="444510"/>
                      <a:pt x="265404" y="421491"/>
                    </a:cubicBezTo>
                    <a:cubicBezTo>
                      <a:pt x="277707" y="398472"/>
                      <a:pt x="256672" y="383788"/>
                      <a:pt x="251116" y="361960"/>
                    </a:cubicBezTo>
                    <a:cubicBezTo>
                      <a:pt x="245560" y="340132"/>
                      <a:pt x="217382" y="312747"/>
                      <a:pt x="224923" y="290522"/>
                    </a:cubicBezTo>
                    <a:close/>
                  </a:path>
                </a:pathLst>
              </a:custGeom>
              <a:solidFill>
                <a:srgbClr val="A9D18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Ctr="1"/>
              <a:lstStyle/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Нелидово</a:t>
                </a: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3864248" y="5149095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3951480" y="6112730"/>
              <a:ext cx="45719" cy="45719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2380437" y="5633128"/>
              <a:ext cx="1230909" cy="928249"/>
              <a:chOff x="2380437" y="5633128"/>
              <a:chExt cx="1230909" cy="928249"/>
            </a:xfrm>
            <a:grpFill/>
          </p:grpSpPr>
          <p:sp>
            <p:nvSpPr>
              <p:cNvPr id="54" name="Полилиния 53"/>
              <p:cNvSpPr/>
              <p:nvPr/>
            </p:nvSpPr>
            <p:spPr>
              <a:xfrm>
                <a:off x="2380437" y="5633128"/>
                <a:ext cx="1087134" cy="928249"/>
              </a:xfrm>
              <a:custGeom>
                <a:avLst/>
                <a:gdLst>
                  <a:gd name="connsiteX0" fmla="*/ 665182 w 1087134"/>
                  <a:gd name="connsiteY0" fmla="*/ 39067 h 928249"/>
                  <a:gd name="connsiteX1" fmla="*/ 719951 w 1087134"/>
                  <a:gd name="connsiteY1" fmla="*/ 29542 h 928249"/>
                  <a:gd name="connsiteX2" fmla="*/ 784244 w 1087134"/>
                  <a:gd name="connsiteY2" fmla="*/ 8111 h 928249"/>
                  <a:gd name="connsiteX3" fmla="*/ 836632 w 1087134"/>
                  <a:gd name="connsiteY3" fmla="*/ 3348 h 928249"/>
                  <a:gd name="connsiteX4" fmla="*/ 896163 w 1087134"/>
                  <a:gd name="connsiteY4" fmla="*/ 967 h 928249"/>
                  <a:gd name="connsiteX5" fmla="*/ 946169 w 1087134"/>
                  <a:gd name="connsiteY5" fmla="*/ 20017 h 928249"/>
                  <a:gd name="connsiteX6" fmla="*/ 1024751 w 1087134"/>
                  <a:gd name="connsiteY6" fmla="*/ 124792 h 928249"/>
                  <a:gd name="connsiteX7" fmla="*/ 1072376 w 1087134"/>
                  <a:gd name="connsiteY7" fmla="*/ 236711 h 928249"/>
                  <a:gd name="connsiteX8" fmla="*/ 1074757 w 1087134"/>
                  <a:gd name="connsiteY8" fmla="*/ 277192 h 928249"/>
                  <a:gd name="connsiteX9" fmla="*/ 1069994 w 1087134"/>
                  <a:gd name="connsiteY9" fmla="*/ 346248 h 928249"/>
                  <a:gd name="connsiteX10" fmla="*/ 1084282 w 1087134"/>
                  <a:gd name="connsiteY10" fmla="*/ 393873 h 928249"/>
                  <a:gd name="connsiteX11" fmla="*/ 1067613 w 1087134"/>
                  <a:gd name="connsiteY11" fmla="*/ 424830 h 928249"/>
                  <a:gd name="connsiteX12" fmla="*/ 903307 w 1087134"/>
                  <a:gd name="connsiteY12" fmla="*/ 589136 h 928249"/>
                  <a:gd name="connsiteX13" fmla="*/ 862826 w 1087134"/>
                  <a:gd name="connsiteY13" fmla="*/ 631998 h 928249"/>
                  <a:gd name="connsiteX14" fmla="*/ 819963 w 1087134"/>
                  <a:gd name="connsiteY14" fmla="*/ 665336 h 928249"/>
                  <a:gd name="connsiteX15" fmla="*/ 800913 w 1087134"/>
                  <a:gd name="connsiteY15" fmla="*/ 741536 h 928249"/>
                  <a:gd name="connsiteX16" fmla="*/ 798532 w 1087134"/>
                  <a:gd name="connsiteY16" fmla="*/ 810592 h 928249"/>
                  <a:gd name="connsiteX17" fmla="*/ 805676 w 1087134"/>
                  <a:gd name="connsiteY17" fmla="*/ 834405 h 928249"/>
                  <a:gd name="connsiteX18" fmla="*/ 731857 w 1087134"/>
                  <a:gd name="connsiteY18" fmla="*/ 886792 h 928249"/>
                  <a:gd name="connsiteX19" fmla="*/ 698519 w 1087134"/>
                  <a:gd name="connsiteY19" fmla="*/ 884411 h 928249"/>
                  <a:gd name="connsiteX20" fmla="*/ 648513 w 1087134"/>
                  <a:gd name="connsiteY20" fmla="*/ 851073 h 928249"/>
                  <a:gd name="connsiteX21" fmla="*/ 586601 w 1087134"/>
                  <a:gd name="connsiteY21" fmla="*/ 884411 h 928249"/>
                  <a:gd name="connsiteX22" fmla="*/ 541357 w 1087134"/>
                  <a:gd name="connsiteY22" fmla="*/ 874886 h 928249"/>
                  <a:gd name="connsiteX23" fmla="*/ 493732 w 1087134"/>
                  <a:gd name="connsiteY23" fmla="*/ 924892 h 928249"/>
                  <a:gd name="connsiteX24" fmla="*/ 472301 w 1087134"/>
                  <a:gd name="connsiteY24" fmla="*/ 920130 h 928249"/>
                  <a:gd name="connsiteX25" fmla="*/ 455632 w 1087134"/>
                  <a:gd name="connsiteY25" fmla="*/ 891555 h 928249"/>
                  <a:gd name="connsiteX26" fmla="*/ 484207 w 1087134"/>
                  <a:gd name="connsiteY26" fmla="*/ 858217 h 928249"/>
                  <a:gd name="connsiteX27" fmla="*/ 522307 w 1087134"/>
                  <a:gd name="connsiteY27" fmla="*/ 820117 h 928249"/>
                  <a:gd name="connsiteX28" fmla="*/ 534213 w 1087134"/>
                  <a:gd name="connsiteY28" fmla="*/ 777255 h 928249"/>
                  <a:gd name="connsiteX29" fmla="*/ 477063 w 1087134"/>
                  <a:gd name="connsiteY29" fmla="*/ 712961 h 928249"/>
                  <a:gd name="connsiteX30" fmla="*/ 396101 w 1087134"/>
                  <a:gd name="connsiteY30" fmla="*/ 679623 h 928249"/>
                  <a:gd name="connsiteX31" fmla="*/ 319901 w 1087134"/>
                  <a:gd name="connsiteY31" fmla="*/ 665336 h 928249"/>
                  <a:gd name="connsiteX32" fmla="*/ 262751 w 1087134"/>
                  <a:gd name="connsiteY32" fmla="*/ 672480 h 928249"/>
                  <a:gd name="connsiteX33" fmla="*/ 198457 w 1087134"/>
                  <a:gd name="connsiteY33" fmla="*/ 712961 h 928249"/>
                  <a:gd name="connsiteX34" fmla="*/ 188932 w 1087134"/>
                  <a:gd name="connsiteY34" fmla="*/ 765348 h 928249"/>
                  <a:gd name="connsiteX35" fmla="*/ 165119 w 1087134"/>
                  <a:gd name="connsiteY35" fmla="*/ 803448 h 928249"/>
                  <a:gd name="connsiteX36" fmla="*/ 141307 w 1087134"/>
                  <a:gd name="connsiteY36" fmla="*/ 812973 h 928249"/>
                  <a:gd name="connsiteX37" fmla="*/ 79394 w 1087134"/>
                  <a:gd name="connsiteY37" fmla="*/ 748680 h 928249"/>
                  <a:gd name="connsiteX38" fmla="*/ 813 w 1087134"/>
                  <a:gd name="connsiteY38" fmla="*/ 703436 h 928249"/>
                  <a:gd name="connsiteX39" fmla="*/ 131782 w 1087134"/>
                  <a:gd name="connsiteY39" fmla="*/ 586755 h 928249"/>
                  <a:gd name="connsiteX40" fmla="*/ 222269 w 1087134"/>
                  <a:gd name="connsiteY40" fmla="*/ 479598 h 928249"/>
                  <a:gd name="connsiteX41" fmla="*/ 262751 w 1087134"/>
                  <a:gd name="connsiteY41" fmla="*/ 410542 h 928249"/>
                  <a:gd name="connsiteX42" fmla="*/ 310376 w 1087134"/>
                  <a:gd name="connsiteY42" fmla="*/ 360536 h 928249"/>
                  <a:gd name="connsiteX43" fmla="*/ 469919 w 1087134"/>
                  <a:gd name="connsiteY43" fmla="*/ 317673 h 928249"/>
                  <a:gd name="connsiteX44" fmla="*/ 505638 w 1087134"/>
                  <a:gd name="connsiteY44" fmla="*/ 193848 h 928249"/>
                  <a:gd name="connsiteX45" fmla="*/ 553263 w 1087134"/>
                  <a:gd name="connsiteY45" fmla="*/ 131936 h 928249"/>
                  <a:gd name="connsiteX46" fmla="*/ 646132 w 1087134"/>
                  <a:gd name="connsiteY46" fmla="*/ 110505 h 928249"/>
                  <a:gd name="connsiteX47" fmla="*/ 665182 w 1087134"/>
                  <a:gd name="connsiteY47" fmla="*/ 39067 h 92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87134" h="928249">
                    <a:moveTo>
                      <a:pt x="665182" y="39067"/>
                    </a:moveTo>
                    <a:cubicBezTo>
                      <a:pt x="677485" y="25573"/>
                      <a:pt x="700107" y="34701"/>
                      <a:pt x="719951" y="29542"/>
                    </a:cubicBezTo>
                    <a:cubicBezTo>
                      <a:pt x="739795" y="24383"/>
                      <a:pt x="764797" y="12477"/>
                      <a:pt x="784244" y="8111"/>
                    </a:cubicBezTo>
                    <a:cubicBezTo>
                      <a:pt x="803691" y="3745"/>
                      <a:pt x="817979" y="4539"/>
                      <a:pt x="836632" y="3348"/>
                    </a:cubicBezTo>
                    <a:cubicBezTo>
                      <a:pt x="855285" y="2157"/>
                      <a:pt x="877907" y="-1811"/>
                      <a:pt x="896163" y="967"/>
                    </a:cubicBezTo>
                    <a:cubicBezTo>
                      <a:pt x="914419" y="3745"/>
                      <a:pt x="924738" y="-620"/>
                      <a:pt x="946169" y="20017"/>
                    </a:cubicBezTo>
                    <a:cubicBezTo>
                      <a:pt x="967600" y="40654"/>
                      <a:pt x="1003717" y="88676"/>
                      <a:pt x="1024751" y="124792"/>
                    </a:cubicBezTo>
                    <a:cubicBezTo>
                      <a:pt x="1045785" y="160908"/>
                      <a:pt x="1064042" y="211311"/>
                      <a:pt x="1072376" y="236711"/>
                    </a:cubicBezTo>
                    <a:cubicBezTo>
                      <a:pt x="1080710" y="262111"/>
                      <a:pt x="1075154" y="258936"/>
                      <a:pt x="1074757" y="277192"/>
                    </a:cubicBezTo>
                    <a:cubicBezTo>
                      <a:pt x="1074360" y="295448"/>
                      <a:pt x="1068407" y="326801"/>
                      <a:pt x="1069994" y="346248"/>
                    </a:cubicBezTo>
                    <a:cubicBezTo>
                      <a:pt x="1071581" y="365695"/>
                      <a:pt x="1084679" y="380776"/>
                      <a:pt x="1084282" y="393873"/>
                    </a:cubicBezTo>
                    <a:cubicBezTo>
                      <a:pt x="1083885" y="406970"/>
                      <a:pt x="1097776" y="392286"/>
                      <a:pt x="1067613" y="424830"/>
                    </a:cubicBezTo>
                    <a:cubicBezTo>
                      <a:pt x="1037451" y="457374"/>
                      <a:pt x="937438" y="554608"/>
                      <a:pt x="903307" y="589136"/>
                    </a:cubicBezTo>
                    <a:cubicBezTo>
                      <a:pt x="869176" y="623664"/>
                      <a:pt x="876717" y="619298"/>
                      <a:pt x="862826" y="631998"/>
                    </a:cubicBezTo>
                    <a:cubicBezTo>
                      <a:pt x="848935" y="644698"/>
                      <a:pt x="830282" y="647080"/>
                      <a:pt x="819963" y="665336"/>
                    </a:cubicBezTo>
                    <a:cubicBezTo>
                      <a:pt x="809644" y="683592"/>
                      <a:pt x="804485" y="717327"/>
                      <a:pt x="800913" y="741536"/>
                    </a:cubicBezTo>
                    <a:cubicBezTo>
                      <a:pt x="797341" y="765745"/>
                      <a:pt x="797738" y="795114"/>
                      <a:pt x="798532" y="810592"/>
                    </a:cubicBezTo>
                    <a:cubicBezTo>
                      <a:pt x="799326" y="826070"/>
                      <a:pt x="816788" y="821705"/>
                      <a:pt x="805676" y="834405"/>
                    </a:cubicBezTo>
                    <a:cubicBezTo>
                      <a:pt x="794564" y="847105"/>
                      <a:pt x="749717" y="878458"/>
                      <a:pt x="731857" y="886792"/>
                    </a:cubicBezTo>
                    <a:cubicBezTo>
                      <a:pt x="713997" y="895126"/>
                      <a:pt x="712410" y="890364"/>
                      <a:pt x="698519" y="884411"/>
                    </a:cubicBezTo>
                    <a:cubicBezTo>
                      <a:pt x="684628" y="878458"/>
                      <a:pt x="667166" y="851073"/>
                      <a:pt x="648513" y="851073"/>
                    </a:cubicBezTo>
                    <a:cubicBezTo>
                      <a:pt x="629860" y="851073"/>
                      <a:pt x="604460" y="880442"/>
                      <a:pt x="586601" y="884411"/>
                    </a:cubicBezTo>
                    <a:cubicBezTo>
                      <a:pt x="568742" y="888380"/>
                      <a:pt x="556835" y="868139"/>
                      <a:pt x="541357" y="874886"/>
                    </a:cubicBezTo>
                    <a:cubicBezTo>
                      <a:pt x="525879" y="881633"/>
                      <a:pt x="505241" y="917351"/>
                      <a:pt x="493732" y="924892"/>
                    </a:cubicBezTo>
                    <a:cubicBezTo>
                      <a:pt x="482223" y="932433"/>
                      <a:pt x="478651" y="925686"/>
                      <a:pt x="472301" y="920130"/>
                    </a:cubicBezTo>
                    <a:cubicBezTo>
                      <a:pt x="465951" y="914574"/>
                      <a:pt x="453648" y="901874"/>
                      <a:pt x="455632" y="891555"/>
                    </a:cubicBezTo>
                    <a:cubicBezTo>
                      <a:pt x="457616" y="881236"/>
                      <a:pt x="473095" y="870123"/>
                      <a:pt x="484207" y="858217"/>
                    </a:cubicBezTo>
                    <a:cubicBezTo>
                      <a:pt x="495319" y="846311"/>
                      <a:pt x="513973" y="833611"/>
                      <a:pt x="522307" y="820117"/>
                    </a:cubicBezTo>
                    <a:cubicBezTo>
                      <a:pt x="530641" y="806623"/>
                      <a:pt x="541754" y="795114"/>
                      <a:pt x="534213" y="777255"/>
                    </a:cubicBezTo>
                    <a:cubicBezTo>
                      <a:pt x="526672" y="759396"/>
                      <a:pt x="500082" y="729233"/>
                      <a:pt x="477063" y="712961"/>
                    </a:cubicBezTo>
                    <a:cubicBezTo>
                      <a:pt x="454044" y="696689"/>
                      <a:pt x="422295" y="687560"/>
                      <a:pt x="396101" y="679623"/>
                    </a:cubicBezTo>
                    <a:cubicBezTo>
                      <a:pt x="369907" y="671686"/>
                      <a:pt x="342126" y="666526"/>
                      <a:pt x="319901" y="665336"/>
                    </a:cubicBezTo>
                    <a:cubicBezTo>
                      <a:pt x="297676" y="664146"/>
                      <a:pt x="282992" y="664543"/>
                      <a:pt x="262751" y="672480"/>
                    </a:cubicBezTo>
                    <a:cubicBezTo>
                      <a:pt x="242510" y="680417"/>
                      <a:pt x="210760" y="697483"/>
                      <a:pt x="198457" y="712961"/>
                    </a:cubicBezTo>
                    <a:cubicBezTo>
                      <a:pt x="186154" y="728439"/>
                      <a:pt x="194488" y="750267"/>
                      <a:pt x="188932" y="765348"/>
                    </a:cubicBezTo>
                    <a:cubicBezTo>
                      <a:pt x="183376" y="780429"/>
                      <a:pt x="173056" y="795511"/>
                      <a:pt x="165119" y="803448"/>
                    </a:cubicBezTo>
                    <a:cubicBezTo>
                      <a:pt x="157182" y="811385"/>
                      <a:pt x="155594" y="822101"/>
                      <a:pt x="141307" y="812973"/>
                    </a:cubicBezTo>
                    <a:cubicBezTo>
                      <a:pt x="127019" y="803845"/>
                      <a:pt x="102810" y="766936"/>
                      <a:pt x="79394" y="748680"/>
                    </a:cubicBezTo>
                    <a:cubicBezTo>
                      <a:pt x="55978" y="730424"/>
                      <a:pt x="-7918" y="730423"/>
                      <a:pt x="813" y="703436"/>
                    </a:cubicBezTo>
                    <a:cubicBezTo>
                      <a:pt x="9544" y="676449"/>
                      <a:pt x="94873" y="624061"/>
                      <a:pt x="131782" y="586755"/>
                    </a:cubicBezTo>
                    <a:cubicBezTo>
                      <a:pt x="168691" y="549449"/>
                      <a:pt x="200441" y="508967"/>
                      <a:pt x="222269" y="479598"/>
                    </a:cubicBezTo>
                    <a:cubicBezTo>
                      <a:pt x="244097" y="450229"/>
                      <a:pt x="248067" y="430386"/>
                      <a:pt x="262751" y="410542"/>
                    </a:cubicBezTo>
                    <a:cubicBezTo>
                      <a:pt x="277435" y="390698"/>
                      <a:pt x="275848" y="376014"/>
                      <a:pt x="310376" y="360536"/>
                    </a:cubicBezTo>
                    <a:cubicBezTo>
                      <a:pt x="344904" y="345058"/>
                      <a:pt x="437375" y="345454"/>
                      <a:pt x="469919" y="317673"/>
                    </a:cubicBezTo>
                    <a:cubicBezTo>
                      <a:pt x="502463" y="289892"/>
                      <a:pt x="491747" y="224804"/>
                      <a:pt x="505638" y="193848"/>
                    </a:cubicBezTo>
                    <a:cubicBezTo>
                      <a:pt x="519529" y="162892"/>
                      <a:pt x="529847" y="145826"/>
                      <a:pt x="553263" y="131936"/>
                    </a:cubicBezTo>
                    <a:cubicBezTo>
                      <a:pt x="576679" y="118046"/>
                      <a:pt x="624304" y="124793"/>
                      <a:pt x="646132" y="110505"/>
                    </a:cubicBezTo>
                    <a:cubicBezTo>
                      <a:pt x="667960" y="96218"/>
                      <a:pt x="652879" y="52561"/>
                      <a:pt x="665182" y="39067"/>
                    </a:cubicBezTo>
                    <a:close/>
                  </a:path>
                </a:pathLst>
              </a:custGeom>
              <a:solidFill>
                <a:srgbClr val="FFE6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3130766" y="6044937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475657" y="6017015"/>
                <a:ext cx="1135689" cy="294779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100" b="1" dirty="0">
                    <a:solidFill>
                      <a:prstClr val="black"/>
                    </a:solidFill>
                  </a:rPr>
                  <a:t>Жарковский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6417453" y="1638338"/>
              <a:ext cx="1044452" cy="1374346"/>
              <a:chOff x="6417453" y="1638338"/>
              <a:chExt cx="1044452" cy="1374346"/>
            </a:xfrm>
            <a:grpFill/>
          </p:grpSpPr>
          <p:sp>
            <p:nvSpPr>
              <p:cNvPr id="52" name="Полилиния 51"/>
              <p:cNvSpPr/>
              <p:nvPr/>
            </p:nvSpPr>
            <p:spPr>
              <a:xfrm>
                <a:off x="6417453" y="1638338"/>
                <a:ext cx="1044452" cy="1374346"/>
              </a:xfrm>
              <a:custGeom>
                <a:avLst/>
                <a:gdLst>
                  <a:gd name="connsiteX0" fmla="*/ 481028 w 1044452"/>
                  <a:gd name="connsiteY0" fmla="*/ 1238270 h 1374346"/>
                  <a:gd name="connsiteX1" fmla="*/ 321485 w 1044452"/>
                  <a:gd name="connsiteY1" fmla="*/ 1123970 h 1374346"/>
                  <a:gd name="connsiteX2" fmla="*/ 331010 w 1044452"/>
                  <a:gd name="connsiteY2" fmla="*/ 1078726 h 1374346"/>
                  <a:gd name="connsiteX3" fmla="*/ 316722 w 1044452"/>
                  <a:gd name="connsiteY3" fmla="*/ 978713 h 1374346"/>
                  <a:gd name="connsiteX4" fmla="*/ 121460 w 1044452"/>
                  <a:gd name="connsiteY4" fmla="*/ 988238 h 1374346"/>
                  <a:gd name="connsiteX5" fmla="*/ 69072 w 1044452"/>
                  <a:gd name="connsiteY5" fmla="*/ 983476 h 1374346"/>
                  <a:gd name="connsiteX6" fmla="*/ 35735 w 1044452"/>
                  <a:gd name="connsiteY6" fmla="*/ 921563 h 1374346"/>
                  <a:gd name="connsiteX7" fmla="*/ 45260 w 1044452"/>
                  <a:gd name="connsiteY7" fmla="*/ 912038 h 1374346"/>
                  <a:gd name="connsiteX8" fmla="*/ 111935 w 1044452"/>
                  <a:gd name="connsiteY8" fmla="*/ 921563 h 1374346"/>
                  <a:gd name="connsiteX9" fmla="*/ 145272 w 1044452"/>
                  <a:gd name="connsiteY9" fmla="*/ 802501 h 1374346"/>
                  <a:gd name="connsiteX10" fmla="*/ 145272 w 1044452"/>
                  <a:gd name="connsiteY10" fmla="*/ 766782 h 1374346"/>
                  <a:gd name="connsiteX11" fmla="*/ 202422 w 1044452"/>
                  <a:gd name="connsiteY11" fmla="*/ 690582 h 1374346"/>
                  <a:gd name="connsiteX12" fmla="*/ 188135 w 1044452"/>
                  <a:gd name="connsiteY12" fmla="*/ 585807 h 1374346"/>
                  <a:gd name="connsiteX13" fmla="*/ 223853 w 1044452"/>
                  <a:gd name="connsiteY13" fmla="*/ 542945 h 1374346"/>
                  <a:gd name="connsiteX14" fmla="*/ 247666 w 1044452"/>
                  <a:gd name="connsiteY14" fmla="*/ 478651 h 1374346"/>
                  <a:gd name="connsiteX15" fmla="*/ 235760 w 1044452"/>
                  <a:gd name="connsiteY15" fmla="*/ 426263 h 1374346"/>
                  <a:gd name="connsiteX16" fmla="*/ 235760 w 1044452"/>
                  <a:gd name="connsiteY16" fmla="*/ 388163 h 1374346"/>
                  <a:gd name="connsiteX17" fmla="*/ 104791 w 1044452"/>
                  <a:gd name="connsiteY17" fmla="*/ 302438 h 1374346"/>
                  <a:gd name="connsiteX18" fmla="*/ 23828 w 1044452"/>
                  <a:gd name="connsiteY18" fmla="*/ 278626 h 1374346"/>
                  <a:gd name="connsiteX19" fmla="*/ 16 w 1044452"/>
                  <a:gd name="connsiteY19" fmla="*/ 209570 h 1374346"/>
                  <a:gd name="connsiteX20" fmla="*/ 26210 w 1044452"/>
                  <a:gd name="connsiteY20" fmla="*/ 185757 h 1374346"/>
                  <a:gd name="connsiteX21" fmla="*/ 61928 w 1044452"/>
                  <a:gd name="connsiteY21" fmla="*/ 209570 h 1374346"/>
                  <a:gd name="connsiteX22" fmla="*/ 92885 w 1044452"/>
                  <a:gd name="connsiteY22" fmla="*/ 219095 h 1374346"/>
                  <a:gd name="connsiteX23" fmla="*/ 150035 w 1044452"/>
                  <a:gd name="connsiteY23" fmla="*/ 204807 h 1374346"/>
                  <a:gd name="connsiteX24" fmla="*/ 173847 w 1044452"/>
                  <a:gd name="connsiteY24" fmla="*/ 221476 h 1374346"/>
                  <a:gd name="connsiteX25" fmla="*/ 200041 w 1044452"/>
                  <a:gd name="connsiteY25" fmla="*/ 247670 h 1374346"/>
                  <a:gd name="connsiteX26" fmla="*/ 240522 w 1044452"/>
                  <a:gd name="connsiteY26" fmla="*/ 247670 h 1374346"/>
                  <a:gd name="connsiteX27" fmla="*/ 307197 w 1044452"/>
                  <a:gd name="connsiteY27" fmla="*/ 295295 h 1374346"/>
                  <a:gd name="connsiteX28" fmla="*/ 357203 w 1044452"/>
                  <a:gd name="connsiteY28" fmla="*/ 323870 h 1374346"/>
                  <a:gd name="connsiteX29" fmla="*/ 392922 w 1044452"/>
                  <a:gd name="connsiteY29" fmla="*/ 333395 h 1374346"/>
                  <a:gd name="connsiteX30" fmla="*/ 438166 w 1044452"/>
                  <a:gd name="connsiteY30" fmla="*/ 285770 h 1374346"/>
                  <a:gd name="connsiteX31" fmla="*/ 457216 w 1044452"/>
                  <a:gd name="connsiteY31" fmla="*/ 252432 h 1374346"/>
                  <a:gd name="connsiteX32" fmla="*/ 476266 w 1044452"/>
                  <a:gd name="connsiteY32" fmla="*/ 200045 h 1374346"/>
                  <a:gd name="connsiteX33" fmla="*/ 497697 w 1044452"/>
                  <a:gd name="connsiteY33" fmla="*/ 190520 h 1374346"/>
                  <a:gd name="connsiteX34" fmla="*/ 592947 w 1044452"/>
                  <a:gd name="connsiteY34" fmla="*/ 190520 h 1374346"/>
                  <a:gd name="connsiteX35" fmla="*/ 626285 w 1044452"/>
                  <a:gd name="connsiteY35" fmla="*/ 176232 h 1374346"/>
                  <a:gd name="connsiteX36" fmla="*/ 662003 w 1044452"/>
                  <a:gd name="connsiteY36" fmla="*/ 126226 h 1374346"/>
                  <a:gd name="connsiteX37" fmla="*/ 690578 w 1044452"/>
                  <a:gd name="connsiteY37" fmla="*/ 71457 h 1374346"/>
                  <a:gd name="connsiteX38" fmla="*/ 726297 w 1044452"/>
                  <a:gd name="connsiteY38" fmla="*/ 54788 h 1374346"/>
                  <a:gd name="connsiteX39" fmla="*/ 797735 w 1044452"/>
                  <a:gd name="connsiteY39" fmla="*/ 52407 h 1374346"/>
                  <a:gd name="connsiteX40" fmla="*/ 823928 w 1044452"/>
                  <a:gd name="connsiteY40" fmla="*/ 40501 h 1374346"/>
                  <a:gd name="connsiteX41" fmla="*/ 835835 w 1044452"/>
                  <a:gd name="connsiteY41" fmla="*/ 20 h 1374346"/>
                  <a:gd name="connsiteX42" fmla="*/ 935847 w 1044452"/>
                  <a:gd name="connsiteY42" fmla="*/ 35738 h 1374346"/>
                  <a:gd name="connsiteX43" fmla="*/ 945372 w 1044452"/>
                  <a:gd name="connsiteY43" fmla="*/ 85745 h 1374346"/>
                  <a:gd name="connsiteX44" fmla="*/ 1002522 w 1044452"/>
                  <a:gd name="connsiteY44" fmla="*/ 150038 h 1374346"/>
                  <a:gd name="connsiteX45" fmla="*/ 938228 w 1044452"/>
                  <a:gd name="connsiteY45" fmla="*/ 207188 h 1374346"/>
                  <a:gd name="connsiteX46" fmla="*/ 966803 w 1044452"/>
                  <a:gd name="connsiteY46" fmla="*/ 276245 h 1374346"/>
                  <a:gd name="connsiteX47" fmla="*/ 935847 w 1044452"/>
                  <a:gd name="connsiteY47" fmla="*/ 316726 h 1374346"/>
                  <a:gd name="connsiteX48" fmla="*/ 1028716 w 1044452"/>
                  <a:gd name="connsiteY48" fmla="*/ 428645 h 1374346"/>
                  <a:gd name="connsiteX49" fmla="*/ 992997 w 1044452"/>
                  <a:gd name="connsiteY49" fmla="*/ 466745 h 1374346"/>
                  <a:gd name="connsiteX50" fmla="*/ 1040622 w 1044452"/>
                  <a:gd name="connsiteY50" fmla="*/ 526276 h 1374346"/>
                  <a:gd name="connsiteX51" fmla="*/ 1035860 w 1044452"/>
                  <a:gd name="connsiteY51" fmla="*/ 590570 h 1374346"/>
                  <a:gd name="connsiteX52" fmla="*/ 990616 w 1044452"/>
                  <a:gd name="connsiteY52" fmla="*/ 735826 h 1374346"/>
                  <a:gd name="connsiteX53" fmla="*/ 1023953 w 1044452"/>
                  <a:gd name="connsiteY53" fmla="*/ 788213 h 1374346"/>
                  <a:gd name="connsiteX54" fmla="*/ 966803 w 1044452"/>
                  <a:gd name="connsiteY54" fmla="*/ 869176 h 1374346"/>
                  <a:gd name="connsiteX55" fmla="*/ 985853 w 1044452"/>
                  <a:gd name="connsiteY55" fmla="*/ 933470 h 1374346"/>
                  <a:gd name="connsiteX56" fmla="*/ 1043003 w 1044452"/>
                  <a:gd name="connsiteY56" fmla="*/ 988238 h 1374346"/>
                  <a:gd name="connsiteX57" fmla="*/ 988235 w 1044452"/>
                  <a:gd name="connsiteY57" fmla="*/ 1052532 h 1374346"/>
                  <a:gd name="connsiteX58" fmla="*/ 983472 w 1044452"/>
                  <a:gd name="connsiteY58" fmla="*/ 1147782 h 1374346"/>
                  <a:gd name="connsiteX59" fmla="*/ 916797 w 1044452"/>
                  <a:gd name="connsiteY59" fmla="*/ 1216838 h 1374346"/>
                  <a:gd name="connsiteX60" fmla="*/ 900128 w 1044452"/>
                  <a:gd name="connsiteY60" fmla="*/ 1300182 h 1374346"/>
                  <a:gd name="connsiteX61" fmla="*/ 802497 w 1044452"/>
                  <a:gd name="connsiteY61" fmla="*/ 1345426 h 1374346"/>
                  <a:gd name="connsiteX62" fmla="*/ 721535 w 1044452"/>
                  <a:gd name="connsiteY62" fmla="*/ 1374001 h 1374346"/>
                  <a:gd name="connsiteX63" fmla="*/ 611997 w 1044452"/>
                  <a:gd name="connsiteY63" fmla="*/ 1326376 h 1374346"/>
                  <a:gd name="connsiteX64" fmla="*/ 581041 w 1044452"/>
                  <a:gd name="connsiteY64" fmla="*/ 1259701 h 1374346"/>
                  <a:gd name="connsiteX65" fmla="*/ 481028 w 1044452"/>
                  <a:gd name="connsiteY65" fmla="*/ 1238270 h 137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44452" h="1374346">
                    <a:moveTo>
                      <a:pt x="481028" y="1238270"/>
                    </a:moveTo>
                    <a:cubicBezTo>
                      <a:pt x="437769" y="1215648"/>
                      <a:pt x="346488" y="1150561"/>
                      <a:pt x="321485" y="1123970"/>
                    </a:cubicBezTo>
                    <a:cubicBezTo>
                      <a:pt x="296482" y="1097379"/>
                      <a:pt x="331804" y="1102935"/>
                      <a:pt x="331010" y="1078726"/>
                    </a:cubicBezTo>
                    <a:cubicBezTo>
                      <a:pt x="330216" y="1054517"/>
                      <a:pt x="351647" y="993794"/>
                      <a:pt x="316722" y="978713"/>
                    </a:cubicBezTo>
                    <a:cubicBezTo>
                      <a:pt x="281797" y="963632"/>
                      <a:pt x="162735" y="987444"/>
                      <a:pt x="121460" y="988238"/>
                    </a:cubicBezTo>
                    <a:cubicBezTo>
                      <a:pt x="80185" y="989032"/>
                      <a:pt x="83359" y="994588"/>
                      <a:pt x="69072" y="983476"/>
                    </a:cubicBezTo>
                    <a:cubicBezTo>
                      <a:pt x="54784" y="972363"/>
                      <a:pt x="35735" y="921563"/>
                      <a:pt x="35735" y="921563"/>
                    </a:cubicBezTo>
                    <a:cubicBezTo>
                      <a:pt x="31766" y="909657"/>
                      <a:pt x="32560" y="912038"/>
                      <a:pt x="45260" y="912038"/>
                    </a:cubicBezTo>
                    <a:cubicBezTo>
                      <a:pt x="57960" y="912038"/>
                      <a:pt x="95266" y="939819"/>
                      <a:pt x="111935" y="921563"/>
                    </a:cubicBezTo>
                    <a:cubicBezTo>
                      <a:pt x="128604" y="903307"/>
                      <a:pt x="139716" y="828298"/>
                      <a:pt x="145272" y="802501"/>
                    </a:cubicBezTo>
                    <a:cubicBezTo>
                      <a:pt x="150828" y="776704"/>
                      <a:pt x="135747" y="785435"/>
                      <a:pt x="145272" y="766782"/>
                    </a:cubicBezTo>
                    <a:cubicBezTo>
                      <a:pt x="154797" y="748129"/>
                      <a:pt x="195278" y="720744"/>
                      <a:pt x="202422" y="690582"/>
                    </a:cubicBezTo>
                    <a:cubicBezTo>
                      <a:pt x="209566" y="660420"/>
                      <a:pt x="184563" y="610413"/>
                      <a:pt x="188135" y="585807"/>
                    </a:cubicBezTo>
                    <a:cubicBezTo>
                      <a:pt x="191707" y="561201"/>
                      <a:pt x="213931" y="560804"/>
                      <a:pt x="223853" y="542945"/>
                    </a:cubicBezTo>
                    <a:cubicBezTo>
                      <a:pt x="233775" y="525086"/>
                      <a:pt x="245682" y="498098"/>
                      <a:pt x="247666" y="478651"/>
                    </a:cubicBezTo>
                    <a:cubicBezTo>
                      <a:pt x="249650" y="459204"/>
                      <a:pt x="237744" y="441344"/>
                      <a:pt x="235760" y="426263"/>
                    </a:cubicBezTo>
                    <a:cubicBezTo>
                      <a:pt x="233776" y="411182"/>
                      <a:pt x="257588" y="408800"/>
                      <a:pt x="235760" y="388163"/>
                    </a:cubicBezTo>
                    <a:cubicBezTo>
                      <a:pt x="213932" y="367526"/>
                      <a:pt x="140113" y="320694"/>
                      <a:pt x="104791" y="302438"/>
                    </a:cubicBezTo>
                    <a:cubicBezTo>
                      <a:pt x="69469" y="284182"/>
                      <a:pt x="41290" y="294104"/>
                      <a:pt x="23828" y="278626"/>
                    </a:cubicBezTo>
                    <a:cubicBezTo>
                      <a:pt x="6365" y="263148"/>
                      <a:pt x="-381" y="225048"/>
                      <a:pt x="16" y="209570"/>
                    </a:cubicBezTo>
                    <a:cubicBezTo>
                      <a:pt x="413" y="194092"/>
                      <a:pt x="15891" y="185757"/>
                      <a:pt x="26210" y="185757"/>
                    </a:cubicBezTo>
                    <a:cubicBezTo>
                      <a:pt x="36529" y="185757"/>
                      <a:pt x="50815" y="204014"/>
                      <a:pt x="61928" y="209570"/>
                    </a:cubicBezTo>
                    <a:cubicBezTo>
                      <a:pt x="73040" y="215126"/>
                      <a:pt x="78201" y="219889"/>
                      <a:pt x="92885" y="219095"/>
                    </a:cubicBezTo>
                    <a:cubicBezTo>
                      <a:pt x="107569" y="218301"/>
                      <a:pt x="136541" y="204410"/>
                      <a:pt x="150035" y="204807"/>
                    </a:cubicBezTo>
                    <a:cubicBezTo>
                      <a:pt x="163529" y="205204"/>
                      <a:pt x="165513" y="214332"/>
                      <a:pt x="173847" y="221476"/>
                    </a:cubicBezTo>
                    <a:cubicBezTo>
                      <a:pt x="182181" y="228620"/>
                      <a:pt x="188929" y="243304"/>
                      <a:pt x="200041" y="247670"/>
                    </a:cubicBezTo>
                    <a:cubicBezTo>
                      <a:pt x="211153" y="252036"/>
                      <a:pt x="222663" y="239733"/>
                      <a:pt x="240522" y="247670"/>
                    </a:cubicBezTo>
                    <a:cubicBezTo>
                      <a:pt x="258381" y="255607"/>
                      <a:pt x="287750" y="282595"/>
                      <a:pt x="307197" y="295295"/>
                    </a:cubicBezTo>
                    <a:cubicBezTo>
                      <a:pt x="326644" y="307995"/>
                      <a:pt x="342915" y="317520"/>
                      <a:pt x="357203" y="323870"/>
                    </a:cubicBezTo>
                    <a:cubicBezTo>
                      <a:pt x="371491" y="330220"/>
                      <a:pt x="379428" y="339745"/>
                      <a:pt x="392922" y="333395"/>
                    </a:cubicBezTo>
                    <a:cubicBezTo>
                      <a:pt x="406416" y="327045"/>
                      <a:pt x="427450" y="299264"/>
                      <a:pt x="438166" y="285770"/>
                    </a:cubicBezTo>
                    <a:cubicBezTo>
                      <a:pt x="448882" y="272276"/>
                      <a:pt x="450866" y="266720"/>
                      <a:pt x="457216" y="252432"/>
                    </a:cubicBezTo>
                    <a:cubicBezTo>
                      <a:pt x="463566" y="238144"/>
                      <a:pt x="469519" y="210364"/>
                      <a:pt x="476266" y="200045"/>
                    </a:cubicBezTo>
                    <a:cubicBezTo>
                      <a:pt x="483013" y="189726"/>
                      <a:pt x="478250" y="192107"/>
                      <a:pt x="497697" y="190520"/>
                    </a:cubicBezTo>
                    <a:cubicBezTo>
                      <a:pt x="517144" y="188933"/>
                      <a:pt x="571516" y="192901"/>
                      <a:pt x="592947" y="190520"/>
                    </a:cubicBezTo>
                    <a:cubicBezTo>
                      <a:pt x="614378" y="188139"/>
                      <a:pt x="614776" y="186948"/>
                      <a:pt x="626285" y="176232"/>
                    </a:cubicBezTo>
                    <a:cubicBezTo>
                      <a:pt x="637794" y="165516"/>
                      <a:pt x="651288" y="143688"/>
                      <a:pt x="662003" y="126226"/>
                    </a:cubicBezTo>
                    <a:cubicBezTo>
                      <a:pt x="672719" y="108763"/>
                      <a:pt x="679862" y="83363"/>
                      <a:pt x="690578" y="71457"/>
                    </a:cubicBezTo>
                    <a:cubicBezTo>
                      <a:pt x="701294" y="59551"/>
                      <a:pt x="708438" y="57963"/>
                      <a:pt x="726297" y="54788"/>
                    </a:cubicBezTo>
                    <a:cubicBezTo>
                      <a:pt x="744156" y="51613"/>
                      <a:pt x="781463" y="54788"/>
                      <a:pt x="797735" y="52407"/>
                    </a:cubicBezTo>
                    <a:cubicBezTo>
                      <a:pt x="814007" y="50026"/>
                      <a:pt x="817578" y="49232"/>
                      <a:pt x="823928" y="40501"/>
                    </a:cubicBezTo>
                    <a:cubicBezTo>
                      <a:pt x="830278" y="31770"/>
                      <a:pt x="817182" y="814"/>
                      <a:pt x="835835" y="20"/>
                    </a:cubicBezTo>
                    <a:cubicBezTo>
                      <a:pt x="854488" y="-774"/>
                      <a:pt x="917591" y="21451"/>
                      <a:pt x="935847" y="35738"/>
                    </a:cubicBezTo>
                    <a:cubicBezTo>
                      <a:pt x="954103" y="50025"/>
                      <a:pt x="934260" y="66695"/>
                      <a:pt x="945372" y="85745"/>
                    </a:cubicBezTo>
                    <a:cubicBezTo>
                      <a:pt x="956484" y="104795"/>
                      <a:pt x="1003713" y="129798"/>
                      <a:pt x="1002522" y="150038"/>
                    </a:cubicBezTo>
                    <a:cubicBezTo>
                      <a:pt x="1001331" y="170278"/>
                      <a:pt x="944181" y="186153"/>
                      <a:pt x="938228" y="207188"/>
                    </a:cubicBezTo>
                    <a:cubicBezTo>
                      <a:pt x="932275" y="228222"/>
                      <a:pt x="967200" y="257989"/>
                      <a:pt x="966803" y="276245"/>
                    </a:cubicBezTo>
                    <a:cubicBezTo>
                      <a:pt x="966406" y="294501"/>
                      <a:pt x="925528" y="291326"/>
                      <a:pt x="935847" y="316726"/>
                    </a:cubicBezTo>
                    <a:cubicBezTo>
                      <a:pt x="946166" y="342126"/>
                      <a:pt x="1019191" y="403642"/>
                      <a:pt x="1028716" y="428645"/>
                    </a:cubicBezTo>
                    <a:cubicBezTo>
                      <a:pt x="1038241" y="453648"/>
                      <a:pt x="991013" y="450473"/>
                      <a:pt x="992997" y="466745"/>
                    </a:cubicBezTo>
                    <a:cubicBezTo>
                      <a:pt x="994981" y="483017"/>
                      <a:pt x="1033478" y="505639"/>
                      <a:pt x="1040622" y="526276"/>
                    </a:cubicBezTo>
                    <a:cubicBezTo>
                      <a:pt x="1047766" y="546913"/>
                      <a:pt x="1044194" y="555645"/>
                      <a:pt x="1035860" y="590570"/>
                    </a:cubicBezTo>
                    <a:cubicBezTo>
                      <a:pt x="1027526" y="625495"/>
                      <a:pt x="992601" y="702885"/>
                      <a:pt x="990616" y="735826"/>
                    </a:cubicBezTo>
                    <a:cubicBezTo>
                      <a:pt x="988632" y="768766"/>
                      <a:pt x="1027922" y="765988"/>
                      <a:pt x="1023953" y="788213"/>
                    </a:cubicBezTo>
                    <a:cubicBezTo>
                      <a:pt x="1019984" y="810438"/>
                      <a:pt x="973153" y="844966"/>
                      <a:pt x="966803" y="869176"/>
                    </a:cubicBezTo>
                    <a:cubicBezTo>
                      <a:pt x="960453" y="893385"/>
                      <a:pt x="973153" y="913626"/>
                      <a:pt x="985853" y="933470"/>
                    </a:cubicBezTo>
                    <a:cubicBezTo>
                      <a:pt x="998553" y="953314"/>
                      <a:pt x="1042606" y="968394"/>
                      <a:pt x="1043003" y="988238"/>
                    </a:cubicBezTo>
                    <a:cubicBezTo>
                      <a:pt x="1043400" y="1008082"/>
                      <a:pt x="998157" y="1025941"/>
                      <a:pt x="988235" y="1052532"/>
                    </a:cubicBezTo>
                    <a:cubicBezTo>
                      <a:pt x="978313" y="1079123"/>
                      <a:pt x="995378" y="1120398"/>
                      <a:pt x="983472" y="1147782"/>
                    </a:cubicBezTo>
                    <a:cubicBezTo>
                      <a:pt x="971566" y="1175166"/>
                      <a:pt x="930688" y="1191438"/>
                      <a:pt x="916797" y="1216838"/>
                    </a:cubicBezTo>
                    <a:cubicBezTo>
                      <a:pt x="902906" y="1242238"/>
                      <a:pt x="919178" y="1278751"/>
                      <a:pt x="900128" y="1300182"/>
                    </a:cubicBezTo>
                    <a:cubicBezTo>
                      <a:pt x="881078" y="1321613"/>
                      <a:pt x="832262" y="1333123"/>
                      <a:pt x="802497" y="1345426"/>
                    </a:cubicBezTo>
                    <a:cubicBezTo>
                      <a:pt x="772732" y="1357729"/>
                      <a:pt x="753285" y="1377176"/>
                      <a:pt x="721535" y="1374001"/>
                    </a:cubicBezTo>
                    <a:cubicBezTo>
                      <a:pt x="689785" y="1370826"/>
                      <a:pt x="635413" y="1345426"/>
                      <a:pt x="611997" y="1326376"/>
                    </a:cubicBezTo>
                    <a:cubicBezTo>
                      <a:pt x="588581" y="1307326"/>
                      <a:pt x="601282" y="1266448"/>
                      <a:pt x="581041" y="1259701"/>
                    </a:cubicBezTo>
                    <a:cubicBezTo>
                      <a:pt x="560800" y="1252954"/>
                      <a:pt x="524287" y="1260892"/>
                      <a:pt x="481028" y="1238270"/>
                    </a:cubicBezTo>
                    <a:close/>
                  </a:path>
                </a:pathLst>
              </a:custGeom>
              <a:solidFill>
                <a:srgbClr val="FFE6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</a:rPr>
                  <a:t>                   </a:t>
                </a:r>
                <a:r>
                  <a:rPr lang="ru-RU" sz="1100" b="1" dirty="0" err="1">
                    <a:solidFill>
                      <a:prstClr val="black"/>
                    </a:solidFill>
                  </a:rPr>
                  <a:t>Максатиха</a:t>
                </a:r>
                <a:endParaRPr lang="ru-RU" sz="11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085012" y="2209800"/>
                <a:ext cx="45719" cy="46007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61461" name="Рисунок 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876F94-759D-4FB5-A8D3-3F2DDD12A10E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93695" y="349624"/>
            <a:ext cx="10560424" cy="6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МЕРОПРИЯТИЙ</a:t>
            </a: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353972" y="5028922"/>
            <a:ext cx="9530656" cy="18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6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1724947" y="656651"/>
            <a:ext cx="9150721" cy="5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666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145223"/>
            <a:ext cx="850832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pPr indent="598913" defTabSz="12189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indent="598913" defTabSz="12189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1093695" y="1466251"/>
          <a:ext cx="10277038" cy="404622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1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3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4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7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89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55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867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2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44000" lvl="1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Время ожидания в очереди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44000" lvl="1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минут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63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10800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удовлетворенности качеством предоставления услуг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10800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Охват населения области услугами МФЦ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35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10800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новых  филиалов</a:t>
                      </a:r>
                      <a:r>
                        <a:rPr lang="ru-RU" sz="1800" b="1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МФЦ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единиц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50240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93695" y="349624"/>
            <a:ext cx="10560424" cy="6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МЕРОПРИЯТИЯ. ОБЪЕМЫ 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ФИНАНСИРОВАНИЯ </a:t>
            </a: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353972" y="5028922"/>
            <a:ext cx="9530656" cy="18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6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1724947" y="656651"/>
            <a:ext cx="9150721" cy="5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666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145223"/>
            <a:ext cx="850832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pPr indent="598913" defTabSz="12189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indent="598913" defTabSz="12189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60050" y="1112142"/>
            <a:ext cx="1425575" cy="309563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  <a:endParaRPr kumimoji="1"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1056347" y="1400802"/>
          <a:ext cx="10650930" cy="21978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1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9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9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29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34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5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36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725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1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44000" lvl="1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Субсидия МФЦ на  выполнение </a:t>
                      </a:r>
                      <a:r>
                        <a:rPr lang="ru-RU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госзадания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310,1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340,5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359,5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359,5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0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10800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Субсидия МФЦ на</a:t>
                      </a:r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развитие мат-тех базы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104,8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142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ИТОГО: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318,3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445,3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384,7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359,5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50240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056347" y="4124333"/>
          <a:ext cx="10671828" cy="202202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49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22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0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Административные мероприятия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1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44000" lvl="1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kumimoji="1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Экспертиза административных регламентов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0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10800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kumimoji="1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Мониторинг качества предоставления государственных услуг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97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394" marR="9394" marT="94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kumimoji="1" lang="ru-RU" alt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Контроль за соблюдением порядков и стандартов предоставления государственных услуг</a:t>
                      </a:r>
                      <a:endParaRPr kumimoji="1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2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B2A740-97F2-49CA-9877-354CEE100EB4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ru-RU" altLang="ru-RU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extLst/>
          </p:cNvPr>
          <p:cNvSpPr/>
          <p:nvPr/>
        </p:nvSpPr>
        <p:spPr>
          <a:xfrm>
            <a:off x="1244600" y="3306763"/>
            <a:ext cx="10634663" cy="374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algn="ctr" fontAlgn="b">
              <a:spcAft>
                <a:spcPts val="800"/>
              </a:spcAft>
              <a:buClr>
                <a:srgbClr val="000000"/>
              </a:buClr>
              <a:buSzPts val="1400"/>
              <a:buFontTx/>
              <a:buNone/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ГОСУДАРСТВЕННОЙ ПРОГРАММЫ</a:t>
            </a:r>
            <a:endParaRPr lang="ru-RU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87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"/>
          <p:cNvSpPr>
            <a:spLocks noChangeArrowheads="1"/>
          </p:cNvSpPr>
          <p:nvPr/>
        </p:nvSpPr>
        <p:spPr bwMode="auto">
          <a:xfrm>
            <a:off x="1192213" y="342900"/>
            <a:ext cx="10687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b="1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ГОСУДАРСТВЕННОЙ ПРОГРАММЫ</a:t>
            </a:r>
          </a:p>
        </p:txBody>
      </p:sp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1004888" y="1209675"/>
            <a:ext cx="10634662" cy="374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ВАЛОВЫЙ РЕГИОНАЛЬНЫЙ ПРОДУКТ, млрд руб.:</a:t>
            </a:r>
            <a:endParaRPr kumimoji="1"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/>
          </p:cNvPr>
          <p:cNvCxnSpPr/>
          <p:nvPr/>
        </p:nvCxnSpPr>
        <p:spPr>
          <a:xfrm>
            <a:off x="1130300" y="2990850"/>
            <a:ext cx="106854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>
            <a:extLst/>
          </p:cNvPr>
          <p:cNvCxnSpPr/>
          <p:nvPr/>
        </p:nvCxnSpPr>
        <p:spPr>
          <a:xfrm>
            <a:off x="1192213" y="6062663"/>
            <a:ext cx="106870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>
            <a:extLst/>
          </p:cNvPr>
          <p:cNvSpPr/>
          <p:nvPr/>
        </p:nvSpPr>
        <p:spPr>
          <a:xfrm>
            <a:off x="1004888" y="1676400"/>
            <a:ext cx="3467100" cy="97948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428,9 </a:t>
            </a:r>
            <a:endParaRPr kumimoji="1" lang="ru-RU" alt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/>
          </p:cNvPr>
          <p:cNvSpPr/>
          <p:nvPr/>
        </p:nvSpPr>
        <p:spPr>
          <a:xfrm>
            <a:off x="7369175" y="1681163"/>
            <a:ext cx="3465513" cy="97948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 </a:t>
            </a:r>
            <a:endParaRPr kumimoji="1"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592,4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AutoShape 14"/>
          <p:cNvSpPr>
            <a:spLocks noChangeArrowheads="1"/>
          </p:cNvSpPr>
          <p:nvPr/>
        </p:nvSpPr>
        <p:spPr bwMode="auto">
          <a:xfrm>
            <a:off x="5061743" y="1763712"/>
            <a:ext cx="2416175" cy="390524"/>
          </a:xfrm>
          <a:prstGeom prst="homePlate">
            <a:avLst>
              <a:gd name="adj" fmla="val 66934"/>
            </a:avLst>
          </a:prstGeom>
          <a:solidFill>
            <a:srgbClr val="BDD7EE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>
            <a:extLst/>
          </p:cNvPr>
          <p:cNvSpPr/>
          <p:nvPr/>
        </p:nvSpPr>
        <p:spPr>
          <a:xfrm>
            <a:off x="952500" y="3702050"/>
            <a:ext cx="10634663" cy="3762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(БЕЗ БЮДЖЕТА), млрд руб.:</a:t>
            </a:r>
            <a:endParaRPr kumimoji="1"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/>
          </p:cNvPr>
          <p:cNvSpPr/>
          <p:nvPr/>
        </p:nvSpPr>
        <p:spPr>
          <a:xfrm>
            <a:off x="952500" y="4259263"/>
            <a:ext cx="3467100" cy="97948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79,3</a:t>
            </a:r>
            <a:r>
              <a:rPr kumimoji="1"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extLst/>
          </p:cNvPr>
          <p:cNvSpPr/>
          <p:nvPr/>
        </p:nvSpPr>
        <p:spPr>
          <a:xfrm>
            <a:off x="7586663" y="4259263"/>
            <a:ext cx="3197225" cy="97948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 </a:t>
            </a:r>
            <a:endParaRPr kumimoji="1"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</a:t>
            </a:r>
            <a:r>
              <a:rPr kumimoji="1"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>
            <a:extLst/>
          </p:cNvPr>
          <p:cNvSpPr/>
          <p:nvPr/>
        </p:nvSpPr>
        <p:spPr>
          <a:xfrm>
            <a:off x="4832748" y="4744243"/>
            <a:ext cx="2633662" cy="427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1"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21,7</a:t>
            </a: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>
            <a:extLst/>
          </p:cNvPr>
          <p:cNvSpPr/>
          <p:nvPr/>
        </p:nvSpPr>
        <p:spPr>
          <a:xfrm>
            <a:off x="4832748" y="2142806"/>
            <a:ext cx="2635250" cy="427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1"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163,5</a:t>
            </a: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E82E77-5454-491B-BEE3-F9D049EBA863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ru-RU" altLang="ru-RU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5068094" y="4316414"/>
            <a:ext cx="2416175" cy="390524"/>
          </a:xfrm>
          <a:prstGeom prst="homePlate">
            <a:avLst>
              <a:gd name="adj" fmla="val 66934"/>
            </a:avLst>
          </a:prstGeom>
          <a:solidFill>
            <a:srgbClr val="BDD7EE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01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1566863" y="342900"/>
            <a:ext cx="10312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НОВОЙ ГОСУДАРСТВЕННОЙ ПРОГРАММЫ</a:t>
            </a:r>
          </a:p>
        </p:txBody>
      </p:sp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2354899" y="810418"/>
            <a:ext cx="3303588" cy="935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федерального уровня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/>
          </p:cNvPr>
          <p:cNvCxnSpPr/>
          <p:nvPr/>
        </p:nvCxnSpPr>
        <p:spPr>
          <a:xfrm>
            <a:off x="1371600" y="1712913"/>
            <a:ext cx="100177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8DD920-BD44-46DB-B75C-984B6F9DF421}" type="slidenum"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/>
          </p:cNvPr>
          <p:cNvCxnSpPr/>
          <p:nvPr/>
        </p:nvCxnSpPr>
        <p:spPr>
          <a:xfrm flipH="1" flipV="1">
            <a:off x="7721600" y="1259842"/>
            <a:ext cx="0" cy="53949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8214359" y="759618"/>
            <a:ext cx="3488268" cy="935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регионального уровня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3093" y="1678094"/>
            <a:ext cx="503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ru-RU" altLang="ru-RU" b="1" dirty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7 мая 2018 года №204</a:t>
            </a:r>
            <a:r>
              <a:rPr kumimoji="1" lang="ru-RU" alt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период до 2024 года»</a:t>
            </a:r>
            <a:endParaRPr kumimoji="1" lang="en-US" alt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6480" y="2865120"/>
            <a:ext cx="509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ru-RU" altLang="ru-RU" b="1" dirty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13 февраля 2019 года №207-р </a:t>
            </a:r>
            <a:r>
              <a:rPr kumimoji="1" lang="ru-RU" altLang="ru-RU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kumimoji="1"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</a:t>
            </a:r>
            <a:r>
              <a:rPr kumimoji="1"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тратегии </a:t>
            </a:r>
            <a:r>
              <a:rPr kumimoji="1"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пространственного развития Российской Федерации на период до 2025 </a:t>
            </a:r>
            <a:r>
              <a:rPr kumimoji="1"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kumimoji="1" lang="ru-RU" alt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2560" y="1686560"/>
            <a:ext cx="428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 июня 2019 года </a:t>
            </a:r>
            <a:r>
              <a:rPr lang="ru-RU" altLang="ru-RU" b="1" dirty="0">
                <a:latin typeface="Times New Roman" panose="02020603050405020304" pitchFamily="18" charset="0"/>
              </a:rPr>
              <a:t>Концепция инвестиционной стратегии Тверской области на период до 2026 года</a:t>
            </a:r>
            <a:endParaRPr lang="ru-RU" dirty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782560" y="2733040"/>
            <a:ext cx="428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19 июня 2019 года </a:t>
            </a:r>
            <a:r>
              <a:rPr lang="ru-RU" altLang="ru-RU" b="1" dirty="0">
                <a:latin typeface="Times New Roman" panose="02020603050405020304" pitchFamily="18" charset="0"/>
              </a:rPr>
              <a:t>Концепция развития сети ГАУ «МФЦ» на 2019 – 2021 годы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82560" y="3430955"/>
            <a:ext cx="431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30 июля 2019 года </a:t>
            </a:r>
            <a:r>
              <a:rPr lang="ru-RU" altLang="ru-RU" b="1" dirty="0">
                <a:latin typeface="Times New Roman" panose="02020603050405020304" pitchFamily="18" charset="0"/>
              </a:rPr>
              <a:t>Концепция развития внешнеэкономических связей и стимулирования экспорта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8492" y="4055533"/>
            <a:ext cx="509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«Производительность труда и поддержка занятости»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03" y="4055533"/>
            <a:ext cx="643978" cy="6734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28332" y="4744720"/>
            <a:ext cx="509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«Международная кооперация и экспорт»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06" y="4744720"/>
            <a:ext cx="654395" cy="673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08013" y="5416973"/>
            <a:ext cx="509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«Малое и среднее предпринимательство и поддержка индивидуальной предпринимательской инициативы»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9" y="5416973"/>
            <a:ext cx="63559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53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1004888" y="1136650"/>
            <a:ext cx="10634662" cy="374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ЗАНЯТЫХ В МСП, тыс. чел.: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/>
          </p:cNvPr>
          <p:cNvCxnSpPr/>
          <p:nvPr/>
        </p:nvCxnSpPr>
        <p:spPr>
          <a:xfrm>
            <a:off x="1193800" y="2551113"/>
            <a:ext cx="106854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>
            <a:extLst/>
          </p:cNvPr>
          <p:cNvCxnSpPr/>
          <p:nvPr/>
        </p:nvCxnSpPr>
        <p:spPr>
          <a:xfrm>
            <a:off x="1192213" y="4273550"/>
            <a:ext cx="106870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>
            <a:extLst/>
          </p:cNvPr>
          <p:cNvSpPr/>
          <p:nvPr/>
        </p:nvSpPr>
        <p:spPr>
          <a:xfrm>
            <a:off x="1004888" y="1511300"/>
            <a:ext cx="3467100" cy="97948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177,0 </a:t>
            </a:r>
          </a:p>
        </p:txBody>
      </p:sp>
      <p:sp>
        <p:nvSpPr>
          <p:cNvPr id="11" name="Скругленный прямоугольник 10">
            <a:extLst/>
          </p:cNvPr>
          <p:cNvSpPr/>
          <p:nvPr/>
        </p:nvSpPr>
        <p:spPr>
          <a:xfrm>
            <a:off x="7573963" y="1547813"/>
            <a:ext cx="3465512" cy="97948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 </a:t>
            </a:r>
            <a:endParaRPr kumimoji="1"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  <a:r>
              <a:rPr kumimoji="1"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Скругленный прямоугольник 13">
            <a:extLst/>
          </p:cNvPr>
          <p:cNvSpPr/>
          <p:nvPr/>
        </p:nvSpPr>
        <p:spPr>
          <a:xfrm>
            <a:off x="1004888" y="2716213"/>
            <a:ext cx="10634662" cy="37623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СУБЪЕКТОВ МСП, тыс. чел.: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/>
          </p:cNvPr>
          <p:cNvSpPr/>
          <p:nvPr/>
        </p:nvSpPr>
        <p:spPr>
          <a:xfrm>
            <a:off x="1004888" y="3117850"/>
            <a:ext cx="3467100" cy="97948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48,0</a:t>
            </a:r>
            <a:r>
              <a:rPr kumimoji="1"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Скругленный прямоугольник 18">
            <a:extLst/>
          </p:cNvPr>
          <p:cNvSpPr/>
          <p:nvPr/>
        </p:nvSpPr>
        <p:spPr>
          <a:xfrm>
            <a:off x="7586663" y="3114675"/>
            <a:ext cx="3467100" cy="97948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 </a:t>
            </a:r>
            <a:endParaRPr kumimoji="1"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52,2</a:t>
            </a:r>
            <a:r>
              <a:rPr kumimoji="1"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Скругленный прямоугольник 19">
            <a:extLst/>
          </p:cNvPr>
          <p:cNvSpPr/>
          <p:nvPr/>
        </p:nvSpPr>
        <p:spPr>
          <a:xfrm>
            <a:off x="1004888" y="4370388"/>
            <a:ext cx="10634662" cy="37623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МСП В ВАЛОВОМ РЕГИОНАЛЬНОМ ПРОДУКТЕ, </a:t>
            </a:r>
            <a:r>
              <a:rPr kumimoji="1" lang="en-US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kumimoji="1"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ru-RU" alt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>
            <a:extLst/>
          </p:cNvPr>
          <p:cNvSpPr/>
          <p:nvPr/>
        </p:nvSpPr>
        <p:spPr>
          <a:xfrm>
            <a:off x="1004888" y="4856163"/>
            <a:ext cx="3467100" cy="97948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29,6</a:t>
            </a:r>
            <a:r>
              <a:rPr kumimoji="1"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Скругленный прямоугольник 22">
            <a:extLst/>
          </p:cNvPr>
          <p:cNvSpPr/>
          <p:nvPr/>
        </p:nvSpPr>
        <p:spPr>
          <a:xfrm>
            <a:off x="7586663" y="4767263"/>
            <a:ext cx="3467100" cy="97790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 </a:t>
            </a:r>
            <a:endParaRPr kumimoji="1"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</a:t>
            </a:r>
            <a:r>
              <a:rPr kumimoji="1"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Скругленный прямоугольник 23">
            <a:extLst/>
          </p:cNvPr>
          <p:cNvSpPr/>
          <p:nvPr/>
        </p:nvSpPr>
        <p:spPr>
          <a:xfrm>
            <a:off x="4844255" y="5252084"/>
            <a:ext cx="2633663" cy="5397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+ 5,2</a:t>
            </a:r>
            <a:r>
              <a:rPr kumimoji="1"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Скругленный прямоугольник 25">
            <a:extLst/>
          </p:cNvPr>
          <p:cNvSpPr/>
          <p:nvPr/>
        </p:nvSpPr>
        <p:spPr>
          <a:xfrm>
            <a:off x="4844254" y="3567908"/>
            <a:ext cx="2633663" cy="42703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+ 4,2</a:t>
            </a:r>
            <a:r>
              <a:rPr kumimoji="1"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Скругленный прямоугольник 27">
            <a:extLst/>
          </p:cNvPr>
          <p:cNvSpPr/>
          <p:nvPr/>
        </p:nvSpPr>
        <p:spPr>
          <a:xfrm>
            <a:off x="4844253" y="1986758"/>
            <a:ext cx="2633663" cy="427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+ 34,0</a:t>
            </a:r>
            <a:r>
              <a:rPr kumimoji="1"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0" name="Прямая соединительная линия 29">
            <a:extLst/>
          </p:cNvPr>
          <p:cNvCxnSpPr/>
          <p:nvPr/>
        </p:nvCxnSpPr>
        <p:spPr>
          <a:xfrm>
            <a:off x="1192213" y="5976938"/>
            <a:ext cx="106870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C41A438-73EA-4AE8-ABFA-8F0A254297CF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ru-RU" altLang="ru-RU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0" name="Прямоугольник 5"/>
          <p:cNvSpPr>
            <a:spLocks noChangeArrowheads="1"/>
          </p:cNvSpPr>
          <p:nvPr/>
        </p:nvSpPr>
        <p:spPr bwMode="auto">
          <a:xfrm>
            <a:off x="1192213" y="342900"/>
            <a:ext cx="10687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b="1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ГОСУДАРСТВЕННОЙ ПРОГРАММЫ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5114131" y="1641159"/>
            <a:ext cx="2416175" cy="390524"/>
          </a:xfrm>
          <a:prstGeom prst="homePlate">
            <a:avLst>
              <a:gd name="adj" fmla="val 66934"/>
            </a:avLst>
          </a:prstGeom>
          <a:solidFill>
            <a:srgbClr val="BDD7EE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14131" y="3245330"/>
            <a:ext cx="2416175" cy="390524"/>
          </a:xfrm>
          <a:prstGeom prst="homePlate">
            <a:avLst>
              <a:gd name="adj" fmla="val 66934"/>
            </a:avLst>
          </a:prstGeom>
          <a:solidFill>
            <a:srgbClr val="BDD7EE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57788" y="4886325"/>
            <a:ext cx="2416175" cy="390524"/>
          </a:xfrm>
          <a:prstGeom prst="homePlate">
            <a:avLst>
              <a:gd name="adj" fmla="val 66934"/>
            </a:avLst>
          </a:prstGeom>
          <a:solidFill>
            <a:srgbClr val="BDD7EE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2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C41A438-73EA-4AE8-ABFA-8F0A254297CF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ru-RU" altLang="ru-RU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0" name="Прямоугольник 5"/>
          <p:cNvSpPr>
            <a:spLocks noChangeArrowheads="1"/>
          </p:cNvSpPr>
          <p:nvPr/>
        </p:nvSpPr>
        <p:spPr bwMode="auto">
          <a:xfrm>
            <a:off x="1192213" y="342900"/>
            <a:ext cx="10687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b="1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ГОСУДАРСТВЕННОЙ ПРОГРАММЫ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04888" y="1363770"/>
            <a:ext cx="10634662" cy="67922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УЧАСТИЯ ТВЕРСКОЙ ОБЛАСТИ В РЕАЛИЗАЦИИ НАЦИОНАЛЬНЫХ ПРОЕКТОВ, %:</a:t>
            </a:r>
            <a:endParaRPr kumimoji="1"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92213" y="3217352"/>
            <a:ext cx="106854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192213" y="6062663"/>
            <a:ext cx="106870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1004888" y="2201461"/>
            <a:ext cx="3467100" cy="97948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69175" y="2165445"/>
            <a:ext cx="3465513" cy="97948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9" name="AutoShape 14"/>
          <p:cNvSpPr>
            <a:spLocks noChangeArrowheads="1"/>
          </p:cNvSpPr>
          <p:nvPr/>
        </p:nvSpPr>
        <p:spPr bwMode="auto">
          <a:xfrm>
            <a:off x="5061743" y="2288773"/>
            <a:ext cx="2416175" cy="390524"/>
          </a:xfrm>
          <a:prstGeom prst="homePlate">
            <a:avLst>
              <a:gd name="adj" fmla="val 66934"/>
            </a:avLst>
          </a:prstGeom>
          <a:solidFill>
            <a:srgbClr val="BDD7EE"/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52500" y="3702050"/>
            <a:ext cx="10634663" cy="801706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РЕГИОНАЛЬНЫХ ПРИОРИТЕТНЫХ ПРОЕКТОВ РЕАЛИЗОВАННЫХ В ТВЕРСКОЙ ОБЛАСТИ, единиц:</a:t>
            </a:r>
            <a:endParaRPr kumimoji="1"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952500" y="4780300"/>
            <a:ext cx="3467100" cy="97948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586663" y="4780300"/>
            <a:ext cx="3197225" cy="97948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832748" y="5265280"/>
            <a:ext cx="2633662" cy="427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+ 12 </a:t>
            </a:r>
            <a:r>
              <a:rPr kumimoji="1"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832748" y="2667867"/>
            <a:ext cx="2635250" cy="427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+ 25</a:t>
            </a:r>
            <a:r>
              <a:rPr kumimoji="1"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AutoShape 14"/>
          <p:cNvSpPr>
            <a:spLocks noChangeArrowheads="1"/>
          </p:cNvSpPr>
          <p:nvPr/>
        </p:nvSpPr>
        <p:spPr bwMode="auto">
          <a:xfrm>
            <a:off x="5068094" y="4837451"/>
            <a:ext cx="2416175" cy="390524"/>
          </a:xfrm>
          <a:prstGeom prst="homePlate">
            <a:avLst>
              <a:gd name="adj" fmla="val 66934"/>
            </a:avLst>
          </a:prstGeom>
          <a:solidFill>
            <a:srgbClr val="BDD7EE"/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32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C41A438-73EA-4AE8-ABFA-8F0A254297CF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ru-RU" altLang="ru-RU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0" name="Прямоугольник 5"/>
          <p:cNvSpPr>
            <a:spLocks noChangeArrowheads="1"/>
          </p:cNvSpPr>
          <p:nvPr/>
        </p:nvSpPr>
        <p:spPr bwMode="auto">
          <a:xfrm>
            <a:off x="1192213" y="342900"/>
            <a:ext cx="10687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b="1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ГОСУДАРСТВЕННОЙ ПРОГРАММЫ</a:t>
            </a:r>
          </a:p>
        </p:txBody>
      </p:sp>
      <p:sp>
        <p:nvSpPr>
          <p:cNvPr id="32" name="Скругленный прямоугольник 31">
            <a:extLst/>
          </p:cNvPr>
          <p:cNvSpPr/>
          <p:nvPr/>
        </p:nvSpPr>
        <p:spPr>
          <a:xfrm>
            <a:off x="801688" y="2792333"/>
            <a:ext cx="10634662" cy="374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ОБРАЗОВАТЕЛЬНЫХ ОРГАНИЗАЦИЙ, УСОВЕРШЕНСТВОВАВШИХ МЕХАНИЗМЫ УПРАВЛЕНИЯ В СФЕРЕ НАУКИ И ИННОВАЦИЙ, единиц:</a:t>
            </a:r>
            <a:endParaRPr kumimoji="1"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>
            <a:extLst/>
          </p:cNvPr>
          <p:cNvCxnSpPr/>
          <p:nvPr/>
        </p:nvCxnSpPr>
        <p:spPr>
          <a:xfrm>
            <a:off x="927100" y="4573508"/>
            <a:ext cx="106854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/>
          </p:cNvPr>
          <p:cNvCxnSpPr/>
          <p:nvPr/>
        </p:nvCxnSpPr>
        <p:spPr>
          <a:xfrm>
            <a:off x="989013" y="2169015"/>
            <a:ext cx="106870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>
            <a:extLst/>
          </p:cNvPr>
          <p:cNvSpPr/>
          <p:nvPr/>
        </p:nvSpPr>
        <p:spPr>
          <a:xfrm>
            <a:off x="801688" y="3526909"/>
            <a:ext cx="3467100" cy="97948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kumimoji="1" lang="ru-RU" alt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>
            <a:extLst/>
          </p:cNvPr>
          <p:cNvSpPr/>
          <p:nvPr/>
        </p:nvSpPr>
        <p:spPr>
          <a:xfrm>
            <a:off x="7165975" y="3531672"/>
            <a:ext cx="3465513" cy="97948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 </a:t>
            </a:r>
            <a:endParaRPr kumimoji="1"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4858543" y="3614221"/>
            <a:ext cx="2416175" cy="390524"/>
          </a:xfrm>
          <a:prstGeom prst="homePlate">
            <a:avLst>
              <a:gd name="adj" fmla="val 66934"/>
            </a:avLst>
          </a:prstGeom>
          <a:solidFill>
            <a:srgbClr val="BDD7EE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4629548" y="3993315"/>
            <a:ext cx="2635250" cy="427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1"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40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"/>
          <p:cNvSpPr>
            <a:spLocks noChangeArrowheads="1"/>
          </p:cNvSpPr>
          <p:nvPr/>
        </p:nvSpPr>
        <p:spPr bwMode="auto">
          <a:xfrm>
            <a:off x="1192213" y="342900"/>
            <a:ext cx="10687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ГОСУДАРСТВЕННОЙ ПРОГРАММЫ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4888" y="1209675"/>
            <a:ext cx="10634662" cy="374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ФИЛИАЛОВ МФЦ, единиц:</a:t>
            </a:r>
            <a:endParaRPr kumimoji="1"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130300" y="2990850"/>
            <a:ext cx="106854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192213" y="6062663"/>
            <a:ext cx="106870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004888" y="1676400"/>
            <a:ext cx="3467100" cy="97948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69175" y="1681163"/>
            <a:ext cx="3465513" cy="97948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1"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AutoShape 14"/>
          <p:cNvSpPr>
            <a:spLocks noChangeArrowheads="1"/>
          </p:cNvSpPr>
          <p:nvPr/>
        </p:nvSpPr>
        <p:spPr bwMode="auto">
          <a:xfrm>
            <a:off x="5061743" y="1763712"/>
            <a:ext cx="2416175" cy="390524"/>
          </a:xfrm>
          <a:prstGeom prst="homePlate">
            <a:avLst>
              <a:gd name="adj" fmla="val 66934"/>
            </a:avLst>
          </a:prstGeom>
          <a:solidFill>
            <a:srgbClr val="BDD7EE"/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2500" y="3702050"/>
            <a:ext cx="10634663" cy="3762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НАСЕЛЕНИЯ УСЛУГАМИ МФЦ, %:</a:t>
            </a:r>
            <a:endParaRPr kumimoji="1" lang="ru-RU" alt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2500" y="4259263"/>
            <a:ext cx="3467100" cy="97948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91,5</a:t>
            </a:r>
            <a:r>
              <a:rPr kumimoji="1"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86663" y="4259263"/>
            <a:ext cx="3197225" cy="97948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kumimoji="1"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32748" y="4744243"/>
            <a:ext cx="2633662" cy="427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+ 2,5 </a:t>
            </a:r>
            <a:r>
              <a:rPr kumimoji="1"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32748" y="2142806"/>
            <a:ext cx="2635250" cy="427038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kumimoji="1"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+ 10</a:t>
            </a:r>
            <a:r>
              <a:rPr kumimoji="1"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3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E82E77-5454-491B-BEE3-F9D049EBA863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ru-RU" alt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5068094" y="4316414"/>
            <a:ext cx="2416175" cy="390524"/>
          </a:xfrm>
          <a:prstGeom prst="homePlate">
            <a:avLst>
              <a:gd name="adj" fmla="val 66934"/>
            </a:avLst>
          </a:prstGeom>
          <a:solidFill>
            <a:srgbClr val="BDD7EE"/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909638" y="128588"/>
            <a:ext cx="110410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ГОСУДАРСТВЕННОЙ ПРОГРАММЫ                    ТВЕРСКОЙ ОБЛАСТИ</a:t>
            </a:r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732963" y="6553200"/>
            <a:ext cx="245903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2E145F5-37DF-43B2-902D-90A4415AE034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17219"/>
              </p:ext>
            </p:extLst>
          </p:nvPr>
        </p:nvGraphicFramePr>
        <p:xfrm>
          <a:off x="1045817" y="1230230"/>
          <a:ext cx="11040392" cy="52777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0769"/>
                <a:gridCol w="5160968">
                  <a:extLst>
                    <a:ext uri="{9D8B030D-6E8A-4147-A177-3AD203B41FA5}"/>
                  </a:extLst>
                </a:gridCol>
                <a:gridCol w="889726">
                  <a:extLst>
                    <a:ext uri="{9D8B030D-6E8A-4147-A177-3AD203B41FA5}"/>
                  </a:extLst>
                </a:gridCol>
                <a:gridCol w="873760">
                  <a:extLst>
                    <a:ext uri="{9D8B030D-6E8A-4147-A177-3AD203B41FA5}"/>
                  </a:extLst>
                </a:gridCol>
                <a:gridCol w="690880">
                  <a:extLst>
                    <a:ext uri="{9D8B030D-6E8A-4147-A177-3AD203B41FA5}"/>
                  </a:extLst>
                </a:gridCol>
                <a:gridCol w="822960"/>
                <a:gridCol w="680720"/>
                <a:gridCol w="690880"/>
                <a:gridCol w="879729"/>
              </a:tblGrid>
              <a:tr h="6718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 и подпрограмм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>
                    <a:solidFill>
                      <a:srgbClr val="BDD7EE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 реализации программы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49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15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extLst>
                  <a:ext uri="{0D108BD9-81ED-4DB2-BD59-A6C34878D82A}"/>
                </a:extLst>
              </a:tr>
              <a:tr h="1218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Эффективное развитие экономики, инвестиционной и предпринимательской среды Тверской области" на 2020 - 2025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747,3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971,3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701,6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701,6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/>
                </a:extLst>
              </a:tr>
              <a:tr h="76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"Создание условий и институциональной среды для развития предпринимательства"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445,7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/>
                </a:extLst>
              </a:tr>
              <a:tr h="817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"Привлечение, сопровождение, инфраструктурное обеспечение инвестиций"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/>
                </a:extLst>
              </a:tr>
              <a:tr h="872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3 "Обеспечение социально-экономического прогнозирования и планирования"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813652" y="867051"/>
            <a:ext cx="15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909638" y="128588"/>
            <a:ext cx="110410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ГОСУДАРСТВЕННОЙ ПРОГРАММЫ                    ТВЕРСКОЙ ОБЛАСТИ</a:t>
            </a:r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732963" y="6553200"/>
            <a:ext cx="245903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2E145F5-37DF-43B2-902D-90A4415AE034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76543"/>
              </p:ext>
            </p:extLst>
          </p:nvPr>
        </p:nvGraphicFramePr>
        <p:xfrm>
          <a:off x="1004888" y="1020354"/>
          <a:ext cx="11088303" cy="54668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5134"/>
                <a:gridCol w="5176241">
                  <a:extLst>
                    <a:ext uri="{9D8B030D-6E8A-4147-A177-3AD203B41FA5}"/>
                  </a:extLst>
                </a:gridCol>
                <a:gridCol w="783771">
                  <a:extLst>
                    <a:ext uri="{9D8B030D-6E8A-4147-A177-3AD203B41FA5}"/>
                  </a:extLst>
                </a:gridCol>
                <a:gridCol w="748937">
                  <a:extLst>
                    <a:ext uri="{9D8B030D-6E8A-4147-A177-3AD203B41FA5}"/>
                  </a:extLst>
                </a:gridCol>
                <a:gridCol w="731520">
                  <a:extLst>
                    <a:ext uri="{9D8B030D-6E8A-4147-A177-3AD203B41FA5}"/>
                  </a:extLst>
                </a:gridCol>
                <a:gridCol w="670560"/>
                <a:gridCol w="705395"/>
                <a:gridCol w="724868"/>
                <a:gridCol w="1161877"/>
              </a:tblGrid>
              <a:tr h="4276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>
                    <a:solidFill>
                      <a:srgbClr val="BDD7EE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 реализации программы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328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30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3" marR="7433" marT="7429" marB="0" anchor="ctr"/>
                </a:tc>
                <a:extLst>
                  <a:ext uri="{0D108BD9-81ED-4DB2-BD59-A6C34878D82A}"/>
                </a:extLst>
              </a:tr>
              <a:tr h="1229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4 "Внедрение эффективных практик в систему государственного и муниципального управления, содействие развитию инноваций"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856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5 "Содействие информационным инновациям и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цифровизация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924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6 "Развитие системы оказания государственных и муниципальных услуг (функций) в Тверской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538,8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361,3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924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7 "Стимулирование экспорта, развитие международных и межрегиональных связей"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7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564,7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27647" y="644140"/>
            <a:ext cx="15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8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163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502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B2A740-97F2-49CA-9877-354CEE100EB4}" type="slidenum"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extLst/>
          </p:cNvPr>
          <p:cNvSpPr/>
          <p:nvPr/>
        </p:nvSpPr>
        <p:spPr>
          <a:xfrm>
            <a:off x="1244600" y="3306763"/>
            <a:ext cx="10634663" cy="37465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 marL="342900" indent="-342900">
              <a:spcBef>
                <a:spcPct val="20000"/>
              </a:spcBef>
              <a:buChar char="•"/>
              <a:tabLst>
                <a:tab pos="201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1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1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algn="ctr" fontAlgn="b">
              <a:spcAft>
                <a:spcPts val="800"/>
              </a:spcAft>
              <a:buClr>
                <a:srgbClr val="000000"/>
              </a:buClr>
              <a:buSzPts val="1400"/>
              <a:buNone/>
              <a:defRPr/>
            </a:pPr>
            <a:r>
              <a:rPr lang="ru-RU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СОЦИАЛЬНО-ЭКОНОМИЧЕСКОГО ПРОГНОЗИРОВАНИЯ И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59234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Оформление по умолчанию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3475</Words>
  <Application>Microsoft Office PowerPoint</Application>
  <PresentationFormat>Широкоэкранный</PresentationFormat>
  <Paragraphs>1455</Paragraphs>
  <Slides>63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26</vt:i4>
      </vt:variant>
      <vt:variant>
        <vt:lpstr>Заголовки слайдов</vt:lpstr>
      </vt:variant>
      <vt:variant>
        <vt:i4>63</vt:i4>
      </vt:variant>
    </vt:vector>
  </HeadingPairs>
  <TitlesOfParts>
    <vt:vector size="99" baseType="lpstr">
      <vt:lpstr>Arial Unicode MS</vt:lpstr>
      <vt:lpstr>MS PGothic</vt:lpstr>
      <vt:lpstr>Arial</vt:lpstr>
      <vt:lpstr>Calibri</vt:lpstr>
      <vt:lpstr>Calibri Light</vt:lpstr>
      <vt:lpstr>DejaVu Sans</vt:lpstr>
      <vt:lpstr>Helvetica Neue</vt:lpstr>
      <vt:lpstr>Symbol</vt:lpstr>
      <vt:lpstr>Times New Roman</vt:lpstr>
      <vt:lpstr>Wingdings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8_Тема Office</vt:lpstr>
      <vt:lpstr>1_Office Theme</vt:lpstr>
      <vt:lpstr>11_Тема Office</vt:lpstr>
      <vt:lpstr>9_Тема Office</vt:lpstr>
      <vt:lpstr>10_Тема Office</vt:lpstr>
      <vt:lpstr>12_Тема Office</vt:lpstr>
      <vt:lpstr>13_Тема Office</vt:lpstr>
      <vt:lpstr>15_Тема Office</vt:lpstr>
      <vt:lpstr>14_Тема Office</vt:lpstr>
      <vt:lpstr>2_Office Theme</vt:lpstr>
      <vt:lpstr>1_Оформление по умолчанию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137</cp:revision>
  <cp:lastPrinted>2019-12-30T06:50:01Z</cp:lastPrinted>
  <dcterms:created xsi:type="dcterms:W3CDTF">2019-12-29T12:35:06Z</dcterms:created>
  <dcterms:modified xsi:type="dcterms:W3CDTF">2020-01-10T11:43:58Z</dcterms:modified>
</cp:coreProperties>
</file>