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85" r:id="rId1"/>
  </p:sldMasterIdLst>
  <p:sldIdLst>
    <p:sldId id="262" r:id="rId2"/>
    <p:sldId id="258" r:id="rId3"/>
    <p:sldId id="259" r:id="rId4"/>
    <p:sldId id="264" r:id="rId5"/>
    <p:sldId id="272" r:id="rId6"/>
    <p:sldId id="267" r:id="rId7"/>
    <p:sldId id="260" r:id="rId8"/>
    <p:sldId id="263" r:id="rId9"/>
    <p:sldId id="276" r:id="rId10"/>
    <p:sldId id="273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893"/>
    <a:srgbClr val="FF9966"/>
    <a:srgbClr val="FF7E13"/>
    <a:srgbClr val="FFF0E1"/>
    <a:srgbClr val="FFAB13"/>
    <a:srgbClr val="D1CA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78" d="100"/>
          <a:sy n="78" d="100"/>
        </p:scale>
        <p:origin x="-1068" y="-8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erver-1\Proekts\&#1054;&#1041;&#1065;&#1040;&#1071;\&#1050;&#1072;&#1076;&#1072;&#1089;&#1090;&#1088;&#1086;&#1074;&#1072;&#1103;%20&#1086;&#1094;&#1077;&#1085;&#1082;&#1072;\&#1072;&#1082;&#1090;&#1091;&#1072;&#1083;&#1100;&#1085;&#1099;&#1077;%20&#1089;&#1074;&#1077;&#1076;&#1077;&#1085;&#1080;&#1103;%20&#1087;&#1086;%20&#1043;&#1050;&#1054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Лист2!$C$21</c:f>
              <c:strCache>
                <c:ptCount val="1"/>
                <c:pt idx="0">
                  <c:v>Количество объектов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1</a:t>
                    </a:r>
                    <a:r>
                      <a:rPr lang="ru-RU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 </a:t>
                    </a:r>
                    <a:r>
                      <a:rPr lang="en-US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083</a:t>
                    </a:r>
                    <a:r>
                      <a:rPr lang="ru-RU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 </a:t>
                    </a:r>
                    <a:r>
                      <a:rPr lang="en-US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859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754</a:t>
                    </a:r>
                    <a:r>
                      <a:rPr lang="ru-RU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 </a:t>
                    </a:r>
                    <a:r>
                      <a:rPr lang="en-US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508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257</a:t>
                    </a:r>
                    <a:r>
                      <a:rPr lang="ru-RU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 </a:t>
                    </a:r>
                    <a:r>
                      <a:rPr lang="en-US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738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40</a:t>
                    </a:r>
                    <a:r>
                      <a:rPr lang="ru-RU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 </a:t>
                    </a:r>
                    <a:r>
                      <a:rPr lang="en-US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045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15</a:t>
                    </a:r>
                    <a:r>
                      <a:rPr lang="ru-RU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 </a:t>
                    </a:r>
                    <a:r>
                      <a:rPr lang="en-US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486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accent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Лист2!$B$22:$B$28</c:f>
              <c:strCache>
                <c:ptCount val="7"/>
                <c:pt idx="0">
                  <c:v>ОКС</c:v>
                </c:pt>
                <c:pt idx="1">
                  <c:v>Земли населенных пунктов</c:v>
                </c:pt>
                <c:pt idx="2">
                  <c:v>Земли с/х (включая садоводческие, 
огороднические и дачные объединения)</c:v>
                </c:pt>
                <c:pt idx="3">
                  <c:v>Земли лесного фонда</c:v>
                </c:pt>
                <c:pt idx="4">
                  <c:v>Земли промышленности</c:v>
                </c:pt>
                <c:pt idx="5">
                  <c:v>Земли особо охраняемых территорий</c:v>
                </c:pt>
                <c:pt idx="6">
                  <c:v>Земли водного фонда</c:v>
                </c:pt>
              </c:strCache>
            </c:strRef>
          </c:cat>
          <c:val>
            <c:numRef>
              <c:f>Лист2!$C$22:$C$28</c:f>
              <c:numCache>
                <c:formatCode>General</c:formatCode>
                <c:ptCount val="7"/>
                <c:pt idx="0">
                  <c:v>1083859</c:v>
                </c:pt>
                <c:pt idx="1">
                  <c:v>754508</c:v>
                </c:pt>
                <c:pt idx="2">
                  <c:v>257738</c:v>
                </c:pt>
                <c:pt idx="3">
                  <c:v>40045</c:v>
                </c:pt>
                <c:pt idx="4">
                  <c:v>15486</c:v>
                </c:pt>
                <c:pt idx="5">
                  <c:v>670</c:v>
                </c:pt>
                <c:pt idx="6">
                  <c:v>185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9377408"/>
        <c:axId val="89387392"/>
        <c:axId val="0"/>
      </c:bar3DChart>
      <c:catAx>
        <c:axId val="89377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89387392"/>
        <c:crosses val="autoZero"/>
        <c:auto val="1"/>
        <c:lblAlgn val="ctr"/>
        <c:lblOffset val="100"/>
        <c:noMultiLvlLbl val="0"/>
      </c:catAx>
      <c:valAx>
        <c:axId val="89387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893774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0.80939</cdr:x>
      <cdr:y>0.75429</cdr:y>
    </cdr:from>
    <cdr:to>
      <cdr:x>1</cdr:x>
      <cdr:y>1</cdr:y>
    </cdr:to>
    <cdr:pic>
      <cdr:nvPicPr>
        <cdr:cNvPr id="2" name="Picture 2" descr="C:\Documents and Settings\m.murashova\Рабочий стол\logo7-2.pn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10231120" y="5207744"/>
          <a:ext cx="2103119" cy="1222248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30E2307-1E40-4E12-8716-25BFDA8E7013}" type="datetime1">
              <a:rPr lang="en-US" smtClean="0"/>
              <a:pPr/>
              <a:t>9/20/2018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61FD9D02-426E-46C9-9EE9-0DE1EF8B2838}" type="datetime1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9379" y="7034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10387963" y="93785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7B8AEBBE-F8B2-42CF-9895-E86A608384EB}" type="datetime1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E1FAA6B6-10E5-4810-BC9F-DA72D8452E73}" type="datetime1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6D18D072-EF12-4AA2-BD71-ABC68B06D0E2}" type="datetime1">
              <a:rPr lang="en-US" smtClean="0"/>
              <a:pPr/>
              <a:t>9/20/2018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22714818-984F-4759-BF72-A33BDC1963BD}" type="datetime1">
              <a:rPr lang="en-US" smtClean="0"/>
              <a:pPr/>
              <a:t>9/20/2018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9EA7E191-5F94-4FC1-B823-BD7CABF7FA06}" type="datetime1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88856D55-EFBE-4F9B-8A5F-09D42CA22A9B}" type="datetime1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9/20/2018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86" r:id="rId1"/>
    <p:sldLayoutId id="2147484187" r:id="rId2"/>
    <p:sldLayoutId id="2147484188" r:id="rId3"/>
    <p:sldLayoutId id="2147484189" r:id="rId4"/>
    <p:sldLayoutId id="2147484190" r:id="rId5"/>
    <p:sldLayoutId id="2147484191" r:id="rId6"/>
    <p:sldLayoutId id="2147484192" r:id="rId7"/>
    <p:sldLayoutId id="2147484193" r:id="rId8"/>
    <p:sldLayoutId id="2147484194" r:id="rId9"/>
    <p:sldLayoutId id="2147484195" r:id="rId10"/>
    <p:sldLayoutId id="2147484196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tverbti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7F83547-C31E-4F18-8CFA-889D79F5A3F6}"/>
              </a:ext>
            </a:extLst>
          </p:cNvPr>
          <p:cNvSpPr txBox="1"/>
          <p:nvPr/>
        </p:nvSpPr>
        <p:spPr>
          <a:xfrm>
            <a:off x="268224" y="164320"/>
            <a:ext cx="115945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D893"/>
                </a:solidFill>
                <a:latin typeface="Georgia" pitchFamily="18" charset="0"/>
                <a:cs typeface="Times New Roman" pitchFamily="18" charset="0"/>
              </a:rPr>
              <a:t>Государственное бюджетное учреждение</a:t>
            </a:r>
          </a:p>
          <a:p>
            <a:pPr algn="ctr"/>
            <a:r>
              <a:rPr lang="ru-RU" sz="2800" b="1" dirty="0">
                <a:solidFill>
                  <a:srgbClr val="FFD893"/>
                </a:solidFill>
                <a:latin typeface="Georgia" pitchFamily="18" charset="0"/>
                <a:cs typeface="Times New Roman" pitchFamily="18" charset="0"/>
              </a:rPr>
              <a:t>Тверской области</a:t>
            </a:r>
          </a:p>
          <a:p>
            <a:pPr algn="ctr"/>
            <a:r>
              <a:rPr lang="ru-RU" sz="2800" b="1" dirty="0">
                <a:solidFill>
                  <a:srgbClr val="FFD893"/>
                </a:solidFill>
                <a:latin typeface="Georgia" pitchFamily="18" charset="0"/>
                <a:cs typeface="Times New Roman" pitchFamily="18" charset="0"/>
              </a:rPr>
              <a:t>«Центр кадастровой оценки и технической инвентаризации»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2896" y="2657856"/>
            <a:ext cx="102047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Деятельность и основные цели ГБУ «Центр кадастровой оценки»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 descr="C:\Documents and Settings\m.murashova\Рабочий стол\logo7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504" y="5156944"/>
            <a:ext cx="1987295" cy="122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111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5B16534-8CA6-4C08-8037-9228DFC079BE}"/>
              </a:ext>
            </a:extLst>
          </p:cNvPr>
          <p:cNvSpPr txBox="1"/>
          <p:nvPr/>
        </p:nvSpPr>
        <p:spPr>
          <a:xfrm>
            <a:off x="207264" y="385313"/>
            <a:ext cx="1131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smtClean="0">
                <a:solidFill>
                  <a:srgbClr val="FFD893"/>
                </a:solidFill>
                <a:latin typeface="Georgia" panose="02040502050405020303" pitchFamily="18" charset="0"/>
              </a:rPr>
              <a:t>Источники информации о стоимости объектов на рынке</a:t>
            </a:r>
            <a:endParaRPr lang="ru-RU" sz="2800" b="1" dirty="0">
              <a:solidFill>
                <a:srgbClr val="FFD893"/>
              </a:solidFill>
              <a:latin typeface="Georgia" panose="02040502050405020303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67738" y="3345628"/>
            <a:ext cx="1993228" cy="64168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Учреждение</a:t>
            </a:r>
            <a:endParaRPr lang="ru-RU" sz="2000" b="1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60824" y="1379626"/>
            <a:ext cx="2089165" cy="10026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Печатные издания (Из рук в руки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19061" y="1295882"/>
            <a:ext cx="2690581" cy="130294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Интернет-сайты (ЦИАН, </a:t>
            </a:r>
            <a:r>
              <a:rPr lang="ru-RU" sz="20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Авито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Яндекс-недвижимость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0288" y="3345628"/>
            <a:ext cx="2369701" cy="96360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Агентства недвижимости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436864" y="3293538"/>
            <a:ext cx="2538343" cy="7922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Росреестр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449056" y="1295882"/>
            <a:ext cx="3246609" cy="1219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Органы государственной власти и местного самоуправления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974336" y="5315070"/>
            <a:ext cx="1993228" cy="64168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Достоверная информация</a:t>
            </a:r>
            <a:endParaRPr lang="ru-RU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2" descr="C:\Documents and Settings\m.murashova\Рабочий стол\logo7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9216" y="5156944"/>
            <a:ext cx="2103119" cy="122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 стрелкой 11"/>
          <p:cNvCxnSpPr/>
          <p:nvPr/>
        </p:nvCxnSpPr>
        <p:spPr>
          <a:xfrm>
            <a:off x="3149989" y="2255520"/>
            <a:ext cx="1824347" cy="10901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6766560" y="2382252"/>
            <a:ext cx="1682496" cy="963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8" idx="2"/>
            <a:endCxn id="6" idx="0"/>
          </p:cNvCxnSpPr>
          <p:nvPr/>
        </p:nvCxnSpPr>
        <p:spPr>
          <a:xfrm>
            <a:off x="5864352" y="2598826"/>
            <a:ext cx="0" cy="746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9" idx="3"/>
            <a:endCxn id="6" idx="1"/>
          </p:cNvCxnSpPr>
          <p:nvPr/>
        </p:nvCxnSpPr>
        <p:spPr>
          <a:xfrm flipV="1">
            <a:off x="3149989" y="3666470"/>
            <a:ext cx="1717749" cy="1609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0" idx="1"/>
            <a:endCxn id="6" idx="3"/>
          </p:cNvCxnSpPr>
          <p:nvPr/>
        </p:nvCxnSpPr>
        <p:spPr>
          <a:xfrm flipH="1" flipV="1">
            <a:off x="6860966" y="3666470"/>
            <a:ext cx="1575898" cy="23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Скругленный прямоугольник 44"/>
          <p:cNvSpPr/>
          <p:nvPr/>
        </p:nvSpPr>
        <p:spPr>
          <a:xfrm>
            <a:off x="4169664" y="4309230"/>
            <a:ext cx="3962400" cy="64168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Анализ полученных данных</a:t>
            </a:r>
            <a:endParaRPr lang="ru-RU" sz="2000" b="1" dirty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5958758" y="3987312"/>
            <a:ext cx="0" cy="3219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14" idx="0"/>
          </p:cNvCxnSpPr>
          <p:nvPr/>
        </p:nvCxnSpPr>
        <p:spPr>
          <a:xfrm>
            <a:off x="5970950" y="4950914"/>
            <a:ext cx="0" cy="364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032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29EBBAB-EF85-4094-89D6-B886E8C1BE28}"/>
              </a:ext>
            </a:extLst>
          </p:cNvPr>
          <p:cNvSpPr/>
          <p:nvPr/>
        </p:nvSpPr>
        <p:spPr>
          <a:xfrm>
            <a:off x="1918321" y="683112"/>
            <a:ext cx="837397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Официальный сайт ГБУ «Центр кадастровой оценки»</a:t>
            </a:r>
          </a:p>
          <a:p>
            <a:pPr algn="ctr"/>
            <a:r>
              <a:rPr lang="en-US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2"/>
              </a:rPr>
              <a:t>https://tverbti.ru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2"/>
              </a:rPr>
              <a:t>/</a:t>
            </a:r>
            <a:endParaRPr lang="ru-RU" sz="3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ул. 15 лет Октября, д. 39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г. Тверь  170008</a:t>
            </a:r>
            <a:endParaRPr lang="ru-RU" sz="3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600" b="1" dirty="0" smtClean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3" name="Picture 2" descr="C:\Documents and Settings\m.murashova\Рабочий стол\logo7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048" y="4102544"/>
            <a:ext cx="2103119" cy="122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06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816870" y="569136"/>
            <a:ext cx="106558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D893"/>
                </a:solidFill>
                <a:latin typeface="Georgia" pitchFamily="18" charset="0"/>
                <a:cs typeface="Times New Roman" pitchFamily="18" charset="0"/>
              </a:rPr>
              <a:t>Создание ГБУ «Центр кадастровой оценки</a:t>
            </a:r>
            <a:r>
              <a:rPr lang="ru-RU" sz="3600" b="1" dirty="0" smtClean="0">
                <a:solidFill>
                  <a:srgbClr val="FFD893"/>
                </a:solidFill>
                <a:latin typeface="Georgia" pitchFamily="18" charset="0"/>
                <a:cs typeface="Times New Roman" pitchFamily="18" charset="0"/>
              </a:rPr>
              <a:t>» в Тверской области </a:t>
            </a:r>
            <a:r>
              <a:rPr lang="ru-RU" sz="3600" b="1" dirty="0" smtClean="0">
                <a:solidFill>
                  <a:srgbClr val="FFD893"/>
                </a:solidFill>
                <a:latin typeface="Georgia" pitchFamily="18" charset="0"/>
                <a:cs typeface="Times New Roman" pitchFamily="18" charset="0"/>
              </a:rPr>
              <a:t>с целью реализации требований Закона об оценке</a:t>
            </a:r>
            <a:endParaRPr lang="ru-RU" sz="3600" b="1" dirty="0">
              <a:solidFill>
                <a:srgbClr val="FFD89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402336" y="2805412"/>
            <a:ext cx="3035808" cy="2962656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u="sng" dirty="0" smtClean="0">
                <a:solidFill>
                  <a:srgbClr val="00B0F0"/>
                </a:solidFill>
                <a:latin typeface="Arial" charset="0"/>
              </a:rPr>
              <a:t>1 </a:t>
            </a:r>
            <a:r>
              <a:rPr lang="ru-RU" sz="2800" b="1" u="sng" dirty="0" smtClean="0">
                <a:solidFill>
                  <a:srgbClr val="00B0F0"/>
                </a:solidFill>
                <a:latin typeface="Arial" charset="0"/>
              </a:rPr>
              <a:t>этап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03.07.2016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ysClr val="windowText" lastClr="000000"/>
                </a:solidFill>
                <a:latin typeface="Arial" charset="0"/>
              </a:rPr>
              <a:t>Принят закон</a:t>
            </a:r>
            <a:endParaRPr lang="ru-RU" sz="2800" dirty="0" smtClean="0">
              <a:solidFill>
                <a:sysClr val="windowText" lastClr="000000"/>
              </a:solidFill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ysClr val="windowText" lastClr="000000"/>
                </a:solidFill>
                <a:latin typeface="Arial" charset="0"/>
              </a:rPr>
              <a:t>об оценке 237-ФЗ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charset="0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3675888" y="2805412"/>
            <a:ext cx="3578352" cy="2962656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00B0F0"/>
                </a:solidFill>
                <a:latin typeface="Arial" charset="0"/>
              </a:rPr>
              <a:t>2 этап</a:t>
            </a:r>
            <a:endParaRPr lang="ru-RU" sz="2800" b="1" u="sng" dirty="0">
              <a:solidFill>
                <a:srgbClr val="00B0F0"/>
              </a:solidFill>
              <a:latin typeface="Arial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07.12.2017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ysClr val="windowText" lastClr="000000"/>
                </a:solidFill>
                <a:latin typeface="Arial" charset="0"/>
              </a:rPr>
              <a:t>Постановление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ysClr val="windowText" lastClr="000000"/>
                </a:solidFill>
                <a:latin typeface="Arial" charset="0"/>
              </a:rPr>
              <a:t>Правительства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ysClr val="windowText" lastClr="000000"/>
                </a:solidFill>
                <a:latin typeface="Arial" charset="0"/>
              </a:rPr>
              <a:t>Тверской области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ysClr val="windowText" lastClr="000000"/>
                </a:solidFill>
                <a:latin typeface="Arial" charset="0"/>
              </a:rPr>
              <a:t>о создании ГБУ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ysClr val="windowText" lastClr="000000"/>
                </a:solidFill>
                <a:latin typeface="Arial" charset="0"/>
              </a:rPr>
              <a:t>«Центр кадастровой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ysClr val="windowText" lastClr="000000"/>
                </a:solidFill>
                <a:latin typeface="Arial" charset="0"/>
              </a:rPr>
              <a:t>оценки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7449312" y="2805412"/>
            <a:ext cx="4474464" cy="2962656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indent="0" algn="ctr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u="sng" dirty="0" smtClean="0">
                <a:solidFill>
                  <a:srgbClr val="00B0F0"/>
                </a:solidFill>
                <a:latin typeface="Arial" charset="0"/>
              </a:rPr>
              <a:t>3 этап</a:t>
            </a:r>
          </a:p>
          <a:p>
            <a:pPr marR="0" indent="0" algn="ctr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18.06.2018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ysClr val="windowText" lastClr="000000"/>
                </a:solidFill>
                <a:latin typeface="Arial" charset="0"/>
              </a:rPr>
              <a:t>создание </a:t>
            </a:r>
            <a:r>
              <a:rPr lang="ru-RU" sz="2800" dirty="0" smtClean="0">
                <a:solidFill>
                  <a:sysClr val="windowText" lastClr="000000"/>
                </a:solidFill>
                <a:latin typeface="Arial" charset="0"/>
              </a:rPr>
              <a:t>ГБУ «Центр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ysClr val="windowText" lastClr="000000"/>
                </a:solidFill>
                <a:latin typeface="Arial" charset="0"/>
              </a:rPr>
              <a:t>кадастровой оценки</a:t>
            </a:r>
            <a:r>
              <a:rPr lang="ru-RU" sz="2800" dirty="0">
                <a:solidFill>
                  <a:sysClr val="windowText" lastClr="000000"/>
                </a:solidFill>
                <a:latin typeface="Arial" charset="0"/>
              </a:rPr>
              <a:t>» </a:t>
            </a:r>
            <a:endParaRPr lang="ru-RU" sz="2800" dirty="0" smtClean="0">
              <a:solidFill>
                <a:sysClr val="windowText" lastClr="000000"/>
              </a:solidFill>
              <a:latin typeface="Arial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ysClr val="windowText" lastClr="000000"/>
                </a:solidFill>
                <a:latin typeface="Arial" charset="0"/>
              </a:rPr>
              <a:t>путем Реорганизация </a:t>
            </a:r>
            <a:r>
              <a:rPr lang="ru-RU" sz="2800" dirty="0">
                <a:solidFill>
                  <a:sysClr val="windowText" lastClr="000000"/>
                </a:solidFill>
                <a:latin typeface="Arial" charset="0"/>
              </a:rPr>
              <a:t>ГУП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ysClr val="windowText" lastClr="000000"/>
                </a:solidFill>
                <a:latin typeface="Arial" charset="0"/>
              </a:rPr>
              <a:t>«Тверское областное БТИ»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charset="0"/>
            </a:endParaRPr>
          </a:p>
        </p:txBody>
      </p:sp>
      <p:pic>
        <p:nvPicPr>
          <p:cNvPr id="6" name="Picture 2" descr="C:\Documents and Settings\m.murashova\Рабочий стол\logo7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4705" y="5635752"/>
            <a:ext cx="1987295" cy="122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05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7606" y="166793"/>
            <a:ext cx="7102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D893"/>
                </a:solidFill>
                <a:latin typeface="Georgia" pitchFamily="18" charset="0"/>
                <a:cs typeface="Times New Roman" pitchFamily="18" charset="0"/>
              </a:rPr>
              <a:t>Виды деятельности Учреждения</a:t>
            </a:r>
            <a:endParaRPr lang="ru-RU" sz="2800" b="1" dirty="0">
              <a:solidFill>
                <a:srgbClr val="FFD893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08959" y="2188549"/>
            <a:ext cx="6039703" cy="174538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Основной вид деятельности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algn="ctr"/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Осуществление полномочий по определению кадастровой стоимости</a:t>
            </a:r>
            <a:endParaRPr lang="ru-RU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265921" y="4435959"/>
            <a:ext cx="2755392" cy="221477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Выполнение геодезических, кадастровых и картографических работ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839032" y="4435967"/>
            <a:ext cx="2198071" cy="221477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Предоставление услуг в сфере недвижимости</a:t>
            </a:r>
            <a:endParaRPr lang="ru-RU" sz="16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332311" y="4435958"/>
            <a:ext cx="2816352" cy="221477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Хранение учетно-технической документации об объектах государственного технического учета и технической инвентаризации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488207" y="4435959"/>
            <a:ext cx="2339572" cy="221477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Осуществление операций с недвижимым имуществом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57469" y="865635"/>
            <a:ext cx="4496516" cy="85343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ГБУ «ЦЕНТР КАДАСТРОВОЙ ОЦЕНКИ»</a:t>
            </a:r>
            <a:endParaRPr lang="ru-RU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" name="Прямая со стрелкой 5"/>
          <p:cNvCxnSpPr>
            <a:stCxn id="11" idx="2"/>
            <a:endCxn id="9" idx="0"/>
          </p:cNvCxnSpPr>
          <p:nvPr/>
        </p:nvCxnSpPr>
        <p:spPr bwMode="auto">
          <a:xfrm>
            <a:off x="6005727" y="1719073"/>
            <a:ext cx="123084" cy="469476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Прямая со стрелкой 15"/>
          <p:cNvCxnSpPr/>
          <p:nvPr/>
        </p:nvCxnSpPr>
        <p:spPr bwMode="auto">
          <a:xfrm>
            <a:off x="6128811" y="2328672"/>
            <a:ext cx="914400" cy="914400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Стрелка вниз 20"/>
          <p:cNvSpPr/>
          <p:nvPr/>
        </p:nvSpPr>
        <p:spPr bwMode="auto">
          <a:xfrm>
            <a:off x="5827780" y="1719073"/>
            <a:ext cx="504533" cy="521249"/>
          </a:xfrm>
          <a:prstGeom prst="downArrow">
            <a:avLst/>
          </a:prstGeom>
          <a:gradFill rotWithShape="1">
            <a:gsLst>
              <a:gs pos="0">
                <a:schemeClr val="accent1"/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3" name="Соединительная линия уступом 22"/>
          <p:cNvCxnSpPr/>
          <p:nvPr/>
        </p:nvCxnSpPr>
        <p:spPr bwMode="auto">
          <a:xfrm rot="5400000">
            <a:off x="909275" y="3016563"/>
            <a:ext cx="2619351" cy="219455"/>
          </a:xfrm>
          <a:prstGeom prst="bentConnector3">
            <a:avLst>
              <a:gd name="adj1" fmla="val 50000"/>
            </a:avLst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Соединительная линия уступом 37"/>
          <p:cNvCxnSpPr>
            <a:stCxn id="11" idx="1"/>
            <a:endCxn id="29" idx="0"/>
          </p:cNvCxnSpPr>
          <p:nvPr/>
        </p:nvCxnSpPr>
        <p:spPr bwMode="auto">
          <a:xfrm rot="10800000" flipV="1">
            <a:off x="1938069" y="1292353"/>
            <a:ext cx="1819401" cy="3143613"/>
          </a:xfrm>
          <a:prstGeom prst="bentConnector2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Соединительная линия уступом 39"/>
          <p:cNvCxnSpPr>
            <a:stCxn id="11" idx="1"/>
            <a:endCxn id="29" idx="0"/>
          </p:cNvCxnSpPr>
          <p:nvPr/>
        </p:nvCxnSpPr>
        <p:spPr bwMode="auto">
          <a:xfrm rot="10800000" flipV="1">
            <a:off x="1938069" y="1292353"/>
            <a:ext cx="1819401" cy="3143613"/>
          </a:xfrm>
          <a:prstGeom prst="bentConnector2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Соединительная линия уступом 41"/>
          <p:cNvCxnSpPr>
            <a:stCxn id="11" idx="1"/>
          </p:cNvCxnSpPr>
          <p:nvPr/>
        </p:nvCxnSpPr>
        <p:spPr bwMode="auto">
          <a:xfrm rot="10800000" flipV="1">
            <a:off x="1987301" y="1292354"/>
            <a:ext cx="1770169" cy="3143604"/>
          </a:xfrm>
          <a:prstGeom prst="bentConnector2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Соединительная линия уступом 43"/>
          <p:cNvCxnSpPr/>
          <p:nvPr/>
        </p:nvCxnSpPr>
        <p:spPr bwMode="auto">
          <a:xfrm rot="5400000">
            <a:off x="1333880" y="2012369"/>
            <a:ext cx="2893666" cy="1953513"/>
          </a:xfrm>
          <a:prstGeom prst="bentConnector3">
            <a:avLst>
              <a:gd name="adj1" fmla="val -1403"/>
            </a:avLst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Соединительная линия уступом 46"/>
          <p:cNvCxnSpPr>
            <a:endCxn id="10" idx="0"/>
          </p:cNvCxnSpPr>
          <p:nvPr/>
        </p:nvCxnSpPr>
        <p:spPr bwMode="auto">
          <a:xfrm rot="16200000" flipH="1">
            <a:off x="7991326" y="1783668"/>
            <a:ext cx="2914950" cy="2389632"/>
          </a:xfrm>
          <a:prstGeom prst="bentConnector3">
            <a:avLst>
              <a:gd name="adj1" fmla="val -609"/>
            </a:avLst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Прямая со стрелкой 52"/>
          <p:cNvCxnSpPr/>
          <p:nvPr/>
        </p:nvCxnSpPr>
        <p:spPr bwMode="auto">
          <a:xfrm>
            <a:off x="4657991" y="1914146"/>
            <a:ext cx="0" cy="521249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Прямая со стрелкой 54"/>
          <p:cNvCxnSpPr/>
          <p:nvPr/>
        </p:nvCxnSpPr>
        <p:spPr bwMode="auto">
          <a:xfrm>
            <a:off x="4652543" y="4210830"/>
            <a:ext cx="0" cy="225128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Прямая со стрелкой 57"/>
          <p:cNvCxnSpPr/>
          <p:nvPr/>
        </p:nvCxnSpPr>
        <p:spPr bwMode="auto">
          <a:xfrm>
            <a:off x="7740487" y="4210830"/>
            <a:ext cx="0" cy="225128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Прямая со стрелкой 58"/>
          <p:cNvCxnSpPr/>
          <p:nvPr/>
        </p:nvCxnSpPr>
        <p:spPr bwMode="auto">
          <a:xfrm>
            <a:off x="7740487" y="1914146"/>
            <a:ext cx="0" cy="521249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316993" y="690013"/>
            <a:ext cx="3340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Дополнительные виды деятельности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253985" y="690014"/>
            <a:ext cx="3949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Дополнительные</a:t>
            </a:r>
            <a:r>
              <a:rPr lang="ru-RU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</a:t>
            </a:r>
          </a:p>
          <a:p>
            <a:pPr algn="ctr"/>
            <a:r>
              <a:rPr lang="ru-RU" sz="24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</a:t>
            </a:r>
          </a:p>
        </p:txBody>
      </p:sp>
      <p:cxnSp>
        <p:nvCxnSpPr>
          <p:cNvPr id="31" name="Прямая соединительная линия 30"/>
          <p:cNvCxnSpPr>
            <a:endCxn id="32" idx="0"/>
          </p:cNvCxnSpPr>
          <p:nvPr/>
        </p:nvCxnSpPr>
        <p:spPr>
          <a:xfrm>
            <a:off x="1803956" y="3474720"/>
            <a:ext cx="2854037" cy="9612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8168639" y="3167084"/>
            <a:ext cx="2474978" cy="1268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5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F339E4F-AA78-4672-9289-CD74EA444CD9}"/>
              </a:ext>
            </a:extLst>
          </p:cNvPr>
          <p:cNvSpPr txBox="1"/>
          <p:nvPr/>
        </p:nvSpPr>
        <p:spPr>
          <a:xfrm>
            <a:off x="1383792" y="217590"/>
            <a:ext cx="9070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D893"/>
                </a:solidFill>
                <a:latin typeface="Georgia" panose="02040502050405020303" pitchFamily="18" charset="0"/>
              </a:rPr>
              <a:t>Функции Учреждения, выполняемые в рамках определения кадастровой стоимости</a:t>
            </a:r>
            <a:endParaRPr lang="ru-RU" sz="2800" b="1" dirty="0">
              <a:solidFill>
                <a:srgbClr val="FFD893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вал 2"/>
          <p:cNvSpPr/>
          <p:nvPr/>
        </p:nvSpPr>
        <p:spPr bwMode="auto">
          <a:xfrm>
            <a:off x="316992" y="1335024"/>
            <a:ext cx="2718816" cy="1658112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Определение стоимости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в рамках государственной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оценки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3230880" y="1335024"/>
            <a:ext cx="2743200" cy="1658112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Определение стоимости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в период между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проведением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оценки</a:t>
            </a:r>
          </a:p>
        </p:txBody>
      </p:sp>
      <p:sp>
        <p:nvSpPr>
          <p:cNvPr id="15" name="Овал 14"/>
          <p:cNvSpPr/>
          <p:nvPr/>
        </p:nvSpPr>
        <p:spPr bwMode="auto">
          <a:xfrm>
            <a:off x="8909304" y="1335024"/>
            <a:ext cx="3075432" cy="1658112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Хранение копий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документов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 и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м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атериалов, использованных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при определении</a:t>
            </a:r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 КС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6172200" y="1335024"/>
            <a:ext cx="2459736" cy="1658112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Сбор, обработка,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систематизация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и накопление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информации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3346704" y="3145536"/>
            <a:ext cx="2633472" cy="1658112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Рассмотрение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обращений,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 связанных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с наличием ошибок</a:t>
            </a:r>
            <a:endParaRPr lang="ru-RU" sz="1600" b="1" dirty="0">
              <a:solidFill>
                <a:schemeClr val="accent1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charset="0"/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9217152" y="3145536"/>
            <a:ext cx="2633472" cy="1658112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Разъяснение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результатов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определения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кадастровой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стоимости</a:t>
            </a:r>
            <a:endParaRPr lang="ru-RU" sz="1600" b="1" dirty="0">
              <a:solidFill>
                <a:schemeClr val="accent1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charset="0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275832" y="3145536"/>
            <a:ext cx="2633472" cy="1658112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Предоставление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сведений о кадастровой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стоимости</a:t>
            </a:r>
            <a:endParaRPr lang="ru-RU" sz="1600" b="1" dirty="0">
              <a:solidFill>
                <a:schemeClr val="accent1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charset="0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36320" y="4803648"/>
            <a:ext cx="2993136" cy="1926336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Предоставление копий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отчетов и документов по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КС государственным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органам</a:t>
            </a:r>
            <a:endParaRPr lang="ru-RU" sz="1600" b="1" dirty="0">
              <a:solidFill>
                <a:schemeClr val="accent1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8022336" y="4803648"/>
            <a:ext cx="2633472" cy="1658112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Предоставление в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Управление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Росреестра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о данных рынка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недвижимости</a:t>
            </a:r>
          </a:p>
        </p:txBody>
      </p:sp>
      <p:sp>
        <p:nvSpPr>
          <p:cNvPr id="23" name="Овал 22"/>
          <p:cNvSpPr/>
          <p:nvPr/>
        </p:nvSpPr>
        <p:spPr bwMode="auto">
          <a:xfrm>
            <a:off x="4462272" y="4956048"/>
            <a:ext cx="2633472" cy="1658112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Предоставление в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Управление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Росреестра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информации для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ведения ЕГРН</a:t>
            </a:r>
            <a:endParaRPr lang="ru-RU" sz="1600" b="1" dirty="0">
              <a:solidFill>
                <a:schemeClr val="accent1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charset="0"/>
            </a:endParaRPr>
          </a:p>
        </p:txBody>
      </p:sp>
      <p:sp>
        <p:nvSpPr>
          <p:cNvPr id="25" name="Овал 24"/>
          <p:cNvSpPr/>
          <p:nvPr/>
        </p:nvSpPr>
        <p:spPr bwMode="auto">
          <a:xfrm>
            <a:off x="316992" y="3145536"/>
            <a:ext cx="2913888" cy="1658112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Хранение копий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отчетов и документов,</a:t>
            </a:r>
            <a:endParaRPr lang="ru-RU" sz="1600" b="1" dirty="0">
              <a:solidFill>
                <a:schemeClr val="accent1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формируемых в ходе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о</a:t>
            </a:r>
            <a:r>
              <a:rPr lang="ru-RU" sz="16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пределения </a:t>
            </a:r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КС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  <p:pic>
        <p:nvPicPr>
          <p:cNvPr id="20" name="Picture 2" descr="C:\Documents and Settings\m.murashova\Рабочий стол\logo7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320" y="5156944"/>
            <a:ext cx="2103119" cy="122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17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7F83547-C31E-4F18-8CFA-889D79F5A3F6}"/>
              </a:ext>
            </a:extLst>
          </p:cNvPr>
          <p:cNvSpPr txBox="1"/>
          <p:nvPr/>
        </p:nvSpPr>
        <p:spPr>
          <a:xfrm>
            <a:off x="1072899" y="493504"/>
            <a:ext cx="992715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D893"/>
                </a:solidFill>
                <a:latin typeface="Georgia" pitchFamily="18" charset="0"/>
              </a:rPr>
              <a:t>Первоочередные задачи ГБУ «Центр кадастровой оценки» в рамках подготовки к проведению к государственной оценке</a:t>
            </a:r>
            <a:endParaRPr lang="ru-RU" sz="2400" b="1" dirty="0">
              <a:solidFill>
                <a:srgbClr val="FFD893"/>
              </a:solidFill>
              <a:latin typeface="Georgia" pitchFamily="18" charset="0"/>
            </a:endParaRPr>
          </a:p>
          <a:p>
            <a:pPr algn="ctr"/>
            <a:endParaRPr lang="ru-RU" sz="28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68099" y="3085473"/>
            <a:ext cx="1870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Подбор сотрудников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964545" y="2974775"/>
            <a:ext cx="26271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Сбор, накопление и анализ информации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34" name="Picture 10" descr="http://ictlounge.com.ng/wp-content/uploads/2016/03/iConTime-555x55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363" y="1670485"/>
            <a:ext cx="1353136" cy="1221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https://img01.kupiprodai.ru/102017/150913127973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" t="3" r="1563" b="7461"/>
          <a:stretch/>
        </p:blipFill>
        <p:spPr bwMode="auto">
          <a:xfrm>
            <a:off x="768099" y="1670487"/>
            <a:ext cx="1870632" cy="1334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6" name="Picture 52" descr="http://photo.adiso.ru/photo/resource/ru/386/386486/trebuyutsya-na-rabotu-specialisty.0.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297" y="1691887"/>
            <a:ext cx="1823049" cy="114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4" name="Picture 60" descr="http://www.structuregroup.org/wp-content/uploads/2015/06/real-estate-investment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604" y="3730937"/>
            <a:ext cx="1933253" cy="1218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Прямоугольник 73"/>
          <p:cNvSpPr/>
          <p:nvPr/>
        </p:nvSpPr>
        <p:spPr>
          <a:xfrm>
            <a:off x="4803169" y="3060232"/>
            <a:ext cx="20292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Обучение сотрудников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2020946" y="5612678"/>
            <a:ext cx="23885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Проведение кадастровой оценки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123" y="3924913"/>
            <a:ext cx="2212425" cy="145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6230112" y="5428009"/>
            <a:ext cx="3584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Создание Государственной информационной системы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3" name="Picture 2" descr="C:\Documents and Settings\m.murashova\Рабочий стол\logo7-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8499" y="5293941"/>
            <a:ext cx="2103119" cy="122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10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m.murashova\Рабочий стол\logo7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881" y="5486128"/>
            <a:ext cx="2103119" cy="122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32954F9-18C2-4086-B294-C49B45AD2AE8}"/>
              </a:ext>
            </a:extLst>
          </p:cNvPr>
          <p:cNvSpPr txBox="1"/>
          <p:nvPr/>
        </p:nvSpPr>
        <p:spPr>
          <a:xfrm>
            <a:off x="300236" y="484110"/>
            <a:ext cx="113918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D893"/>
                </a:solidFill>
                <a:latin typeface="Arial" pitchFamily="34" charset="0"/>
                <a:cs typeface="Arial" pitchFamily="34" charset="0"/>
              </a:rPr>
              <a:t>Актуальные в настоящее время сведения о проведении государственной кадастровой оценки, определенной в соответствии с Федеральным законом от 29.07.1998 №135-ФЗ «Об оценочной деятельности в Российской Федерации»</a:t>
            </a:r>
            <a:endParaRPr lang="ru-RU" sz="2400" b="1" dirty="0">
              <a:solidFill>
                <a:srgbClr val="FFD893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203440"/>
              </p:ext>
            </p:extLst>
          </p:nvPr>
        </p:nvGraphicFramePr>
        <p:xfrm>
          <a:off x="725425" y="2053770"/>
          <a:ext cx="9363456" cy="4498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54284"/>
                <a:gridCol w="1909172"/>
              </a:tblGrid>
              <a:tr h="10381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Категория земель/ назначения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Дата вступления в силу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921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Земли с/х (садоводческие, огороднические и дачные объединения)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01.01.2009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921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Земли сельскохозяйственного назначения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01.01.2014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60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ОКС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01.01.2014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60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Земли населенных пунктов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01.01.2015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60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Земли лесного фонда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01.01.2016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60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Земли водного фонда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01.01.2016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60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Земли особо охраняемых территорий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27.11.2016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60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Земли промышленности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27.11.2016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20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1" y="519041"/>
            <a:ext cx="112654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D893"/>
                </a:solidFill>
                <a:latin typeface="Arial" pitchFamily="34" charset="0"/>
                <a:cs typeface="Arial" pitchFamily="34" charset="0"/>
              </a:rPr>
              <a:t>Справочные сведения о количестве объектов недвижимости, учтенных в Едином государственном реестре недвижимости, подлежащих оценке</a:t>
            </a:r>
            <a:endParaRPr lang="ru-RU" sz="2800" b="1" dirty="0">
              <a:solidFill>
                <a:srgbClr val="FFD893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3871557"/>
              </p:ext>
            </p:extLst>
          </p:nvPr>
        </p:nvGraphicFramePr>
        <p:xfrm>
          <a:off x="682753" y="2123492"/>
          <a:ext cx="10997184" cy="4277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196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5B16534-8CA6-4C08-8037-9228DFC079BE}"/>
              </a:ext>
            </a:extLst>
          </p:cNvPr>
          <p:cNvSpPr txBox="1"/>
          <p:nvPr/>
        </p:nvSpPr>
        <p:spPr>
          <a:xfrm>
            <a:off x="1107707" y="153292"/>
            <a:ext cx="9639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D893"/>
                </a:solidFill>
                <a:latin typeface="Arial" pitchFamily="34" charset="0"/>
                <a:cs typeface="Arial" pitchFamily="34" charset="0"/>
              </a:rPr>
              <a:t>Планируемое проведение государственной кадастровой оценки в 2019-2020 </a:t>
            </a:r>
            <a:r>
              <a:rPr lang="ru-RU" sz="2800" b="1" dirty="0" err="1" smtClean="0">
                <a:solidFill>
                  <a:srgbClr val="FFD893"/>
                </a:solidFill>
                <a:latin typeface="Arial" pitchFamily="34" charset="0"/>
                <a:cs typeface="Arial" pitchFamily="34" charset="0"/>
              </a:rPr>
              <a:t>гг</a:t>
            </a:r>
            <a:endParaRPr lang="ru-RU" sz="2800" b="1" dirty="0">
              <a:solidFill>
                <a:srgbClr val="FFD89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74598" y="1215672"/>
            <a:ext cx="2856455" cy="8993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2019 год</a:t>
            </a:r>
            <a:endParaRPr lang="ru-RU" sz="3600" b="1" dirty="0">
              <a:solidFill>
                <a:schemeClr val="bg1">
                  <a:lumMod val="95000"/>
                  <a:lumOff val="5000"/>
                </a:schemeClr>
              </a:solidFill>
              <a:latin typeface="Georgia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9184" y="2443536"/>
            <a:ext cx="5705856" cy="14299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Проведение мероприятий по государственной кадастровой оценки земель категории «Земли сельскохозяйственного назначения (124 975), включая земельные участки садоводческих, огороднических и дачных объединений (132 982)</a:t>
            </a:r>
            <a:endParaRPr lang="ru-RU" sz="1600" b="1" dirty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3755137" y="2114992"/>
            <a:ext cx="320443" cy="32854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кругленный прямоугольник 37"/>
          <p:cNvSpPr/>
          <p:nvPr/>
        </p:nvSpPr>
        <p:spPr>
          <a:xfrm>
            <a:off x="6714379" y="2443536"/>
            <a:ext cx="4758293" cy="1265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Мероприятия по подготовке к проведению государственной кадастровой оценки ОКС  (1 160 522)</a:t>
            </a:r>
            <a:endParaRPr lang="ru-RU" sz="1600" b="1" dirty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6799727" y="2049380"/>
            <a:ext cx="515476" cy="39415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Скругленный прямоугольник 40"/>
          <p:cNvSpPr/>
          <p:nvPr/>
        </p:nvSpPr>
        <p:spPr>
          <a:xfrm>
            <a:off x="4262394" y="4044536"/>
            <a:ext cx="2962695" cy="8993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2020 год</a:t>
            </a:r>
            <a:endParaRPr lang="ru-RU" sz="3600" b="1" dirty="0">
              <a:solidFill>
                <a:schemeClr val="bg1">
                  <a:lumMod val="95000"/>
                  <a:lumOff val="5000"/>
                </a:schemeClr>
              </a:solidFill>
              <a:latin typeface="Georgia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42544" y="5251544"/>
            <a:ext cx="5705856" cy="1265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Проведение мероприятий по государственной кадастровой оценки объектов капитального строительства</a:t>
            </a:r>
            <a:endParaRPr lang="ru-RU" sz="1600" b="1" dirty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 flipH="1">
            <a:off x="3463817" y="4943856"/>
            <a:ext cx="798577" cy="30768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6537597" y="5251544"/>
            <a:ext cx="3252580" cy="1265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Мероприятия по подготовке к проведению государственной кадастровой оценки земель населенных пунктов </a:t>
            </a:r>
            <a:endParaRPr lang="ru-RU" sz="1600" b="1" dirty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7156747" y="4852416"/>
            <a:ext cx="975321" cy="39912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Documents and Settings\m.murashova\Рабочий стол\logo7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881" y="5425168"/>
            <a:ext cx="2103119" cy="122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32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9472" y="560834"/>
            <a:ext cx="9607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D893"/>
                </a:solidFill>
                <a:latin typeface="Georgia" panose="02040502050405020303" pitchFamily="18" charset="0"/>
              </a:rPr>
              <a:t>Работы по подготовке </a:t>
            </a:r>
            <a:r>
              <a:rPr lang="ru-RU" sz="2800" b="1" dirty="0">
                <a:solidFill>
                  <a:srgbClr val="FFD893"/>
                </a:solidFill>
                <a:latin typeface="Georgia" panose="02040502050405020303" pitchFamily="18" charset="0"/>
              </a:rPr>
              <a:t>к проведению кадастровой </a:t>
            </a:r>
            <a:r>
              <a:rPr lang="ru-RU" sz="2800" b="1" dirty="0" smtClean="0">
                <a:solidFill>
                  <a:srgbClr val="FFD893"/>
                </a:solidFill>
                <a:latin typeface="Georgia" panose="02040502050405020303" pitchFamily="18" charset="0"/>
              </a:rPr>
              <a:t>оценки </a:t>
            </a:r>
            <a:endParaRPr lang="ru-RU" sz="2800" b="1" dirty="0">
              <a:solidFill>
                <a:srgbClr val="FFD893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6464" y="1648662"/>
            <a:ext cx="92903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сбор </a:t>
            </a:r>
            <a:r>
              <a:rPr lang="ru-RU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и анализ информации о рынке объектов </a:t>
            </a: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недвижимости</a:t>
            </a:r>
            <a:endParaRPr lang="ru-RU" sz="2400" b="1" dirty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анализ </a:t>
            </a:r>
            <a:r>
              <a:rPr lang="ru-RU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информации, не относящейся непосредственно к объектам недвижимости, но влияющей на их </a:t>
            </a: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стоимость (экономические, социальные, экологические факторы)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обработка </a:t>
            </a:r>
            <a:r>
              <a:rPr lang="ru-RU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перечня объектов недвижимости, подлежащих </a:t>
            </a: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оценке (декларации, запросы)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сбор </a:t>
            </a:r>
            <a:r>
              <a:rPr lang="ru-RU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бюджетным учреждением сведений о значениях </a:t>
            </a:r>
            <a:r>
              <a:rPr lang="ru-RU" sz="2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ценообразующих</a:t>
            </a:r>
            <a:r>
              <a:rPr lang="ru-RU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факторов (информация об их физических свойствах, технических и эксплуатационных </a:t>
            </a: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характеристиках)</a:t>
            </a:r>
            <a:endParaRPr lang="ru-RU" sz="2400" b="1" dirty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Documents and Settings\m.murashova\Рабочий стол\logo7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7712" y="5192522"/>
            <a:ext cx="2103119" cy="122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91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2">
      <a:dk1>
        <a:sysClr val="windowText" lastClr="000000"/>
      </a:dk1>
      <a:lt1>
        <a:sysClr val="window" lastClr="FFFFFF"/>
      </a:lt1>
      <a:dk2>
        <a:srgbClr val="D2D2D2"/>
      </a:dk2>
      <a:lt2>
        <a:srgbClr val="BFBFBF"/>
      </a:lt2>
      <a:accent1>
        <a:srgbClr val="002676"/>
      </a:accent1>
      <a:accent2>
        <a:srgbClr val="4B98FF"/>
      </a:accent2>
      <a:accent3>
        <a:srgbClr val="2B71F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73D6FD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2609</TotalTime>
  <Words>567</Words>
  <Application>Microsoft Office PowerPoint</Application>
  <PresentationFormat>Произвольный</PresentationFormat>
  <Paragraphs>135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Ольга А. Новоселова</cp:lastModifiedBy>
  <cp:revision>157</cp:revision>
  <cp:lastPrinted>2018-09-20T06:05:48Z</cp:lastPrinted>
  <dcterms:created xsi:type="dcterms:W3CDTF">2018-04-05T15:02:11Z</dcterms:created>
  <dcterms:modified xsi:type="dcterms:W3CDTF">2018-09-20T13:49:33Z</dcterms:modified>
</cp:coreProperties>
</file>