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89" r:id="rId1"/>
  </p:sldMasterIdLst>
  <p:notesMasterIdLst>
    <p:notesMasterId r:id="rId5"/>
  </p:notesMasterIdLst>
  <p:handoutMasterIdLst>
    <p:handoutMasterId r:id="rId6"/>
  </p:handoutMasterIdLst>
  <p:sldIdLst>
    <p:sldId id="1430" r:id="rId2"/>
    <p:sldId id="1473" r:id="rId3"/>
    <p:sldId id="1474" r:id="rId4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6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103" userDrawn="1">
          <p15:clr>
            <a:srgbClr val="A4A3A4"/>
          </p15:clr>
        </p15:guide>
        <p15:guide id="4" orient="horz" pos="476" userDrawn="1">
          <p15:clr>
            <a:srgbClr val="A4A3A4"/>
          </p15:clr>
        </p15:guide>
        <p15:guide id="5" orient="horz" pos="1769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233" userDrawn="1">
          <p15:clr>
            <a:srgbClr val="A4A3A4"/>
          </p15:clr>
        </p15:guide>
        <p15:guide id="8" pos="1927" userDrawn="1">
          <p15:clr>
            <a:srgbClr val="A4A3A4"/>
          </p15:clr>
        </p15:guide>
        <p15:guide id="9" pos="6100" userDrawn="1">
          <p15:clr>
            <a:srgbClr val="A4A3A4"/>
          </p15:clr>
        </p15:guide>
        <p15:guide id="10" pos="3849" userDrawn="1">
          <p15:clr>
            <a:srgbClr val="A4A3A4"/>
          </p15:clr>
        </p15:guide>
        <p15:guide id="11" pos="7711" userDrawn="1">
          <p15:clr>
            <a:srgbClr val="A4A3A4"/>
          </p15:clr>
        </p15:guide>
        <p15:guide id="12" pos="544" userDrawn="1">
          <p15:clr>
            <a:srgbClr val="A4A3A4"/>
          </p15:clr>
        </p15:guide>
        <p15:guide id="13" pos="1156" userDrawn="1">
          <p15:clr>
            <a:srgbClr val="A4A3A4"/>
          </p15:clr>
        </p15:guide>
        <p15:guide id="14" orient="horz" pos="22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7F5FE"/>
    <a:srgbClr val="1F4E79"/>
    <a:srgbClr val="ACCCEA"/>
    <a:srgbClr val="F5750B"/>
    <a:srgbClr val="FCD7B9"/>
    <a:srgbClr val="00A1DE"/>
    <a:srgbClr val="3C8A2E"/>
    <a:srgbClr val="72C7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3" autoAdjust="0"/>
    <p:restoredTop sz="94535" autoAdjust="0"/>
  </p:normalViewPr>
  <p:slideViewPr>
    <p:cSldViewPr snapToGrid="0" showGuides="1">
      <p:cViewPr varScale="1">
        <p:scale>
          <a:sx n="66" d="100"/>
          <a:sy n="66" d="100"/>
        </p:scale>
        <p:origin x="-1330" y="-96"/>
      </p:cViewPr>
      <p:guideLst>
        <p:guide orient="horz" pos="356"/>
        <p:guide orient="horz" pos="839"/>
        <p:guide orient="horz" pos="5103"/>
        <p:guide orient="horz" pos="476"/>
        <p:guide orient="horz" pos="1769"/>
        <p:guide orient="horz" pos="930"/>
        <p:guide orient="horz" pos="2245"/>
        <p:guide pos="233"/>
        <p:guide pos="1927"/>
        <p:guide pos="6100"/>
        <p:guide pos="3849"/>
        <p:guide pos="7711"/>
        <p:guide pos="544"/>
        <p:guide pos="1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2/27/2018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2/27/2018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58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5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2" y="3889788"/>
            <a:ext cx="12382829" cy="2153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Предоставление гарантий </a:t>
            </a:r>
            <a:r>
              <a:rPr lang="ru-RU" sz="3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для </a:t>
            </a:r>
            <a:r>
              <a:rPr lang="ru-RU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субъектов малого и среднего предпринимательства, </a:t>
            </a:r>
            <a:r>
              <a:rPr lang="ru-RU" sz="3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реализующих стартап-проекты</a:t>
            </a:r>
            <a:endParaRPr lang="ru-RU" sz="3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Москва,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2018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439222" y="229506"/>
            <a:ext cx="2160766" cy="27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sz="1400" b="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39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</a:t>
            </a:r>
            <a:r>
              <a:rPr lang="ru-RU" dirty="0" smtClean="0"/>
              <a:t>гарантийной поддержки стартап-проектов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5081" y="1816358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2269" y="1447026"/>
            <a:ext cx="368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Критерии отбора </a:t>
            </a:r>
            <a:r>
              <a:rPr lang="ru-RU" sz="1800" b="1" dirty="0" err="1" smtClean="0"/>
              <a:t>стартапов</a:t>
            </a:r>
            <a:endParaRPr lang="ru-RU" sz="1800" b="1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8165210" y="1816358"/>
            <a:ext cx="403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88570" y="1447026"/>
            <a:ext cx="322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Условия</a:t>
            </a:r>
            <a:endParaRPr lang="ru-RU" sz="18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69888" y="1816008"/>
            <a:ext cx="7116762" cy="3735610"/>
          </a:xfrm>
          <a:prstGeom prst="rect">
            <a:avLst/>
          </a:prstGeom>
        </p:spPr>
        <p:txBody>
          <a:bodyPr wrap="square" lIns="0" tIns="108000" rIns="0" bIns="0" anchor="t">
            <a:noAutofit/>
          </a:bodyPr>
          <a:lstStyle/>
          <a:p>
            <a:pPr marL="342900" indent="-342900" algn="just" defTabSz="957263">
              <a:lnSpc>
                <a:spcPct val="106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Соответствие требованиям 209-ФЗ;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Не более 5 лет с даты регистрации;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Соответствие </a:t>
            </a:r>
            <a:r>
              <a:rPr lang="ru-RU" sz="1200" u="sng" dirty="0" smtClean="0"/>
              <a:t>одному из</a:t>
            </a:r>
            <a:r>
              <a:rPr lang="ru-RU" sz="1200" dirty="0" smtClean="0"/>
              <a:t> следующих критериев: </a:t>
            </a:r>
            <a:endParaRPr lang="ru-RU" sz="1200" dirty="0"/>
          </a:p>
          <a:p>
            <a:pPr marL="631825" indent="-2698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200" dirty="0" smtClean="0"/>
              <a:t>Проект реализуется </a:t>
            </a:r>
            <a:r>
              <a:rPr lang="ru-RU" sz="1200" dirty="0"/>
              <a:t>в высокотехнологичных отраслях (</a:t>
            </a:r>
            <a:r>
              <a:rPr lang="ru-RU" sz="1200" dirty="0" smtClean="0"/>
              <a:t>информационные технологии</a:t>
            </a:r>
            <a:r>
              <a:rPr lang="ru-RU" sz="1200" dirty="0"/>
              <a:t>, биотехнологии, робототехника, станкостроение, </a:t>
            </a:r>
            <a:r>
              <a:rPr lang="ru-RU" sz="1200" dirty="0" smtClean="0"/>
              <a:t>фармацевтика) и </a:t>
            </a:r>
            <a:r>
              <a:rPr lang="ru-RU" sz="1200" dirty="0"/>
              <a:t>(или) в отраслях экономики, в которых реализуются </a:t>
            </a:r>
            <a:r>
              <a:rPr lang="ru-RU" sz="1200" dirty="0" smtClean="0"/>
              <a:t>приоритетные направления </a:t>
            </a:r>
            <a:r>
              <a:rPr lang="ru-RU" sz="1200" dirty="0"/>
              <a:t>развития науки, технологий и </a:t>
            </a:r>
            <a:r>
              <a:rPr lang="ru-RU" sz="1200" dirty="0" smtClean="0"/>
              <a:t>техники, </a:t>
            </a:r>
            <a:r>
              <a:rPr lang="ru-RU" sz="1200" dirty="0"/>
              <a:t>а также критические </a:t>
            </a:r>
            <a:r>
              <a:rPr lang="ru-RU" sz="1200" dirty="0" smtClean="0"/>
              <a:t>технологии Российской Федерации, утвержденные </a:t>
            </a:r>
            <a:r>
              <a:rPr lang="ru-RU" sz="1200" dirty="0"/>
              <a:t>Указом Президента Российской Федерации от 7 июля 2011 г</a:t>
            </a:r>
            <a:r>
              <a:rPr lang="ru-RU" sz="1200" dirty="0" smtClean="0"/>
              <a:t>. № 899; </a:t>
            </a:r>
          </a:p>
          <a:p>
            <a:pPr marL="631825" indent="-2698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200" dirty="0" smtClean="0"/>
              <a:t>Проект </a:t>
            </a:r>
            <a:r>
              <a:rPr lang="ru-RU" sz="1200" dirty="0"/>
              <a:t>реализуется в приоритетной отрасли экономики с использованием инноваций или высоких технологий, позволяющих вывести на рынок новый продукт или продукт с более высокими качественными характеристиками по сравнению с существующими аналогичными продуктами на </a:t>
            </a:r>
            <a:r>
              <a:rPr lang="ru-RU" sz="1200" dirty="0" smtClean="0"/>
              <a:t>рынке или </a:t>
            </a:r>
            <a:r>
              <a:rPr lang="ru-RU" sz="1200" dirty="0" err="1" smtClean="0"/>
              <a:t>экспортно</a:t>
            </a:r>
            <a:r>
              <a:rPr lang="ru-RU" sz="1200" dirty="0" smtClean="0"/>
              <a:t> ориентированный импортозамещающий продукт;</a:t>
            </a:r>
          </a:p>
          <a:p>
            <a:pPr marL="631825" indent="-2698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200" dirty="0" smtClean="0"/>
              <a:t>Проект</a:t>
            </a:r>
            <a:r>
              <a:rPr lang="ru-RU" sz="1200" dirty="0"/>
              <a:t>, реализуемый в приоритетной отрасли экономики, </a:t>
            </a:r>
            <a:r>
              <a:rPr lang="ru-RU" sz="1200" dirty="0" smtClean="0"/>
              <a:t>масштабируем*; ежегодный </a:t>
            </a:r>
            <a:r>
              <a:rPr lang="ru-RU" sz="1200" dirty="0"/>
              <a:t>прирост выручки не менее </a:t>
            </a:r>
            <a:r>
              <a:rPr lang="ru-RU" sz="1200" dirty="0" smtClean="0"/>
              <a:t>20% на </a:t>
            </a:r>
            <a:r>
              <a:rPr lang="ru-RU" sz="1200" dirty="0"/>
              <a:t>протяжении </a:t>
            </a:r>
            <a:r>
              <a:rPr lang="ru-RU" sz="1200" dirty="0" smtClean="0"/>
              <a:t>последних трех лет или прогноз прироста выручки не менее 20% на протяжении не менее трех лет с момента завершения инвестиционной фазы проекта.</a:t>
            </a:r>
            <a:endParaRPr lang="ru-RU" sz="1200" dirty="0"/>
          </a:p>
          <a:p>
            <a:pPr algn="just"/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21429" y="2016264"/>
            <a:ext cx="4157191" cy="5592161"/>
          </a:xfrm>
          <a:prstGeom prst="roundRect">
            <a:avLst>
              <a:gd name="adj" fmla="val 299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22149" y="3388000"/>
            <a:ext cx="1883468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Срок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гарантии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705617" y="3269686"/>
            <a:ext cx="2535595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8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до 15 лет </a:t>
            </a:r>
            <a:endParaRPr lang="ru-RU" sz="18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699891" y="3265340"/>
            <a:ext cx="0" cy="54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822149" y="4017758"/>
            <a:ext cx="1883468" cy="7155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Вознаграждение за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гарантию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12265" y="3955151"/>
            <a:ext cx="2528947" cy="7155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8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0,75</a:t>
            </a:r>
            <a:r>
              <a:rPr lang="ru-RU" sz="18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%</a:t>
            </a: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ru-RU" sz="18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годовых</a:t>
            </a:r>
            <a:r>
              <a:rPr lang="ru-RU" sz="12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 </a:t>
            </a: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от </a:t>
            </a: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суммы гарантии за весь срок действия гарантии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694329" y="3955151"/>
            <a:ext cx="0" cy="72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810044" y="4981630"/>
            <a:ext cx="1883468" cy="5376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Порядок уплаты вознаграждения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05617" y="4932514"/>
            <a:ext cx="2535595" cy="5376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Единовременно / ежегодно / 1 раз в полгода / ежеквартально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9694329" y="4932513"/>
            <a:ext cx="0" cy="720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828797" y="2436961"/>
            <a:ext cx="1883468" cy="55215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t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Сумма </a:t>
            </a: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гарантии</a:t>
            </a:r>
            <a:endParaRPr lang="ru-RU" sz="14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93512" y="2186397"/>
            <a:ext cx="2547700" cy="60192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/>
            </a:r>
            <a:b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</a:b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не более 500 млн рублей по обязательствам одного стартапа</a:t>
            </a:r>
            <a:endParaRPr lang="ru-RU" sz="14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9695928" y="2218084"/>
            <a:ext cx="0" cy="82800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810044" y="6020658"/>
            <a:ext cx="1883468" cy="36719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tIns="0" rtlCol="0" anchor="ctr"/>
          <a:lstStyle/>
          <a:p>
            <a:pPr algn="r"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Обеспечение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718151" y="5956500"/>
            <a:ext cx="2523061" cy="4955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Поручительства инициаторов проекта, залог имеющихся и создающихся в рамках реализации проекта активов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9700976" y="5865374"/>
            <a:ext cx="0" cy="719999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851230" y="6866500"/>
            <a:ext cx="3367955" cy="62340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Подробное описание условий на </a:t>
            </a:r>
            <a:r>
              <a:rPr lang="ru-RU" sz="1400" b="1" kern="0" dirty="0">
                <a:solidFill>
                  <a:srgbClr val="1F4E79"/>
                </a:solidFill>
                <a:latin typeface="Arial Narrow" panose="020B0606020202030204" pitchFamily="34" charset="0"/>
              </a:rPr>
              <a:t>официальном сайте </a:t>
            </a:r>
            <a:r>
              <a:rPr lang="ru-RU" sz="1400" b="1" kern="0" dirty="0" smtClean="0">
                <a:solidFill>
                  <a:srgbClr val="1F4E79"/>
                </a:solidFill>
                <a:latin typeface="Arial Narrow" panose="020B0606020202030204" pitchFamily="34" charset="0"/>
              </a:rPr>
              <a:t>Корпорации МСП</a:t>
            </a:r>
            <a:endParaRPr lang="ru-RU" sz="1400" b="1" kern="0" dirty="0">
              <a:solidFill>
                <a:srgbClr val="1F4E79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8495723" y="6982624"/>
            <a:ext cx="336995" cy="450841"/>
            <a:chOff x="200023" y="5665822"/>
            <a:chExt cx="475107" cy="505811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200023" y="5665822"/>
              <a:ext cx="475107" cy="409575"/>
            </a:xfrm>
            <a:prstGeom prst="triangle">
              <a:avLst/>
            </a:prstGeom>
            <a:noFill/>
            <a:ln w="19050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A1D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5765" y="5706698"/>
              <a:ext cx="303624" cy="464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i="1" dirty="0" err="1" smtClean="0">
                  <a:solidFill>
                    <a:srgbClr val="1F4E79"/>
                  </a:solidFill>
                  <a:latin typeface="Book Antiqua" panose="02040602050305030304" pitchFamily="18" charset="0"/>
                  <a:cs typeface="Aparajita" panose="020B0604020202020204" pitchFamily="34" charset="0"/>
                </a:rPr>
                <a:t>i</a:t>
              </a:r>
              <a:endParaRPr lang="ru-RU" sz="2000" i="1" dirty="0">
                <a:solidFill>
                  <a:srgbClr val="1F4E79"/>
                </a:solidFill>
                <a:latin typeface="Book Antiqua" panose="02040602050305030304" pitchFamily="18" charset="0"/>
                <a:cs typeface="Aparajita" panose="020B0604020202020204" pitchFamily="34" charset="0"/>
              </a:endParaRPr>
            </a:p>
          </p:txBody>
        </p:sp>
      </p:grpSp>
      <p:cxnSp>
        <p:nvCxnSpPr>
          <p:cNvPr id="55" name="Прямая соединительная линия 54"/>
          <p:cNvCxnSpPr/>
          <p:nvPr/>
        </p:nvCxnSpPr>
        <p:spPr>
          <a:xfrm flipV="1">
            <a:off x="375081" y="6034950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45170" y="5682682"/>
            <a:ext cx="326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Требования к проектам</a:t>
            </a:r>
            <a:endParaRPr lang="ru-RU" sz="1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75080" y="6126222"/>
            <a:ext cx="7111569" cy="169277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Высокая стадия готовности проекта (наличие бизнес-плана, финансовой модели, проектно-сметной и разрешительной документации);</a:t>
            </a:r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Наличие документов, подтверждающих </a:t>
            </a:r>
            <a:r>
              <a:rPr lang="ru-RU" sz="1200" dirty="0"/>
              <a:t>предпосылки финансовой модели </a:t>
            </a:r>
            <a:r>
              <a:rPr lang="ru-RU" sz="1200" dirty="0" smtClean="0"/>
              <a:t>(в том числе независимая маркетинговая</a:t>
            </a:r>
            <a:r>
              <a:rPr lang="ru-RU" sz="1200" dirty="0"/>
              <a:t> </a:t>
            </a:r>
            <a:r>
              <a:rPr lang="ru-RU" sz="1200" dirty="0" smtClean="0"/>
              <a:t>и </a:t>
            </a:r>
            <a:r>
              <a:rPr lang="ru-RU" sz="1200" dirty="0"/>
              <a:t>технологическая </a:t>
            </a:r>
            <a:r>
              <a:rPr lang="ru-RU" sz="1200" dirty="0" smtClean="0"/>
              <a:t>экспертизы);</a:t>
            </a:r>
            <a:endParaRPr lang="ru-RU" sz="1200" dirty="0"/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/>
              <a:t>Наличие проектной </a:t>
            </a:r>
            <a:r>
              <a:rPr lang="ru-RU" sz="1200" dirty="0" smtClean="0"/>
              <a:t>команды;</a:t>
            </a:r>
            <a:endParaRPr lang="ru-RU" sz="1200" dirty="0"/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Доля собственного участия </a:t>
            </a:r>
            <a:r>
              <a:rPr lang="ru-RU" sz="1200" dirty="0"/>
              <a:t>не менее 15% </a:t>
            </a:r>
            <a:r>
              <a:rPr lang="ru-RU" sz="1200" dirty="0" smtClean="0"/>
              <a:t>бюджета проекта;</a:t>
            </a:r>
          </a:p>
          <a:p>
            <a:pPr marL="285750" indent="-285750" algn="just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Погашение </a:t>
            </a:r>
            <a:r>
              <a:rPr lang="ru-RU" sz="1200" dirty="0"/>
              <a:t>кредитов осуществляется за счет денежного потока от реализации </a:t>
            </a:r>
            <a:r>
              <a:rPr lang="ru-RU" sz="1200" dirty="0" smtClean="0"/>
              <a:t>проекта. 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75080" y="8183880"/>
            <a:ext cx="113016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*масштабируемость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111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Приоритетные </a:t>
            </a:r>
            <a:r>
              <a:rPr lang="ru-RU" dirty="0" smtClean="0"/>
              <a:t>отрасли экономики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95470" y="1224915"/>
            <a:ext cx="11759232" cy="6413579"/>
            <a:chOff x="508344" y="1476375"/>
            <a:chExt cx="11759232" cy="6413579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863600" y="1476375"/>
              <a:ext cx="11403976" cy="6413579"/>
            </a:xfrm>
            <a:prstGeom prst="rect">
              <a:avLst/>
            </a:prstGeom>
          </p:spPr>
          <p:txBody>
            <a:bodyPr wrap="square" lIns="72000" tIns="108000" rIns="36000" bIns="0" anchor="t">
              <a:noAutofit/>
            </a:bodyPr>
            <a:lstStyle/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dirty="0"/>
                <a:t>Отрасли экономики, в которых реализуются </a:t>
              </a:r>
              <a:r>
                <a:rPr lang="ru-RU" sz="1200" b="1" dirty="0">
                  <a:solidFill>
                    <a:srgbClr val="0070C0"/>
                  </a:solidFill>
                </a:rPr>
                <a:t>приоритетные</a:t>
              </a:r>
              <a:r>
                <a:rPr lang="ru-RU" sz="1200" dirty="0"/>
                <a:t> </a:t>
              </a:r>
              <a:r>
                <a:rPr lang="ru-RU" sz="1200" b="1" dirty="0">
                  <a:solidFill>
                    <a:srgbClr val="0070C0"/>
                  </a:solidFill>
                </a:rPr>
                <a:t>направления развития науки, технологий и техники </a:t>
              </a:r>
              <a:r>
                <a:rPr lang="ru-RU" sz="1200" dirty="0"/>
                <a:t>в Российской Федерации, а также </a:t>
              </a:r>
              <a:r>
                <a:rPr lang="ru-RU" sz="1200" b="1" dirty="0">
                  <a:solidFill>
                    <a:srgbClr val="0070C0"/>
                  </a:solidFill>
                </a:rPr>
                <a:t>критические технологии </a:t>
              </a:r>
              <a:r>
                <a:rPr lang="ru-RU" sz="1200" dirty="0"/>
                <a:t>Российской Федерации, перечень которых утвержден </a:t>
              </a:r>
              <a:r>
                <a:rPr lang="ru-RU" sz="1200" b="1" dirty="0">
                  <a:solidFill>
                    <a:srgbClr val="0070C0"/>
                  </a:solidFill>
                </a:rPr>
                <a:t>Указом Президента Российской Федерации от 07 июля 2011 г. № 899 </a:t>
              </a:r>
              <a:r>
                <a:rPr lang="ru-RU" sz="1200" dirty="0"/>
                <a:t>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</a:t>
              </a:r>
              <a:r>
                <a:rPr lang="ru-RU" sz="1200" dirty="0" smtClean="0"/>
                <a:t>».</a:t>
              </a: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 smtClean="0">
                  <a:solidFill>
                    <a:srgbClr val="0070C0"/>
                  </a:solidFill>
                </a:rPr>
                <a:t>Сельское </a:t>
              </a:r>
              <a:r>
                <a:rPr lang="ru-RU" sz="1200" b="1" dirty="0">
                  <a:solidFill>
                    <a:srgbClr val="0070C0"/>
                  </a:solidFill>
                </a:rPr>
                <a:t>хозяйство</a:t>
              </a:r>
              <a:r>
                <a:rPr lang="ru-RU" sz="1200" dirty="0"/>
                <a:t>, включая производство сельскохозяйственной продукции, а также предоставление услуг в этой отрасли экономики, в том числе в целях обеспечения </a:t>
              </a:r>
              <a:r>
                <a:rPr lang="ru-RU" sz="1200" dirty="0" err="1"/>
                <a:t>импортозамещения</a:t>
              </a:r>
              <a:r>
                <a:rPr lang="ru-RU" sz="1200" dirty="0"/>
                <a:t> и развития </a:t>
              </a:r>
              <a:r>
                <a:rPr lang="ru-RU" sz="1200" dirty="0" err="1"/>
                <a:t>несырьевого</a:t>
              </a:r>
              <a:r>
                <a:rPr lang="ru-RU" sz="1200" dirty="0"/>
                <a:t> экспорта</a:t>
              </a: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 smtClean="0">
                  <a:solidFill>
                    <a:srgbClr val="0070C0"/>
                  </a:solidFill>
                </a:rPr>
                <a:t>Обрабатывающее производство</a:t>
              </a:r>
              <a:r>
                <a:rPr lang="ru-RU" sz="1200" dirty="0" smtClean="0"/>
                <a:t>, в том числе производство пищевых продуктов, первичная и последующая (промышленная) переработка сельскохозяйственной продукции, в том числе в целях обеспечения </a:t>
              </a:r>
              <a:r>
                <a:rPr lang="ru-RU" sz="1200" dirty="0" err="1" smtClean="0"/>
                <a:t>импортозамещения</a:t>
              </a:r>
              <a:r>
                <a:rPr lang="ru-RU" sz="1200" dirty="0" smtClean="0"/>
                <a:t> и развития </a:t>
              </a:r>
              <a:r>
                <a:rPr lang="ru-RU" sz="1200" dirty="0" err="1" smtClean="0"/>
                <a:t>несырьевого</a:t>
              </a:r>
              <a:r>
                <a:rPr lang="ru-RU" sz="1200" dirty="0" smtClean="0"/>
                <a:t> экспорта</a:t>
              </a: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dirty="0"/>
                <a:t>Производство и распределение </a:t>
              </a:r>
              <a:r>
                <a:rPr lang="ru-RU" sz="1200" b="1" dirty="0">
                  <a:solidFill>
                    <a:srgbClr val="0070C0"/>
                  </a:solidFill>
                </a:rPr>
                <a:t>электроэнергии</a:t>
              </a:r>
              <a:r>
                <a:rPr lang="ru-RU" sz="1200" dirty="0"/>
                <a:t>, </a:t>
              </a:r>
              <a:r>
                <a:rPr lang="ru-RU" sz="1200" b="1" dirty="0">
                  <a:solidFill>
                    <a:srgbClr val="0070C0"/>
                  </a:solidFill>
                </a:rPr>
                <a:t>газа</a:t>
              </a:r>
              <a:r>
                <a:rPr lang="ru-RU" sz="1200" b="1" dirty="0"/>
                <a:t> </a:t>
              </a:r>
              <a:r>
                <a:rPr lang="ru-RU" sz="1200" dirty="0"/>
                <a:t>и</a:t>
              </a:r>
              <a:r>
                <a:rPr lang="ru-RU" sz="1200" b="1" dirty="0"/>
                <a:t> </a:t>
              </a:r>
              <a:r>
                <a:rPr lang="ru-RU" sz="1200" b="1" dirty="0">
                  <a:solidFill>
                    <a:srgbClr val="0070C0"/>
                  </a:solidFill>
                </a:rPr>
                <a:t>воды</a:t>
              </a:r>
              <a:endParaRPr lang="ru-RU" sz="1200" dirty="0">
                <a:solidFill>
                  <a:srgbClr val="0070C0"/>
                </a:solidFill>
              </a:endParaRP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>
                  <a:solidFill>
                    <a:srgbClr val="0070C0"/>
                  </a:solidFill>
                </a:rPr>
                <a:t>Строительство</a:t>
              </a:r>
              <a:r>
                <a:rPr lang="ru-RU" sz="1200" dirty="0" smtClean="0"/>
                <a:t>, в том числе в рамках развития внутреннего туризма</a:t>
              </a: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>
                  <a:solidFill>
                    <a:srgbClr val="0070C0"/>
                  </a:solidFill>
                </a:rPr>
                <a:t>Транспорт и </a:t>
              </a:r>
              <a:r>
                <a:rPr lang="ru-RU" sz="1200" b="1" dirty="0" smtClean="0">
                  <a:solidFill>
                    <a:srgbClr val="0070C0"/>
                  </a:solidFill>
                </a:rPr>
                <a:t>связь</a:t>
              </a: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>
                  <a:solidFill>
                    <a:srgbClr val="0070C0"/>
                  </a:solidFill>
                </a:rPr>
                <a:t>Туристская деятельность </a:t>
              </a:r>
              <a:r>
                <a:rPr lang="ru-RU" sz="1200" dirty="0"/>
                <a:t>и деятельность в области туристской индустрии в целях развития внутреннего </a:t>
              </a:r>
              <a:r>
                <a:rPr lang="ru-RU" sz="1200" dirty="0" smtClean="0"/>
                <a:t>туризма</a:t>
              </a:r>
              <a:endParaRPr lang="ru-RU" sz="1200" dirty="0"/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 smtClean="0">
                  <a:solidFill>
                    <a:srgbClr val="0070C0"/>
                  </a:solidFill>
                </a:rPr>
                <a:t>Здравоохранение</a:t>
              </a:r>
              <a:endParaRPr lang="ru-RU" sz="1200" dirty="0" smtClean="0">
                <a:solidFill>
                  <a:srgbClr val="0070C0"/>
                </a:solidFill>
              </a:endParaRPr>
            </a:p>
            <a:p>
              <a:pPr marL="95250" lvl="1" algn="just" defTabSz="957263">
                <a:lnSpc>
                  <a:spcPct val="120000"/>
                </a:lnSpc>
                <a:spcBef>
                  <a:spcPts val="2400"/>
                </a:spcBef>
              </a:pPr>
              <a:r>
                <a:rPr lang="ru-RU" sz="1200" b="1" dirty="0">
                  <a:solidFill>
                    <a:srgbClr val="0070C0"/>
                  </a:solidFill>
                </a:rPr>
                <a:t>Сбор, обработка и утилизация отходов</a:t>
              </a:r>
              <a:r>
                <a:rPr lang="ru-RU" sz="1200" dirty="0"/>
                <a:t>, в том числе отсортированных материалов, а также переработка металлических и неметаллических отходов, мусора и прочих предметов во вторичное сырье</a:t>
              </a:r>
            </a:p>
          </p:txBody>
        </p:sp>
        <p:sp>
          <p:nvSpPr>
            <p:cNvPr id="14" name="Oval 292"/>
            <p:cNvSpPr/>
            <p:nvPr/>
          </p:nvSpPr>
          <p:spPr>
            <a:xfrm>
              <a:off x="508344" y="1602946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Oval 292"/>
            <p:cNvSpPr/>
            <p:nvPr/>
          </p:nvSpPr>
          <p:spPr>
            <a:xfrm>
              <a:off x="508344" y="2773272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Oval 292"/>
            <p:cNvSpPr/>
            <p:nvPr/>
          </p:nvSpPr>
          <p:spPr>
            <a:xfrm>
              <a:off x="508344" y="3532112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Oval 292"/>
            <p:cNvSpPr/>
            <p:nvPr/>
          </p:nvSpPr>
          <p:spPr>
            <a:xfrm>
              <a:off x="508344" y="4162285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Oval 292"/>
            <p:cNvSpPr/>
            <p:nvPr/>
          </p:nvSpPr>
          <p:spPr>
            <a:xfrm>
              <a:off x="508344" y="4685420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Oval 292"/>
            <p:cNvSpPr/>
            <p:nvPr/>
          </p:nvSpPr>
          <p:spPr>
            <a:xfrm>
              <a:off x="508344" y="5255073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6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Oval 292"/>
            <p:cNvSpPr/>
            <p:nvPr/>
          </p:nvSpPr>
          <p:spPr>
            <a:xfrm>
              <a:off x="508344" y="5772515"/>
              <a:ext cx="381086" cy="381086"/>
            </a:xfrm>
            <a:prstGeom prst="ellipse">
              <a:avLst/>
            </a:prstGeom>
            <a:solidFill>
              <a:srgbClr val="0070C0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7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2" name="Oval 292"/>
          <p:cNvSpPr/>
          <p:nvPr/>
        </p:nvSpPr>
        <p:spPr>
          <a:xfrm>
            <a:off x="495470" y="6009047"/>
            <a:ext cx="381086" cy="38108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Oval 292"/>
          <p:cNvSpPr/>
          <p:nvPr/>
        </p:nvSpPr>
        <p:spPr>
          <a:xfrm>
            <a:off x="495470" y="6633227"/>
            <a:ext cx="381086" cy="381086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151997</TotalTime>
  <Words>517</Words>
  <Application>Microsoft Office PowerPoint</Application>
  <PresentationFormat>Произвольный</PresentationFormat>
  <Paragraphs>52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Title</vt:lpstr>
      <vt:lpstr>Предоставление гарантий для субъектов малого и среднего предпринимательства, реализующих стартап-проекты</vt:lpstr>
      <vt:lpstr>Условия гарантийной поддержки стартап-проектов</vt:lpstr>
      <vt:lpstr>Приоритетные отрасли экономики</vt:lpstr>
    </vt:vector>
  </TitlesOfParts>
  <Company>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Морозова Л.В. (056)</cp:lastModifiedBy>
  <cp:revision>4573</cp:revision>
  <cp:lastPrinted>2018-01-17T10:08:43Z</cp:lastPrinted>
  <dcterms:created xsi:type="dcterms:W3CDTF">2010-08-23T12:41:44Z</dcterms:created>
  <dcterms:modified xsi:type="dcterms:W3CDTF">2018-02-27T13:41:58Z</dcterms:modified>
</cp:coreProperties>
</file>