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  <p:sldMasterId id="2147483697" r:id="rId4"/>
    <p:sldMasterId id="2147483709" r:id="rId5"/>
    <p:sldMasterId id="2147483721" r:id="rId6"/>
    <p:sldMasterId id="2147483745" r:id="rId7"/>
    <p:sldMasterId id="2147483757" r:id="rId8"/>
    <p:sldMasterId id="2147483968" r:id="rId9"/>
    <p:sldMasterId id="2147483980" r:id="rId10"/>
    <p:sldMasterId id="2147483993" r:id="rId11"/>
    <p:sldMasterId id="2147484005" r:id="rId12"/>
  </p:sldMasterIdLst>
  <p:notesMasterIdLst>
    <p:notesMasterId r:id="rId46"/>
  </p:notesMasterIdLst>
  <p:sldIdLst>
    <p:sldId id="271" r:id="rId13"/>
    <p:sldId id="309" r:id="rId14"/>
    <p:sldId id="279" r:id="rId15"/>
    <p:sldId id="310" r:id="rId16"/>
    <p:sldId id="302" r:id="rId17"/>
    <p:sldId id="305" r:id="rId18"/>
    <p:sldId id="299" r:id="rId19"/>
    <p:sldId id="304" r:id="rId20"/>
    <p:sldId id="313" r:id="rId21"/>
    <p:sldId id="303" r:id="rId22"/>
    <p:sldId id="269" r:id="rId23"/>
    <p:sldId id="267" r:id="rId24"/>
    <p:sldId id="297" r:id="rId25"/>
    <p:sldId id="312" r:id="rId26"/>
    <p:sldId id="311" r:id="rId27"/>
    <p:sldId id="292" r:id="rId28"/>
    <p:sldId id="293" r:id="rId29"/>
    <p:sldId id="301" r:id="rId30"/>
    <p:sldId id="294" r:id="rId31"/>
    <p:sldId id="256" r:id="rId32"/>
    <p:sldId id="257" r:id="rId33"/>
    <p:sldId id="259" r:id="rId34"/>
    <p:sldId id="260" r:id="rId35"/>
    <p:sldId id="261" r:id="rId36"/>
    <p:sldId id="262" r:id="rId37"/>
    <p:sldId id="307" r:id="rId38"/>
    <p:sldId id="308" r:id="rId39"/>
    <p:sldId id="268" r:id="rId40"/>
    <p:sldId id="273" r:id="rId41"/>
    <p:sldId id="274" r:id="rId42"/>
    <p:sldId id="266" r:id="rId43"/>
    <p:sldId id="296" r:id="rId44"/>
    <p:sldId id="291" r:id="rId45"/>
  </p:sldIdLst>
  <p:sldSz cx="9144000" cy="6858000" type="screen4x3"/>
  <p:notesSz cx="6797675" cy="98742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4701" autoAdjust="0"/>
  </p:normalViewPr>
  <p:slideViewPr>
    <p:cSldViewPr>
      <p:cViewPr>
        <p:scale>
          <a:sx n="107" d="100"/>
          <a:sy n="107" d="100"/>
        </p:scale>
        <p:origin x="-84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-2166" y="-108"/>
      </p:cViewPr>
      <p:guideLst>
        <p:guide orient="horz" pos="3110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inogradovaEN\Desktop\&#1055;&#1088;&#1080;&#1079;&#1077;&#1085;&#1090;&#1072;&#1094;&#1080;&#1103;%20&#1088;&#1077;&#1077;&#1089;&#1090;&#1088;%20&#1080;&#1090;&#1086;&#1075;%20&#1079;&#1072;%2015%20&#1075;&#1086;&#1076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MarinenkovaOI\Desktop\&#1056;&#1040;&#1041;&#1054;&#1063;&#1048;&#1049;%20&#1057;&#1058;&#1054;&#1051;\&#1052;&#1054;&#1048;%20&#1044;&#1054;&#1050;&#1059;&#1052;&#1045;&#1053;&#1058;&#1067;%202015\2015\&#1055;&#1056;&#1045;&#1047;&#1045;&#1053;&#1058;&#1040;&#1062;&#1048;&#1071;%202015\&#1055;&#1056;&#1045;&#1047;&#1045;&#1053;&#1058;&#1040;&#1062;&#1048;&#1071;%20&#1085;&#1086;&#1103;&#1073;&#1088;&#1100;%202015\&#1076;&#1080;&#1072;&#1075;&#1088;&#1072;&#1084;&#1084;&#1072;%20-%20&#1082;&#1086;&#1087;&#1080;&#1103;.xls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arinenkovaOI\Desktop\&#1056;&#1040;&#1041;&#1054;&#1063;&#1048;&#1049;%20&#1057;&#1058;&#1054;&#1051;\&#1052;&#1054;&#1048;%20&#1044;&#1054;&#1050;&#1059;&#1052;&#1045;&#1053;&#1058;&#1067;%202015\2015\&#1055;&#1056;&#1045;&#1047;&#1045;&#1053;&#1058;&#1040;&#1062;&#1048;&#1071;%202015\&#1055;&#1056;&#1045;&#1047;&#1045;&#1053;&#1058;&#1040;&#1062;&#1048;&#1071;%20&#1085;&#1086;&#1103;&#1073;&#1088;&#1100;%202015\&#1076;&#1080;&#1072;&#1075;&#1088;&#1072;&#1084;&#1084;&#1072;%20&#1090;&#1086;&#1088;&#1075;&#1086;&#1074;.xlsx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C:\Users\MarinenkovaOI\Desktop\&#1056;&#1040;&#1041;&#1054;&#1063;&#1048;&#1049;%20&#1057;&#1058;&#1054;&#1051;\&#1052;&#1054;&#1048;%20&#1044;&#1054;&#1050;&#1059;&#1052;&#1045;&#1053;&#1058;&#1067;%202015\2015\&#1055;&#1056;&#1045;&#1047;&#1045;&#1053;&#1058;&#1040;&#1062;&#1048;&#1071;%202015\&#1055;&#1056;&#1045;&#1047;&#1045;&#1053;&#1058;&#1040;&#1062;&#1048;&#1071;%20&#1085;&#1086;&#1103;&#1073;&#1088;&#1100;%202015\&#1076;&#1080;&#1072;&#1075;&#1088;&#1072;&#1084;&#1084;&#1072;%20-%20&#1082;&#1086;&#1087;&#1080;&#1103;.xls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Динамика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 изменения структуры объектов недвижимого и движимого имущества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Лист2!$A$12</c:f>
              <c:strCache>
                <c:ptCount val="1"/>
                <c:pt idx="0">
                  <c:v>Объекты движимого имущества**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819613888419558E-17"/>
                  <c:y val="-8.4669206742869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0304466329214931E-3"/>
                  <c:y val="-2.64591271071465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Лист2!$B$11:$C$11</c:f>
              <c:strCache>
                <c:ptCount val="2"/>
                <c:pt idx="0">
                  <c:v>на 01.01.2015</c:v>
                </c:pt>
                <c:pt idx="1">
                  <c:v>на 01.01.2016</c:v>
                </c:pt>
              </c:strCache>
            </c:strRef>
          </c:cat>
          <c:val>
            <c:numRef>
              <c:f>Лист2!$B$12:$C$12</c:f>
              <c:numCache>
                <c:formatCode>#,##0_р_.</c:formatCode>
                <c:ptCount val="2"/>
                <c:pt idx="0" formatCode="General">
                  <c:v>9748</c:v>
                </c:pt>
                <c:pt idx="1">
                  <c:v>16593</c:v>
                </c:pt>
              </c:numCache>
            </c:numRef>
          </c:val>
        </c:ser>
        <c:ser>
          <c:idx val="1"/>
          <c:order val="1"/>
          <c:tx>
            <c:strRef>
              <c:f>Лист2!$A$13</c:f>
              <c:strCache>
                <c:ptCount val="1"/>
                <c:pt idx="0">
                  <c:v>Недвижимое имущество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060893265843021E-2"/>
                  <c:y val="-7.9377381321439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5228349746911166E-2"/>
                  <c:y val="-5.8210079635722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Лист2!$B$11:$C$11</c:f>
              <c:strCache>
                <c:ptCount val="2"/>
                <c:pt idx="0">
                  <c:v>на 01.01.2015</c:v>
                </c:pt>
                <c:pt idx="1">
                  <c:v>на 01.01.2016</c:v>
                </c:pt>
              </c:strCache>
            </c:strRef>
          </c:cat>
          <c:val>
            <c:numRef>
              <c:f>Лист2!$B$13:$C$13</c:f>
              <c:numCache>
                <c:formatCode>#,##0_р_.</c:formatCode>
                <c:ptCount val="2"/>
                <c:pt idx="0" formatCode="General">
                  <c:v>8075</c:v>
                </c:pt>
                <c:pt idx="1">
                  <c:v>8284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105865984"/>
        <c:axId val="105867520"/>
        <c:axId val="0"/>
      </c:bar3DChart>
      <c:catAx>
        <c:axId val="1058659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5867520"/>
        <c:crosses val="autoZero"/>
        <c:auto val="1"/>
        <c:lblAlgn val="ctr"/>
        <c:lblOffset val="100"/>
        <c:noMultiLvlLbl val="0"/>
      </c:catAx>
      <c:valAx>
        <c:axId val="1058675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0586598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1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/>
      <c:overlay val="0"/>
      <c:txPr>
        <a:bodyPr/>
        <a:lstStyle/>
        <a:p>
          <a:pPr>
            <a:defRPr sz="115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1"/>
      <c:hPercent val="91"/>
      <c:rotY val="23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chemeClr val="bg1">
            <a:lumMod val="85000"/>
          </a:schemeClr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chemeClr val="bg1">
            <a:lumMod val="85000"/>
          </a:schemeClr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1679441686115646"/>
          <c:y val="3.9009106612229762E-2"/>
          <c:w val="0.828938032042563"/>
          <c:h val="0.8430443898171724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'[диаграмма - копия.xls]Лист1'!$B$6:$B$9</c:f>
              <c:strCache>
                <c:ptCount val="1"/>
                <c:pt idx="0">
                  <c:v>з.у. 131 131 261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4640657084188916E-2"/>
                  <c:y val="-6.845238095238115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3921971252566734E-2"/>
                  <c:y val="-7.73809523809523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'[диаграмма - копия.xls]Лист1'!$A$7:$A$9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'[диаграмма - копия.xls]Лист1'!$B$8:$B$9</c:f>
              <c:numCache>
                <c:formatCode>General</c:formatCode>
                <c:ptCount val="2"/>
                <c:pt idx="0">
                  <c:v>131</c:v>
                </c:pt>
                <c:pt idx="1">
                  <c:v>261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3962368"/>
        <c:axId val="113964160"/>
        <c:axId val="0"/>
      </c:bar3DChart>
      <c:catAx>
        <c:axId val="113962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2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13964160"/>
        <c:crosses val="autoZero"/>
        <c:auto val="1"/>
        <c:lblAlgn val="ctr"/>
        <c:lblOffset val="100"/>
        <c:noMultiLvlLbl val="0"/>
      </c:catAx>
      <c:valAx>
        <c:axId val="113964160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2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139623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sideWall>
    <c:backWall>
      <c:thickness val="0"/>
      <c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backWall>
    <c:plotArea>
      <c:layout>
        <c:manualLayout>
          <c:layoutTarget val="inner"/>
          <c:xMode val="edge"/>
          <c:yMode val="edge"/>
          <c:x val="0.11128171011984005"/>
          <c:y val="3.0354159274150909E-2"/>
          <c:w val="0.91942356679099257"/>
          <c:h val="0.84904556161249223"/>
        </c:manualLayout>
      </c:layout>
      <c:bar3D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4008448"/>
        <c:axId val="114009984"/>
        <c:axId val="0"/>
      </c:bar3DChart>
      <c:catAx>
        <c:axId val="114008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4009984"/>
        <c:crosses val="autoZero"/>
        <c:auto val="1"/>
        <c:lblAlgn val="ctr"/>
        <c:lblOffset val="100"/>
        <c:noMultiLvlLbl val="0"/>
      </c:catAx>
      <c:valAx>
        <c:axId val="114009984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140084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4007309725149603"/>
          <c:y val="0.15852828034025648"/>
          <c:w val="0.21854240984473913"/>
          <c:h val="6.7087193721685284E-2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1"/>
      <c:hPercent val="91"/>
      <c:rotY val="23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  <a:effectLst>
          <a:outerShdw blurRad="50800" dist="50800" dir="5400000" algn="ctr" rotWithShape="0">
            <a:schemeClr val="accent1">
              <a:lumMod val="40000"/>
              <a:lumOff val="60000"/>
            </a:schemeClr>
          </a:outerShdw>
        </a:effectLst>
      </c:spPr>
    </c:floor>
    <c:sideWall>
      <c:thickness val="0"/>
      <c:spPr>
        <a:gradFill>
          <a:gsLst>
            <a:gs pos="2000">
              <a:schemeClr val="accent1">
                <a:lumMod val="60000"/>
                <a:lumOff val="40000"/>
              </a:schemeClr>
            </a:gs>
            <a:gs pos="100000">
              <a:schemeClr val="accent3">
                <a:lumMod val="60000"/>
                <a:lumOff val="40000"/>
              </a:schemeClr>
            </a:gs>
            <a:gs pos="100000">
              <a:schemeClr val="tx2">
                <a:lumMod val="60000"/>
                <a:lumOff val="40000"/>
              </a:schemeClr>
            </a:gs>
            <a:gs pos="91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12700">
          <a:solidFill>
            <a:srgbClr val="808080"/>
          </a:solidFill>
          <a:prstDash val="solid"/>
        </a:ln>
      </c:spPr>
    </c:sideWall>
    <c:backWall>
      <c:thickness val="0"/>
      <c:spPr>
        <a:gradFill>
          <a:gsLst>
            <a:gs pos="2000">
              <a:schemeClr val="accent1">
                <a:lumMod val="60000"/>
                <a:lumOff val="40000"/>
              </a:schemeClr>
            </a:gs>
            <a:gs pos="100000">
              <a:schemeClr val="accent3">
                <a:lumMod val="60000"/>
                <a:lumOff val="40000"/>
              </a:schemeClr>
            </a:gs>
            <a:gs pos="100000">
              <a:schemeClr val="tx2">
                <a:lumMod val="60000"/>
                <a:lumOff val="40000"/>
              </a:schemeClr>
            </a:gs>
            <a:gs pos="91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1134477121589663"/>
          <c:y val="3.5568499629842883E-2"/>
          <c:w val="0.82367732950307282"/>
          <c:h val="0.8387678737901346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Лист1!$B$6:$B$9</c:f>
              <c:strCache>
                <c:ptCount val="1"/>
                <c:pt idx="0">
                  <c:v>з.у. 131 9 14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5.9284583458980813E-2"/>
                  <c:y val="-6.845250335883321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1486496540066976"/>
                  <c:y val="-1.12182453181980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Лист1!$A$7:$A$9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Лист1!$B$8:$B$9</c:f>
              <c:numCache>
                <c:formatCode>General</c:formatCode>
                <c:ptCount val="2"/>
                <c:pt idx="0">
                  <c:v>9</c:v>
                </c:pt>
                <c:pt idx="1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4027520"/>
        <c:axId val="114324224"/>
        <c:axId val="0"/>
      </c:bar3DChart>
      <c:catAx>
        <c:axId val="114027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2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14324224"/>
        <c:crosses val="autoZero"/>
        <c:auto val="1"/>
        <c:lblAlgn val="ctr"/>
        <c:lblOffset val="100"/>
        <c:noMultiLvlLbl val="0"/>
      </c:catAx>
      <c:valAx>
        <c:axId val="114324224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  <a:effectLst>
              <a:outerShdw blurRad="50800" dist="50800" dir="5400000" algn="ctr" rotWithShape="0">
                <a:schemeClr val="accent3"/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spPr>
          <a:gradFill>
            <a:gsLst>
              <a:gs pos="100000">
                <a:schemeClr val="bg1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  <a:ln w="3175">
            <a:solidFill>
              <a:srgbClr val="000000"/>
            </a:solidFill>
            <a:prstDash val="solid"/>
          </a:ln>
          <a:effectLst>
            <a:outerShdw blurRad="50800" dist="50800" dir="5400000" algn="ctr" rotWithShape="0">
              <a:schemeClr val="bg1"/>
            </a:outerShdw>
          </a:effectLst>
        </c:spPr>
        <c:txPr>
          <a:bodyPr rot="0" vert="horz"/>
          <a:lstStyle/>
          <a:p>
            <a:pPr>
              <a:defRPr sz="112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140275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32B25E-1191-477D-91F5-9B1CDB727DA8}" type="doc">
      <dgm:prSet loTypeId="urn:microsoft.com/office/officeart/2005/8/layout/hierarchy3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BC2842A8-FA89-401B-9920-36C800226460}">
      <dgm:prSet phldrT="[Текст]" custT="1"/>
      <dgm:spPr>
        <a:solidFill>
          <a:srgbClr val="0000FF"/>
        </a:solidFill>
      </dgm:spPr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В производство Министерства на 31.12.2015 поступило 1 467 судебны</a:t>
          </a:r>
          <a:r>
            <a:rPr lang="ru-RU" sz="1800" dirty="0" smtClean="0"/>
            <a:t>х 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дел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08070FEB-7568-453A-8162-078AE8734FEA}" type="parTrans" cxnId="{81BF97CB-5ED7-41E0-829F-DBC5D9B16692}">
      <dgm:prSet/>
      <dgm:spPr/>
      <dgm:t>
        <a:bodyPr/>
        <a:lstStyle/>
        <a:p>
          <a:endParaRPr lang="ru-RU"/>
        </a:p>
      </dgm:t>
    </dgm:pt>
    <dgm:pt modelId="{49DE294D-3285-43FF-96D3-05C7DD4FC09D}" type="sibTrans" cxnId="{81BF97CB-5ED7-41E0-829F-DBC5D9B16692}">
      <dgm:prSet/>
      <dgm:spPr/>
      <dgm:t>
        <a:bodyPr/>
        <a:lstStyle/>
        <a:p>
          <a:endParaRPr lang="ru-RU"/>
        </a:p>
      </dgm:t>
    </dgm:pt>
    <dgm:pt modelId="{3B893E0D-859C-4DA6-A139-3100A3F84FD3}">
      <dgm:prSet phldrT="[Текст]" custT="1"/>
      <dgm:spPr>
        <a:solidFill>
          <a:schemeClr val="bg1">
            <a:alpha val="90000"/>
          </a:schemeClr>
        </a:solidFill>
        <a:effectLst>
          <a:outerShdw blurRad="508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pPr algn="l"/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Министерство выступило в качестве истца в </a:t>
          </a: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328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делах, из которых: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168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заявлений о взыскании задолженности;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48 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заявлений об освобождении земельных участков;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16 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заявлений о расторжении, изменений условий договоров;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9 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заявлений об изъятии земельных участков сельскохозяйственного назначения;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11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заявлений об оспаривании решений (действий/бездействия) органов государственной власти;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25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заявлений об оспаривании права собственности;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12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заявлений о признании сделок недействительными; 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2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заявления об обжаловании ненормативного правового акта в сфере закупок;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прочие.</a:t>
          </a:r>
        </a:p>
        <a:p>
          <a:pPr algn="l"/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pPr algn="l"/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16E3C563-5894-4FC3-A0A8-3260096B1331}" type="parTrans" cxnId="{FD162D0E-1A6F-4915-9407-0782A4D1D76C}">
      <dgm:prSet/>
      <dgm:spPr/>
      <dgm:t>
        <a:bodyPr/>
        <a:lstStyle/>
        <a:p>
          <a:endParaRPr lang="ru-RU"/>
        </a:p>
      </dgm:t>
    </dgm:pt>
    <dgm:pt modelId="{27CE9520-AFF8-45E8-9699-4C76223C0ADF}" type="sibTrans" cxnId="{FD162D0E-1A6F-4915-9407-0782A4D1D76C}">
      <dgm:prSet/>
      <dgm:spPr/>
      <dgm:t>
        <a:bodyPr/>
        <a:lstStyle/>
        <a:p>
          <a:endParaRPr lang="ru-RU"/>
        </a:p>
      </dgm:t>
    </dgm:pt>
    <dgm:pt modelId="{3D11F29D-1A18-4A51-A2AF-B62BE144811B}">
      <dgm:prSet phldrT="[Текст]" custT="1"/>
      <dgm:spPr>
        <a:solidFill>
          <a:schemeClr val="bg1">
            <a:alpha val="90000"/>
          </a:schemeClr>
        </a:solidFill>
        <a:effectLst>
          <a:outerShdw blurRad="508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Министерство выступило ответчиком в </a:t>
          </a: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436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судебных спорах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2B279A7F-DF15-4D60-BC26-456ECFEB7626}" type="parTrans" cxnId="{332BE0C5-D312-42B4-9B45-231C08E8BA6B}">
      <dgm:prSet/>
      <dgm:spPr/>
      <dgm:t>
        <a:bodyPr/>
        <a:lstStyle/>
        <a:p>
          <a:endParaRPr lang="ru-RU"/>
        </a:p>
      </dgm:t>
    </dgm:pt>
    <dgm:pt modelId="{638C7C9D-65C4-4A17-BE7D-B9D2DCFEF961}" type="sibTrans" cxnId="{332BE0C5-D312-42B4-9B45-231C08E8BA6B}">
      <dgm:prSet/>
      <dgm:spPr/>
      <dgm:t>
        <a:bodyPr/>
        <a:lstStyle/>
        <a:p>
          <a:endParaRPr lang="ru-RU"/>
        </a:p>
      </dgm:t>
    </dgm:pt>
    <dgm:pt modelId="{6740669C-872E-4B43-BD25-D086F3DD70A4}">
      <dgm:prSet custT="1"/>
      <dgm:spPr>
        <a:solidFill>
          <a:schemeClr val="bg1">
            <a:alpha val="90000"/>
          </a:schemeClr>
        </a:solidFill>
        <a:effectLst>
          <a:outerShdw blurRad="508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Министерство было привлечено к участию в качестве третьего лица в </a:t>
          </a: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636 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судебных делах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E0ACF1F6-5A49-4749-AFAA-38C36602AB9E}" type="parTrans" cxnId="{4145825E-9A02-48D0-B034-BE0A6AB8A48A}">
      <dgm:prSet/>
      <dgm:spPr/>
      <dgm:t>
        <a:bodyPr/>
        <a:lstStyle/>
        <a:p>
          <a:endParaRPr lang="ru-RU"/>
        </a:p>
      </dgm:t>
    </dgm:pt>
    <dgm:pt modelId="{56FCFB9E-DDD1-45DE-B1A0-839072983347}" type="sibTrans" cxnId="{4145825E-9A02-48D0-B034-BE0A6AB8A48A}">
      <dgm:prSet/>
      <dgm:spPr/>
      <dgm:t>
        <a:bodyPr/>
        <a:lstStyle/>
        <a:p>
          <a:endParaRPr lang="ru-RU"/>
        </a:p>
      </dgm:t>
    </dgm:pt>
    <dgm:pt modelId="{E11DBE46-583A-44AB-BD87-C5DCF8F6CBAC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 algn="just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С участием представителей Министерства состоялось </a:t>
          </a: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1 117 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судебных заседаний, в том числе  </a:t>
          </a: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44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за пределами г. Твери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EC7F876F-13F3-4B5D-9AD4-2235ACE3E311}" type="parTrans" cxnId="{2D5FF4D6-7EE3-4EEE-B8E7-365DF2D2A20F}">
      <dgm:prSet/>
      <dgm:spPr/>
      <dgm:t>
        <a:bodyPr/>
        <a:lstStyle/>
        <a:p>
          <a:endParaRPr lang="ru-RU"/>
        </a:p>
      </dgm:t>
    </dgm:pt>
    <dgm:pt modelId="{60DA3372-75E3-4E4B-916D-0B703C91A6B0}" type="sibTrans" cxnId="{2D5FF4D6-7EE3-4EEE-B8E7-365DF2D2A20F}">
      <dgm:prSet/>
      <dgm:spPr/>
      <dgm:t>
        <a:bodyPr/>
        <a:lstStyle/>
        <a:p>
          <a:endParaRPr lang="ru-RU"/>
        </a:p>
      </dgm:t>
    </dgm:pt>
    <dgm:pt modelId="{1DAB566A-BCEA-4F91-A5AB-05D12881BBD9}" type="pres">
      <dgm:prSet presAssocID="{F232B25E-1191-477D-91F5-9B1CDB727DA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C4E1E56-874F-4F3D-8787-4C57F97EBA73}" type="pres">
      <dgm:prSet presAssocID="{BC2842A8-FA89-401B-9920-36C800226460}" presName="root" presStyleCnt="0"/>
      <dgm:spPr/>
      <dgm:t>
        <a:bodyPr/>
        <a:lstStyle/>
        <a:p>
          <a:endParaRPr lang="ru-RU"/>
        </a:p>
      </dgm:t>
    </dgm:pt>
    <dgm:pt modelId="{56DC744E-8A7C-4CB6-BB2D-253435D138E0}" type="pres">
      <dgm:prSet presAssocID="{BC2842A8-FA89-401B-9920-36C800226460}" presName="rootComposite" presStyleCnt="0"/>
      <dgm:spPr/>
      <dgm:t>
        <a:bodyPr/>
        <a:lstStyle/>
        <a:p>
          <a:endParaRPr lang="ru-RU"/>
        </a:p>
      </dgm:t>
    </dgm:pt>
    <dgm:pt modelId="{BFD3543F-8F7A-4C04-BF35-D832F7714A3C}" type="pres">
      <dgm:prSet presAssocID="{BC2842A8-FA89-401B-9920-36C800226460}" presName="rootText" presStyleLbl="node1" presStyleIdx="0" presStyleCnt="1" custScaleX="1000164" custScaleY="96222" custLinFactY="-41807" custLinFactNeighborX="19609" custLinFactNeighborY="-100000"/>
      <dgm:spPr/>
      <dgm:t>
        <a:bodyPr/>
        <a:lstStyle/>
        <a:p>
          <a:endParaRPr lang="ru-RU"/>
        </a:p>
      </dgm:t>
    </dgm:pt>
    <dgm:pt modelId="{886F261B-146A-4867-A3FC-FFE5F0382EF9}" type="pres">
      <dgm:prSet presAssocID="{BC2842A8-FA89-401B-9920-36C800226460}" presName="rootConnector" presStyleLbl="node1" presStyleIdx="0" presStyleCnt="1"/>
      <dgm:spPr/>
      <dgm:t>
        <a:bodyPr/>
        <a:lstStyle/>
        <a:p>
          <a:endParaRPr lang="ru-RU"/>
        </a:p>
      </dgm:t>
    </dgm:pt>
    <dgm:pt modelId="{57D4123A-55B8-4998-927F-DC2C294FADC8}" type="pres">
      <dgm:prSet presAssocID="{BC2842A8-FA89-401B-9920-36C800226460}" presName="childShape" presStyleCnt="0"/>
      <dgm:spPr/>
      <dgm:t>
        <a:bodyPr/>
        <a:lstStyle/>
        <a:p>
          <a:endParaRPr lang="ru-RU"/>
        </a:p>
      </dgm:t>
    </dgm:pt>
    <dgm:pt modelId="{788A93F3-F342-4068-AE2A-714A6D4FA5C3}" type="pres">
      <dgm:prSet presAssocID="{16E3C563-5894-4FC3-A0A8-3260096B1331}" presName="Name13" presStyleLbl="parChTrans1D2" presStyleIdx="0" presStyleCnt="4"/>
      <dgm:spPr/>
      <dgm:t>
        <a:bodyPr/>
        <a:lstStyle/>
        <a:p>
          <a:endParaRPr lang="ru-RU"/>
        </a:p>
      </dgm:t>
    </dgm:pt>
    <dgm:pt modelId="{E8F8B1DC-AB46-4C57-A03F-DF00D8DBA923}" type="pres">
      <dgm:prSet presAssocID="{3B893E0D-859C-4DA6-A139-3100A3F84FD3}" presName="childText" presStyleLbl="bgAcc1" presStyleIdx="0" presStyleCnt="4" custScaleX="1055982" custScaleY="530542" custLinFactY="-26297" custLinFactNeighborX="-3346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80D569-017F-49DA-9F4A-48B501673EE7}" type="pres">
      <dgm:prSet presAssocID="{2B279A7F-DF15-4D60-BC26-456ECFEB7626}" presName="Name13" presStyleLbl="parChTrans1D2" presStyleIdx="1" presStyleCnt="4"/>
      <dgm:spPr/>
      <dgm:t>
        <a:bodyPr/>
        <a:lstStyle/>
        <a:p>
          <a:endParaRPr lang="ru-RU"/>
        </a:p>
      </dgm:t>
    </dgm:pt>
    <dgm:pt modelId="{4BB54F41-D59A-45E9-BC63-E59E4E7C4B4A}" type="pres">
      <dgm:prSet presAssocID="{3D11F29D-1A18-4A51-A2AF-B62BE144811B}" presName="childText" presStyleLbl="bgAcc1" presStyleIdx="1" presStyleCnt="4" custScaleX="1043659" custScaleY="65304" custLinFactY="-21065" custLinFactNeighborX="-2714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B643EF-13A1-4EB2-B61E-C6FC1C98031A}" type="pres">
      <dgm:prSet presAssocID="{E0ACF1F6-5A49-4749-AFAA-38C36602AB9E}" presName="Name13" presStyleLbl="parChTrans1D2" presStyleIdx="2" presStyleCnt="4"/>
      <dgm:spPr/>
      <dgm:t>
        <a:bodyPr/>
        <a:lstStyle/>
        <a:p>
          <a:endParaRPr lang="ru-RU"/>
        </a:p>
      </dgm:t>
    </dgm:pt>
    <dgm:pt modelId="{1467C810-E915-415E-96E9-65EE726C1E95}" type="pres">
      <dgm:prSet presAssocID="{6740669C-872E-4B43-BD25-D086F3DD70A4}" presName="childText" presStyleLbl="bgAcc1" presStyleIdx="2" presStyleCnt="4" custScaleX="1045496" custScaleY="41962" custLinFactY="-17714" custLinFactNeighborX="-2800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863665-4F07-4A62-BA5F-D64ACFC69BB0}" type="pres">
      <dgm:prSet presAssocID="{EC7F876F-13F3-4B5D-9AD4-2235ACE3E311}" presName="Name13" presStyleLbl="parChTrans1D2" presStyleIdx="3" presStyleCnt="4"/>
      <dgm:spPr/>
      <dgm:t>
        <a:bodyPr/>
        <a:lstStyle/>
        <a:p>
          <a:endParaRPr lang="ru-RU"/>
        </a:p>
      </dgm:t>
    </dgm:pt>
    <dgm:pt modelId="{B9DF6500-62A1-4365-AF69-56956B7D72BE}" type="pres">
      <dgm:prSet presAssocID="{E11DBE46-583A-44AB-BD87-C5DCF8F6CBAC}" presName="childText" presStyleLbl="bgAcc1" presStyleIdx="3" presStyleCnt="4" custAng="0" custScaleX="1049891" custLinFactY="-4855" custLinFactNeighborX="-3026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5FF4D6-7EE3-4EEE-B8E7-365DF2D2A20F}" srcId="{BC2842A8-FA89-401B-9920-36C800226460}" destId="{E11DBE46-583A-44AB-BD87-C5DCF8F6CBAC}" srcOrd="3" destOrd="0" parTransId="{EC7F876F-13F3-4B5D-9AD4-2235ACE3E311}" sibTransId="{60DA3372-75E3-4E4B-916D-0B703C91A6B0}"/>
    <dgm:cxn modelId="{FD162D0E-1A6F-4915-9407-0782A4D1D76C}" srcId="{BC2842A8-FA89-401B-9920-36C800226460}" destId="{3B893E0D-859C-4DA6-A139-3100A3F84FD3}" srcOrd="0" destOrd="0" parTransId="{16E3C563-5894-4FC3-A0A8-3260096B1331}" sibTransId="{27CE9520-AFF8-45E8-9699-4C76223C0ADF}"/>
    <dgm:cxn modelId="{692C93C3-9BE4-4862-A701-E6234D813A77}" type="presOf" srcId="{2B279A7F-DF15-4D60-BC26-456ECFEB7626}" destId="{6580D569-017F-49DA-9F4A-48B501673EE7}" srcOrd="0" destOrd="0" presId="urn:microsoft.com/office/officeart/2005/8/layout/hierarchy3"/>
    <dgm:cxn modelId="{D8842B8A-77DB-464D-AD97-5888719E6819}" type="presOf" srcId="{BC2842A8-FA89-401B-9920-36C800226460}" destId="{BFD3543F-8F7A-4C04-BF35-D832F7714A3C}" srcOrd="0" destOrd="0" presId="urn:microsoft.com/office/officeart/2005/8/layout/hierarchy3"/>
    <dgm:cxn modelId="{6A820384-887E-4F79-AD62-626CC6ADC433}" type="presOf" srcId="{3B893E0D-859C-4DA6-A139-3100A3F84FD3}" destId="{E8F8B1DC-AB46-4C57-A03F-DF00D8DBA923}" srcOrd="0" destOrd="0" presId="urn:microsoft.com/office/officeart/2005/8/layout/hierarchy3"/>
    <dgm:cxn modelId="{D55392AF-086E-43E2-8B68-9677F5C9EC75}" type="presOf" srcId="{3D11F29D-1A18-4A51-A2AF-B62BE144811B}" destId="{4BB54F41-D59A-45E9-BC63-E59E4E7C4B4A}" srcOrd="0" destOrd="0" presId="urn:microsoft.com/office/officeart/2005/8/layout/hierarchy3"/>
    <dgm:cxn modelId="{4145825E-9A02-48D0-B034-BE0A6AB8A48A}" srcId="{BC2842A8-FA89-401B-9920-36C800226460}" destId="{6740669C-872E-4B43-BD25-D086F3DD70A4}" srcOrd="2" destOrd="0" parTransId="{E0ACF1F6-5A49-4749-AFAA-38C36602AB9E}" sibTransId="{56FCFB9E-DDD1-45DE-B1A0-839072983347}"/>
    <dgm:cxn modelId="{81BF97CB-5ED7-41E0-829F-DBC5D9B16692}" srcId="{F232B25E-1191-477D-91F5-9B1CDB727DA8}" destId="{BC2842A8-FA89-401B-9920-36C800226460}" srcOrd="0" destOrd="0" parTransId="{08070FEB-7568-453A-8162-078AE8734FEA}" sibTransId="{49DE294D-3285-43FF-96D3-05C7DD4FC09D}"/>
    <dgm:cxn modelId="{399C95C2-036F-49F3-94E1-4FEC5ED33F77}" type="presOf" srcId="{F232B25E-1191-477D-91F5-9B1CDB727DA8}" destId="{1DAB566A-BCEA-4F91-A5AB-05D12881BBD9}" srcOrd="0" destOrd="0" presId="urn:microsoft.com/office/officeart/2005/8/layout/hierarchy3"/>
    <dgm:cxn modelId="{332BE0C5-D312-42B4-9B45-231C08E8BA6B}" srcId="{BC2842A8-FA89-401B-9920-36C800226460}" destId="{3D11F29D-1A18-4A51-A2AF-B62BE144811B}" srcOrd="1" destOrd="0" parTransId="{2B279A7F-DF15-4D60-BC26-456ECFEB7626}" sibTransId="{638C7C9D-65C4-4A17-BE7D-B9D2DCFEF961}"/>
    <dgm:cxn modelId="{2EC9D53F-26FC-4984-B25B-62BE12B32C40}" type="presOf" srcId="{E11DBE46-583A-44AB-BD87-C5DCF8F6CBAC}" destId="{B9DF6500-62A1-4365-AF69-56956B7D72BE}" srcOrd="0" destOrd="0" presId="urn:microsoft.com/office/officeart/2005/8/layout/hierarchy3"/>
    <dgm:cxn modelId="{CB713F28-6B1E-4019-B222-847AC16449BF}" type="presOf" srcId="{6740669C-872E-4B43-BD25-D086F3DD70A4}" destId="{1467C810-E915-415E-96E9-65EE726C1E95}" srcOrd="0" destOrd="0" presId="urn:microsoft.com/office/officeart/2005/8/layout/hierarchy3"/>
    <dgm:cxn modelId="{24C50F52-311E-4E9A-A495-EFDB6C8FFEF2}" type="presOf" srcId="{E0ACF1F6-5A49-4749-AFAA-38C36602AB9E}" destId="{99B643EF-13A1-4EB2-B61E-C6FC1C98031A}" srcOrd="0" destOrd="0" presId="urn:microsoft.com/office/officeart/2005/8/layout/hierarchy3"/>
    <dgm:cxn modelId="{4FAAA6C0-CF2A-4EF5-96D9-A4D6CFCD7F7C}" type="presOf" srcId="{BC2842A8-FA89-401B-9920-36C800226460}" destId="{886F261B-146A-4867-A3FC-FFE5F0382EF9}" srcOrd="1" destOrd="0" presId="urn:microsoft.com/office/officeart/2005/8/layout/hierarchy3"/>
    <dgm:cxn modelId="{102AF99A-800D-49B1-A33F-7968B6DD1793}" type="presOf" srcId="{16E3C563-5894-4FC3-A0A8-3260096B1331}" destId="{788A93F3-F342-4068-AE2A-714A6D4FA5C3}" srcOrd="0" destOrd="0" presId="urn:microsoft.com/office/officeart/2005/8/layout/hierarchy3"/>
    <dgm:cxn modelId="{77D117F5-17DD-41B4-855C-3CA89CFC5FCA}" type="presOf" srcId="{EC7F876F-13F3-4B5D-9AD4-2235ACE3E311}" destId="{29863665-4F07-4A62-BA5F-D64ACFC69BB0}" srcOrd="0" destOrd="0" presId="urn:microsoft.com/office/officeart/2005/8/layout/hierarchy3"/>
    <dgm:cxn modelId="{FDD5BB54-BA86-4217-ACAA-14AA324791B2}" type="presParOf" srcId="{1DAB566A-BCEA-4F91-A5AB-05D12881BBD9}" destId="{8C4E1E56-874F-4F3D-8787-4C57F97EBA73}" srcOrd="0" destOrd="0" presId="urn:microsoft.com/office/officeart/2005/8/layout/hierarchy3"/>
    <dgm:cxn modelId="{B878E171-C988-4422-9534-39003BA67476}" type="presParOf" srcId="{8C4E1E56-874F-4F3D-8787-4C57F97EBA73}" destId="{56DC744E-8A7C-4CB6-BB2D-253435D138E0}" srcOrd="0" destOrd="0" presId="urn:microsoft.com/office/officeart/2005/8/layout/hierarchy3"/>
    <dgm:cxn modelId="{88594B54-7069-4B03-B07F-76DB89B2622E}" type="presParOf" srcId="{56DC744E-8A7C-4CB6-BB2D-253435D138E0}" destId="{BFD3543F-8F7A-4C04-BF35-D832F7714A3C}" srcOrd="0" destOrd="0" presId="urn:microsoft.com/office/officeart/2005/8/layout/hierarchy3"/>
    <dgm:cxn modelId="{721FBC9C-71AB-4104-A742-DF3BC7578F16}" type="presParOf" srcId="{56DC744E-8A7C-4CB6-BB2D-253435D138E0}" destId="{886F261B-146A-4867-A3FC-FFE5F0382EF9}" srcOrd="1" destOrd="0" presId="urn:microsoft.com/office/officeart/2005/8/layout/hierarchy3"/>
    <dgm:cxn modelId="{B6BBEE1C-2242-4C2B-AA97-29FCCE8F20FC}" type="presParOf" srcId="{8C4E1E56-874F-4F3D-8787-4C57F97EBA73}" destId="{57D4123A-55B8-4998-927F-DC2C294FADC8}" srcOrd="1" destOrd="0" presId="urn:microsoft.com/office/officeart/2005/8/layout/hierarchy3"/>
    <dgm:cxn modelId="{B4F77A32-1F75-469E-92CF-8B81296ACFF3}" type="presParOf" srcId="{57D4123A-55B8-4998-927F-DC2C294FADC8}" destId="{788A93F3-F342-4068-AE2A-714A6D4FA5C3}" srcOrd="0" destOrd="0" presId="urn:microsoft.com/office/officeart/2005/8/layout/hierarchy3"/>
    <dgm:cxn modelId="{0A00AAE0-2BC8-4B4E-8C13-43DE0EEFE8A7}" type="presParOf" srcId="{57D4123A-55B8-4998-927F-DC2C294FADC8}" destId="{E8F8B1DC-AB46-4C57-A03F-DF00D8DBA923}" srcOrd="1" destOrd="0" presId="urn:microsoft.com/office/officeart/2005/8/layout/hierarchy3"/>
    <dgm:cxn modelId="{CCDD8C96-017E-437A-8FD7-42A3B1993176}" type="presParOf" srcId="{57D4123A-55B8-4998-927F-DC2C294FADC8}" destId="{6580D569-017F-49DA-9F4A-48B501673EE7}" srcOrd="2" destOrd="0" presId="urn:microsoft.com/office/officeart/2005/8/layout/hierarchy3"/>
    <dgm:cxn modelId="{CAC2B2DA-3DF4-4312-AEF6-88D33F54D239}" type="presParOf" srcId="{57D4123A-55B8-4998-927F-DC2C294FADC8}" destId="{4BB54F41-D59A-45E9-BC63-E59E4E7C4B4A}" srcOrd="3" destOrd="0" presId="urn:microsoft.com/office/officeart/2005/8/layout/hierarchy3"/>
    <dgm:cxn modelId="{304783C1-788E-4DCE-9737-0982F0EA6CB3}" type="presParOf" srcId="{57D4123A-55B8-4998-927F-DC2C294FADC8}" destId="{99B643EF-13A1-4EB2-B61E-C6FC1C98031A}" srcOrd="4" destOrd="0" presId="urn:microsoft.com/office/officeart/2005/8/layout/hierarchy3"/>
    <dgm:cxn modelId="{EBCF3E1F-4F87-418D-AF91-90D1A5C54E30}" type="presParOf" srcId="{57D4123A-55B8-4998-927F-DC2C294FADC8}" destId="{1467C810-E915-415E-96E9-65EE726C1E95}" srcOrd="5" destOrd="0" presId="urn:microsoft.com/office/officeart/2005/8/layout/hierarchy3"/>
    <dgm:cxn modelId="{1466BD11-CE7A-43B7-BE3B-F9153CA4CFFB}" type="presParOf" srcId="{57D4123A-55B8-4998-927F-DC2C294FADC8}" destId="{29863665-4F07-4A62-BA5F-D64ACFC69BB0}" srcOrd="6" destOrd="0" presId="urn:microsoft.com/office/officeart/2005/8/layout/hierarchy3"/>
    <dgm:cxn modelId="{394B006C-8A9B-462B-85DA-678C08E3BE46}" type="presParOf" srcId="{57D4123A-55B8-4998-927F-DC2C294FADC8}" destId="{B9DF6500-62A1-4365-AF69-56956B7D72BE}" srcOrd="7" destOrd="0" presId="urn:microsoft.com/office/officeart/2005/8/layout/hierarchy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D3543F-8F7A-4C04-BF35-D832F7714A3C}">
      <dsp:nvSpPr>
        <dsp:cNvPr id="0" name=""/>
        <dsp:cNvSpPr/>
      </dsp:nvSpPr>
      <dsp:spPr>
        <a:xfrm>
          <a:off x="166982" y="0"/>
          <a:ext cx="8499781" cy="408865"/>
        </a:xfrm>
        <a:prstGeom prst="roundRect">
          <a:avLst>
            <a:gd name="adj" fmla="val 10000"/>
          </a:avLst>
        </a:prstGeom>
        <a:solidFill>
          <a:srgbClr val="0000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В производство Министерства на 31.12.2015 поступило 1 467 судебны</a:t>
          </a:r>
          <a:r>
            <a:rPr lang="ru-RU" sz="1800" kern="1200" dirty="0" smtClean="0"/>
            <a:t>х 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дел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8957" y="11975"/>
        <a:ext cx="8475831" cy="384915"/>
      </dsp:txXfrm>
    </dsp:sp>
    <dsp:sp modelId="{788A93F3-F342-4068-AE2A-714A6D4FA5C3}">
      <dsp:nvSpPr>
        <dsp:cNvPr id="0" name=""/>
        <dsp:cNvSpPr/>
      </dsp:nvSpPr>
      <dsp:spPr>
        <a:xfrm>
          <a:off x="1016961" y="408865"/>
          <a:ext cx="455807" cy="12162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6287"/>
              </a:lnTo>
              <a:lnTo>
                <a:pt x="455807" y="12162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F8B1DC-AB46-4C57-A03F-DF00D8DBA923}">
      <dsp:nvSpPr>
        <dsp:cNvPr id="0" name=""/>
        <dsp:cNvSpPr/>
      </dsp:nvSpPr>
      <dsp:spPr>
        <a:xfrm>
          <a:off x="1472768" y="497965"/>
          <a:ext cx="7179315" cy="2254375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6200000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Министерство выступило в качестве истца в </a:t>
          </a: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328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делах, из которых: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168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заявлений о взыскании задолженности;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48 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заявлений об освобождении земельных участков;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16 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заявлений о расторжении, изменений условий договоров;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9 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заявлений об изъятии земельных участков сельскохозяйственного назначения;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11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заявлений об оспаривании решений (действий/бездействия) органов государственной власти;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25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заявлений об оспаривании права собственности;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12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заявлений о признании сделок недействительными;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2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заявления об обжаловании ненормативного правового акта в сфере закупок;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прочие.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38796" y="563993"/>
        <a:ext cx="7047259" cy="2122319"/>
      </dsp:txXfrm>
    </dsp:sp>
    <dsp:sp modelId="{6580D569-017F-49DA-9F4A-48B501673EE7}">
      <dsp:nvSpPr>
        <dsp:cNvPr id="0" name=""/>
        <dsp:cNvSpPr/>
      </dsp:nvSpPr>
      <dsp:spPr>
        <a:xfrm>
          <a:off x="1016961" y="408865"/>
          <a:ext cx="498768" cy="26106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0681"/>
              </a:lnTo>
              <a:lnTo>
                <a:pt x="498768" y="26106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B54F41-D59A-45E9-BC63-E59E4E7C4B4A}">
      <dsp:nvSpPr>
        <dsp:cNvPr id="0" name=""/>
        <dsp:cNvSpPr/>
      </dsp:nvSpPr>
      <dsp:spPr>
        <a:xfrm>
          <a:off x="1515729" y="2880803"/>
          <a:ext cx="7095535" cy="277489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6200000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Министерство выступило ответчиком в </a:t>
          </a: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436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судебных спорах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23856" y="2888930"/>
        <a:ext cx="7079281" cy="261235"/>
      </dsp:txXfrm>
    </dsp:sp>
    <dsp:sp modelId="{99B643EF-13A1-4EB2-B61E-C6FC1C98031A}">
      <dsp:nvSpPr>
        <dsp:cNvPr id="0" name=""/>
        <dsp:cNvSpPr/>
      </dsp:nvSpPr>
      <dsp:spPr>
        <a:xfrm>
          <a:off x="1016961" y="408865"/>
          <a:ext cx="492921" cy="29590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9047"/>
              </a:lnTo>
              <a:lnTo>
                <a:pt x="492921" y="29590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67C810-E915-415E-96E9-65EE726C1E95}">
      <dsp:nvSpPr>
        <dsp:cNvPr id="0" name=""/>
        <dsp:cNvSpPr/>
      </dsp:nvSpPr>
      <dsp:spPr>
        <a:xfrm>
          <a:off x="1509882" y="3278761"/>
          <a:ext cx="7108024" cy="178304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6200000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Министерство было привлечено к участию в качестве третьего лица в </a:t>
          </a: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636 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судебных делах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15104" y="3283983"/>
        <a:ext cx="7097580" cy="167860"/>
      </dsp:txXfrm>
    </dsp:sp>
    <dsp:sp modelId="{29863665-4F07-4A62-BA5F-D64ACFC69BB0}">
      <dsp:nvSpPr>
        <dsp:cNvPr id="0" name=""/>
        <dsp:cNvSpPr/>
      </dsp:nvSpPr>
      <dsp:spPr>
        <a:xfrm>
          <a:off x="1016961" y="408865"/>
          <a:ext cx="477583" cy="34215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21529"/>
              </a:lnTo>
              <a:lnTo>
                <a:pt x="477583" y="34215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DF6500-62A1-4365-AF69-56956B7D72BE}">
      <dsp:nvSpPr>
        <dsp:cNvPr id="0" name=""/>
        <dsp:cNvSpPr/>
      </dsp:nvSpPr>
      <dsp:spPr>
        <a:xfrm>
          <a:off x="1494544" y="3617936"/>
          <a:ext cx="7137904" cy="424919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С участием представителей Министерства состоялось </a:t>
          </a: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1 117 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судебных заседаний, в том числе  </a:t>
          </a: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44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за пределами г. Твери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06989" y="3630381"/>
        <a:ext cx="7113014" cy="4000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0.72394</cdr:x>
      <cdr:y>0.56212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96344" y="192933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 smtClean="0"/>
        </a:p>
        <a:p xmlns:a="http://schemas.openxmlformats.org/drawingml/2006/main">
          <a:endParaRPr lang="ru-RU" dirty="0"/>
        </a:p>
        <a:p xmlns:a="http://schemas.openxmlformats.org/drawingml/2006/main">
          <a:endParaRPr lang="ru-RU" sz="1100" dirty="0" smtClean="0"/>
        </a:p>
        <a:p xmlns:a="http://schemas.openxmlformats.org/drawingml/2006/main">
          <a:endParaRPr lang="ru-RU" dirty="0"/>
        </a:p>
        <a:p xmlns:a="http://schemas.openxmlformats.org/drawingml/2006/main">
          <a:r>
            <a:rPr lang="ru-RU" sz="1100" dirty="0" smtClean="0"/>
            <a:t>              </a:t>
          </a:r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0.82692</cdr:x>
      <cdr:y>0.85328</cdr:y>
    </cdr:from>
    <cdr:to>
      <cdr:x>0.88462</cdr:x>
      <cdr:y>0.90663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096344" y="2381927"/>
          <a:ext cx="216024" cy="14892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3">
            <a:lumMod val="75000"/>
          </a:schemeClr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dirty="0"/>
        </a:p>
        <a:p xmlns:a="http://schemas.openxmlformats.org/drawingml/2006/main">
          <a:r>
            <a:rPr lang="ru-RU" dirty="0" smtClean="0"/>
            <a:t>            </a:t>
          </a:r>
          <a:endParaRPr lang="ru-RU" dirty="0"/>
        </a:p>
        <a:p xmlns:a="http://schemas.openxmlformats.org/drawingml/2006/main">
          <a:endParaRPr lang="ru-RU" sz="1100" dirty="0" smtClean="0"/>
        </a:p>
        <a:p xmlns:a="http://schemas.openxmlformats.org/drawingml/2006/main">
          <a:r>
            <a:rPr lang="ru-RU" dirty="0" smtClean="0"/>
            <a:t>           </a:t>
          </a:r>
          <a:r>
            <a:rPr lang="ru-RU" dirty="0" err="1" smtClean="0"/>
            <a:t>з.у</a:t>
          </a:r>
          <a:r>
            <a:rPr lang="ru-RU" dirty="0" smtClean="0"/>
            <a:t>.</a:t>
          </a:r>
          <a:endParaRPr lang="ru-RU" dirty="0"/>
        </a:p>
        <a:p xmlns:a="http://schemas.openxmlformats.org/drawingml/2006/main">
          <a:r>
            <a:rPr lang="ru-RU" sz="1100" dirty="0" smtClean="0"/>
            <a:t>          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0.7558</cdr:x>
      <cdr:y>0.67243</cdr:y>
    </cdr:from>
    <cdr:to>
      <cdr:x>1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528392" y="253085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 smtClean="0"/>
        </a:p>
        <a:p xmlns:a="http://schemas.openxmlformats.org/drawingml/2006/main">
          <a:endParaRPr lang="ru-RU" dirty="0"/>
        </a:p>
        <a:p xmlns:a="http://schemas.openxmlformats.org/drawingml/2006/main">
          <a:endParaRPr lang="ru-RU" sz="1100" dirty="0" smtClean="0"/>
        </a:p>
        <a:p xmlns:a="http://schemas.openxmlformats.org/drawingml/2006/main">
          <a:r>
            <a:rPr lang="ru-RU" sz="1100" dirty="0" smtClean="0"/>
            <a:t>              </a:t>
          </a:r>
          <a:r>
            <a:rPr lang="ru-RU" sz="1100" dirty="0" err="1" smtClean="0"/>
            <a:t>з.у</a:t>
          </a:r>
          <a:r>
            <a:rPr lang="ru-RU" sz="1100" dirty="0" smtClean="0"/>
            <a:t>.</a:t>
          </a:r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6400" cy="494188"/>
          </a:xfrm>
          <a:prstGeom prst="rect">
            <a:avLst/>
          </a:prstGeom>
        </p:spPr>
        <p:txBody>
          <a:bodyPr vert="horz" lIns="91030" tIns="45515" rIns="91030" bIns="45515" rtlCol="0"/>
          <a:lstStyle>
            <a:lvl1pPr algn="l">
              <a:defRPr sz="11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4188"/>
          </a:xfrm>
          <a:prstGeom prst="rect">
            <a:avLst/>
          </a:prstGeom>
        </p:spPr>
        <p:txBody>
          <a:bodyPr vert="horz" lIns="91030" tIns="45515" rIns="91030" bIns="45515" rtlCol="0"/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01A654CC-EF3D-4305-B5D2-7A71B162B4CA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8713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30" tIns="45515" rIns="91030" bIns="45515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4" y="4690825"/>
            <a:ext cx="5438775" cy="4441358"/>
          </a:xfrm>
          <a:prstGeom prst="rect">
            <a:avLst/>
          </a:prstGeom>
        </p:spPr>
        <p:txBody>
          <a:bodyPr vert="horz" lIns="91030" tIns="45515" rIns="91030" bIns="45515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378486"/>
            <a:ext cx="2946400" cy="494188"/>
          </a:xfrm>
          <a:prstGeom prst="rect">
            <a:avLst/>
          </a:prstGeom>
        </p:spPr>
        <p:txBody>
          <a:bodyPr vert="horz" lIns="91030" tIns="45515" rIns="91030" bIns="45515" rtlCol="0" anchor="b"/>
          <a:lstStyle>
            <a:lvl1pPr algn="l">
              <a:defRPr sz="11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9" y="9378486"/>
            <a:ext cx="2946400" cy="494188"/>
          </a:xfrm>
          <a:prstGeom prst="rect">
            <a:avLst/>
          </a:prstGeom>
        </p:spPr>
        <p:txBody>
          <a:bodyPr vert="horz" lIns="91030" tIns="45515" rIns="91030" bIns="45515" rtlCol="0" anchor="b"/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523A3894-AC46-40EA-A20A-EAD08AE5E5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611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832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1D43C8-C62B-4790-B10F-B2707B8FF20D}" type="slidenum">
              <a:rPr lang="ru-RU" smtClean="0">
                <a:solidFill>
                  <a:srgbClr val="000000"/>
                </a:solidFill>
                <a:cs typeface="Arial" charset="0"/>
              </a:rPr>
              <a:pPr/>
              <a:t>2</a:t>
            </a:fld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242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F3B362-E022-4913-B20E-97BB86BB0586}" type="slidenum">
              <a:rPr lang="ru-RU" smtClean="0">
                <a:solidFill>
                  <a:srgbClr val="000000"/>
                </a:solidFill>
                <a:cs typeface="Arial" charset="0"/>
              </a:rPr>
              <a:pPr/>
              <a:t>27</a:t>
            </a:fld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263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8A9DA4-A4AA-4C67-A73F-8CF982F3EADC}" type="slidenum">
              <a:rPr lang="ru-RU" altLang="ru-RU" smtClean="0">
                <a:cs typeface="Arial" charset="0"/>
              </a:rPr>
              <a:pPr/>
              <a:t>28</a:t>
            </a:fld>
            <a:endParaRPr lang="ru-RU" alt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3A3894-AC46-40EA-A20A-EAD08AE5E56C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717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304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C9E7A30-C474-4660-B0B5-319A7C05935B}" type="slidenum">
              <a:rPr lang="ru-RU" altLang="ru-RU" smtClean="0">
                <a:cs typeface="Arial" charset="0"/>
              </a:rPr>
              <a:pPr/>
              <a:t>31</a:t>
            </a:fld>
            <a:endParaRPr lang="ru-RU" alt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904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FAC74F7-A75E-4096-A236-5B5851571F28}" type="slidenum">
              <a:rPr lang="ru-RU" smtClean="0">
                <a:solidFill>
                  <a:srgbClr val="000000"/>
                </a:solidFill>
                <a:cs typeface="Arial" charset="0"/>
              </a:rPr>
              <a:pPr/>
              <a:t>4</a:t>
            </a:fld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966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2E358C-2AF4-444D-8BCC-F71D89F485A1}" type="slidenum">
              <a:rPr lang="ru-RU" smtClean="0">
                <a:solidFill>
                  <a:srgbClr val="000000"/>
                </a:solidFill>
                <a:cs typeface="Arial" charset="0"/>
              </a:rPr>
              <a:pPr/>
              <a:t>7</a:t>
            </a:fld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3A3894-AC46-40EA-A20A-EAD08AE5E56C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799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996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ED2CC1-4693-4010-B0C9-14CB30787DB5}" type="slidenum">
              <a:rPr lang="ru-RU" smtClean="0">
                <a:solidFill>
                  <a:srgbClr val="000000"/>
                </a:solidFill>
                <a:cs typeface="Arial" charset="0"/>
              </a:rPr>
              <a:pPr/>
              <a:t>10</a:t>
            </a:fld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037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9F0C23E-63EE-48DB-BBD2-B963CFD5AF4E}" type="slidenum">
              <a:rPr lang="ru-RU" altLang="ru-RU" smtClean="0">
                <a:cs typeface="Arial" charset="0"/>
              </a:rPr>
              <a:pPr/>
              <a:t>12</a:t>
            </a:fld>
            <a:endParaRPr lang="ru-RU" alt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068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94C261-312B-41DA-A671-CA33E5313E6D}" type="slidenum">
              <a:rPr lang="ru-RU" altLang="ru-RU" smtClean="0">
                <a:solidFill>
                  <a:srgbClr val="000000"/>
                </a:solidFill>
                <a:cs typeface="Arial" charset="0"/>
              </a:rPr>
              <a:pPr/>
              <a:t>14</a:t>
            </a:fld>
            <a:endParaRPr lang="ru-RU" altLang="ru-RU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1863" y="741363"/>
            <a:ext cx="4937125" cy="37036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913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222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B37F9C4-A62B-4687-BE98-DF2825E8E71B}" type="slidenum">
              <a:rPr lang="ru-RU" smtClean="0">
                <a:solidFill>
                  <a:srgbClr val="000000"/>
                </a:solidFill>
                <a:cs typeface="Arial" charset="0"/>
              </a:rPr>
              <a:pPr/>
              <a:t>26</a:t>
            </a:fld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20B3D-2715-4AF7-AD89-E9DF7EFE3C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A691C-477F-4BD4-843E-D510EA3359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7A8C89E-D3DB-4700-822F-A2C430504E84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D630745-9628-44B0-B3E5-7C4BEAF74A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7078E-6D88-4908-9936-A77F278FBD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096BA-D86D-4BFF-B27C-AE2B72696F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47631-BE3E-479B-8BD4-A34B59DA64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24838-3ED1-4640-B275-3BEAA889D7E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2654A-F31B-4D3B-B275-0BB16B29B0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C4FC0-12E2-42B0-8DFF-EF89680488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205D7-E905-4B4E-BB38-7487741C4F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F1CF1-D0E2-4E8B-B499-948ECADBB3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81F5C-5643-4235-9451-E8194812E1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09A7F-CB82-4249-A4BE-7A67528A24C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35647-C315-4529-94B3-A7222E1F89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7A73D-3FD4-4E8E-BA9A-878F20BF31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8EC3E-58A6-40E2-B460-D25F55515A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7F2EEF4-9F28-4722-94A6-23ED7D0982C3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6D3A8F0-E8E9-4554-B3C5-1773CC6DFC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E3B42F5-EEDA-45A0-B75F-C0E5A565201B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B206D62-E92C-4F36-BB30-A31315AF14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CE4C663-A55C-4BB2-B4E2-24FB04888EF4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41B535C-E4EC-4C0B-9B60-9F8A6EC3F4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7EB1C69-0D00-4AB8-8170-5C66B378346D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0685020-D4C7-4FAA-A406-EE51112461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2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DA17B56-B809-4961-AC92-EAFD9F6121FC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E3AD8D1-4DEE-4F81-945D-9917E5FCA9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554305F-0D81-4AA1-8F45-A7FA258BB74E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5CF70DC-7341-4132-B0A0-4FAA8E4635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3586EE3-0785-4F01-8E3A-6C2C5F53F9EC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42D0883-B92D-43FA-8832-35053AB63F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C0B9A-9081-4E0D-A823-D88F39AEEE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BFA22FB-6DEC-49A1-BAB5-132095C5A554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AEB115A-BA96-4952-A738-AA99FC5E34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EBE0C5E-5E45-4E60-BD54-2DE8FB8977DA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08A7428-FD1E-4E5B-B133-6111DFCE3D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AB5B926-554C-45C9-90C4-2847EA60C096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B1B54C0-1785-4863-92A6-87F6663074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0392D74-48D4-4D8A-9849-2F3FC14282A2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AECA4C4-52A1-4ACD-9341-35105E8CA8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C4188-6A3E-45B8-A6BB-279F5F1281D6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4C929-4999-4909-98D0-CC8608DFC7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CA447-38DA-4F2D-943B-77F743515AD9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44034-C73D-4F9B-9935-A93BD5E9B9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30996-A533-444A-8194-785416E8D2E7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A5137-E1B5-4C57-B513-6BF541DAE5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4200B-4306-44A9-88AF-E20391770596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DE9DA-6ECA-4443-9D4B-F23C9B9A14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FA88A-DF57-4BD3-B180-082041EDC91E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ED4A7-466E-4E90-87DC-3ECD759E7A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87363-1C89-4853-A020-937E3811CDA5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F4021-B3A7-4F37-9270-FD0A7DD0F9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44E5091-741D-47E9-A4B3-4996CB30924C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F47D12-C794-4C7F-A928-9FAF8E529E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47820-4F98-44B6-A3AF-95CF2C4DFD4D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3A974-5F58-43C2-826E-0C2A624E5E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39BA-F5E7-4444-88B9-2F01686753E5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6F23C-F0F1-4EEF-9A4F-CF37CA963D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4EF4-A719-43B2-90D7-2311F5456EB5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787A5-E8BB-4850-9F74-A484831B68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20677-ABAB-45B1-B317-FE27BDC99EF0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5F76C-0FED-4976-B043-47B12B565F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D7A12-0981-4204-9028-A1E3DEC2E648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476A9-C5E4-4A6B-9AD6-B5915812CD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0F19D4C-8D73-4AD4-9D7E-372CA471E094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5498D16-84BC-49BA-9C08-30CBFE4364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6BE1951-84FD-4645-888E-896DBFF8057B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8FFF8C0-0E6C-4A89-AB8B-6DE9E117B7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A818A57-1232-48EE-84CC-7B2ECDAB36E2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424256E-AA76-43E9-82BC-EDEAD327EA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B92AE-7CBF-42AA-B459-FD871C0E700B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A86A0A1-02E1-4EE7-A6DD-B11E8EE464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28C03D9-0192-4AD4-9D1E-0CB9A6B8263F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E117CCE-3C79-4436-A734-8B9F38ED55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EF9E8AA-C454-4D3F-A028-476CC900FA96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EB8E78E-BB1A-444A-B423-02BE139039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B6029-00FA-4621-AA37-321F081031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BF533E5-50DE-45F2-B953-2B6C6C8E27BF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7E5C2D7-4503-4362-AE4A-A24FD60C78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1C13F3B-E942-4A05-BB09-8E143539A086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2F40C6B-BA83-4E91-931B-27EA81F9B3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331CE90-BA20-4875-8E90-E84A64961DD5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59AA55C-7157-4CB7-AA66-1D2F67F212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2CA06C1-B809-4193-9EF4-9DC6B0732516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FF21AB7-4F77-4800-86B4-B9FCB9967B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611E778-A382-4C2B-85AB-20BBFD6D225A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F277917-7F34-4240-9FE7-C5F895D7AB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AFDF281-A3E9-421B-9051-481A07E2A78B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7514722-E7ED-449E-BBBB-653BA2D0BE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610CC01-D54A-4705-AFE2-267DA5A228AF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6163CE0-BB77-49E4-85BB-14C60DB8FA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4AC7628-B211-4B2A-9B67-85125679618B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60EE15C-BD5D-456B-9F6C-CCA45735D1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22A8176-F115-426B-AE14-2C0DD67282D9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4298929-2E6A-4A92-BB98-7AEFAF8210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D4622B8-DE31-4E6D-8A46-0B99C31CE41A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CBF3111-8CB0-48BC-9B8E-BE573B4D2F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6FE20-5074-47E7-ABE4-9796A5D8B8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1D67F03-E142-44A9-8706-E7A808174207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7ADFB0E-57D7-4B48-B9C2-8FFB8EB006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48C4DA8-E734-41C2-924B-726AFCC0926A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3A3B208-8635-47C2-9C16-BD800787A2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900468B-6FEE-4518-A91C-9E4CAAEA9F0A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0B2ED20-8A52-4CCE-93D7-06B12986AF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0779775-35A5-4FE5-B65C-DF47B62D3841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0B6CCC2-DE7C-43C5-ABB2-F14B19B872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63AD934-2BDC-45D8-92B3-B0DBD4BDCF19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E45BBBF-5478-4E12-B72C-A85F1B22A7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707F708-5817-4AF1-BF13-970D5D4F44E0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7CFF840-8D1E-4C2C-B595-9C342092DA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CFF3327-A1A8-4CE7-9013-0FEF81093A9B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F3F3772-0376-41C5-B2F0-418E38B86B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45FE12A-8582-476B-A566-6A31693208E5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A40A5A-1FAB-4210-AF67-66B6EB6931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02AD538-E037-4603-BFF9-4012D866CC17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227B40A-8B67-47E7-A29E-6EBC458DD0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887508-7377-4E16-B396-68940FEC8899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3247D9C-2C2C-4E71-82CB-26640D85B0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B1E4B-5206-4D78-AD8B-E34A3AA9F0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7EB6B3A-14AF-4ED1-B2A3-24ABEAB05B77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402F3FE-6559-499E-9625-F34438BF7B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F3C36F3-CC1F-4F04-87CC-9B6BD642F1A3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5B44421-82D8-44AD-93C7-C4486DC240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7D0CF61-41D4-408C-B37B-CF85E2B08311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88D450E-4148-48B1-BA30-058D3691B1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8A0BB6E-C2C1-489C-95E8-D81830E4CBEB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E675BDF-9FF5-416E-ACCB-1C6D2AC6D9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F9E2902-EDDD-45CC-AD9D-3BAB60020CBD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8ED851D-A182-4F57-BF69-06A5550183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17FA0E5-7AC4-4D4A-B937-C1B136BEFF36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AE96BEF-B879-4F29-A711-4EC7D546C6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43204E2-445E-4340-82F4-E5806462A988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E1874E9-C6DE-4EC1-A65B-5C82FEBEB6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A08E95D-29A7-45C7-AA4F-34F792FC7508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A0F5B2A-380E-4F0A-8C22-D9BD646DA1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408D69D-BD53-4329-A124-035C5AB80268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4D9A1DF-D965-4944-8185-524816DCE8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D0718D7-8142-4276-AC8A-C569122170B5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60DE87B-8C8A-4B40-9E35-672BF77EBF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134E0-25E7-4EC2-A298-20AB2F7222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136BA8C-73A2-4D59-90FF-F21C76F20EF9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6E1574F-1DDF-47C2-821C-3B69F5BE9A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F7A5BAF-DFDC-4589-BA93-9F55230D015B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A9719B5-CE69-4639-BE41-7301D271D6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ADF32F2-A521-4E92-A844-F7BD3785A3AC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ABCF39-8BDB-4D55-882B-C13632BF87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00B94C5-1FE0-4666-AE71-6481577728CB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3EF6398-1787-45EF-B414-6B6E79398A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132ADAD-FF00-43C8-A16C-70339760A408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9676000-B72D-4E41-ADF4-36C1F20E78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FFDAEAD-3700-49DC-AB04-26B754F46514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39DEE81-3634-489C-A8E9-50316A2EE6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18A63EF-7832-4ED2-8B02-AE1079887EDF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BC52819-E928-485A-9D97-8B4318BDFD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D9C9F41-5B0A-4F98-B072-3D64477DDBC4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6DE3BD5-5C44-4B0B-9AE7-AB0B63A58B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29ADF5A-0760-4984-A99A-503B774EA2C4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5B10904-D9D8-4C62-90F2-A548DF66E1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487EC43-A82C-485B-9DE5-0BADE94BE0B7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65D7423-EBB4-4E2B-9AE4-E1D93B3A1C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93396-CED5-46FB-B540-9EEC86B599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F596152-DF6E-4F71-9172-1B8BA14F5BD5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731A849-7633-407B-B77A-28D081E7FE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E5F1F3D-BF48-419B-A7EE-4CFBCE749821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ED2E0BA-2974-4272-87D1-B88B6175B7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6D03E17-083E-4E88-8437-A79467B8D95B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C6E7E22-B42A-4B81-B4BE-E68EA9297B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3E7099A-1D53-43E4-AECE-35A10E2F04AD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18189D6-73B3-431F-806A-40F3170085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3349255-3851-43C0-A9D4-22ABB774B45D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D207BCE-2A6D-47F5-BBEF-3489789CDC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F242E3B-B931-40BA-99B4-9B2D4B4683D9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081EBDE-0713-46C4-8613-E19D98126F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1D7C82F-FF88-40A7-AB39-1470D6627399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FC1490C-49F2-4110-A725-26E25D4AEB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C0B47AE-4FD2-4BC4-8ACE-6F592B2FB0CF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68F40B0-BA8D-4A6A-A1E7-9E522E40C5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D1CD5CB-C566-4491-8790-B7A3A8F134E0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5349770-32FF-4D0F-AE1F-7C3F558CC4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57D6D3F-0F79-439F-B93F-3F2593CF9C22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BD2CD5C-4CB1-4254-9BB0-314719E38D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4038F-9765-425F-9BEB-A8EC521FD4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F01D3F5-693A-442F-B6F6-CD3DB2F1EE76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DF1E00C-EE3C-4592-9148-E967E0526C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E6039D1-FD16-44BD-8DD1-09DD8C51BFFA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EAD83C-FBAE-44FF-9E6A-0E30B3E0FB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6747337-130A-45FC-A58C-9CDD9DE91B97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B0BDE60-AB89-4446-A017-093F51AE04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08BB4D3-7763-4F37-B4A2-3AD256ABD6C1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49846BB-898E-4826-BE23-0D610D880C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023ED8D-6058-4835-948F-832FB7E3EC64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69E7DA9-AD54-4198-AD91-CC6264DCC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B68F31B-A9C6-420E-930E-775706EF9421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07468AF-AD99-4AFE-83A0-D87512B90D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025F63A-07C5-4E43-AC0A-51CAF4CFE7DE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1F77C78-E790-4928-85A7-E1ED0C0776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85D856F-C658-4F8C-9699-429560F1518E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93D9CE8-36E9-4346-81E7-949AEDA519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50563F8-D523-4B40-B8B5-2526D108A289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B23F5BE-5149-4380-B036-F5F8CCF703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8F057B7-4BF8-4647-AD17-8EC82FB150BA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C5EEFC6-12AF-47CE-8A95-D3F298EA8D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106B1-A303-4137-99CC-5146E736E1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D1C56CA-AD9C-4251-AC26-7455B05FCA3F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18A6D02-8455-4E1F-B1B3-449C3590AB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ED80C3E-4B26-4CD6-BC0A-97EA3BB6F3A1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3EC6579-16FF-4E6D-92B3-77074078CD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35F7453-3726-4D2A-A30A-3635D8FBE47C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E51EC73-55FD-46DC-9178-B1E35C9F6B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86CCD1C-263E-4FB4-AD4B-FC5850562527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A48887D-8355-4D81-AC6D-5242CC1BC2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4F2E787-5145-41DC-BA9A-CA4AFFCD74DF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30BCFB6-7069-4717-BC48-DF635AFB88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FB92672-D26D-4BC2-9FCA-332AE3DB44B0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13ABF0A-24D9-49F4-B6A2-D51A9D631E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9C94C01-833F-44EF-8C70-1D9082506B09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AAE71A4-1C9A-4603-8A44-6CD3C6907E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28EFD7F-4B9B-436F-954F-7A4430A19A72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93465D6-FEDA-4B2A-9C83-776A723FD3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E15D25-D55B-4A94-8809-7DCC4532F921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9F8418A-7144-4CAF-B997-BD6CF226B3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2B8CA00-1546-49D3-842E-2DD08CCADF9B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0292F66-6DC7-4ACD-A5A2-F05B2ABDF7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6E468-3658-4306-9CFD-A60C9C8707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353EBF8-714D-4065-A963-E60989224A03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0C1F6E2-6E49-40E9-858E-ED7E20A8C4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BC82209-A784-4657-AA6E-4241FDCDE546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F291D00-514A-4C8D-9B2B-2B82581006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F1C0880-2019-4B93-949A-54E3698F3F79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EE0CA2D-D77D-4E48-92AC-33BA648E87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7876EEE-D217-4740-8C58-0F387101FC18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5FCFDCE-39D3-4A23-9552-20B7AE0754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9CE9E7E-6F4E-4160-867E-76B1E5AD9062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4A3DC94-E1FE-4B84-AF9A-BEB86F90D8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5A03497-70F5-4E91-8723-1DB4C8F3C201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1B78EA4-25FA-4962-8D82-488C60111A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123AD0A-7EBE-4645-92C7-C7A10FABB6F7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420A03B-BFEE-49D8-9BD1-3E98C77E37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1A754F0-94D6-4EDA-AFCB-E54F3D4CA1AC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3357779-D51A-453B-B60C-A221AEBA89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59B9954-35A1-4B63-864F-20BC0164D9E5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E72FA4F-0EB7-472C-AAF9-A5AE69560A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D1D2E29-7853-4217-A3E3-0AD21688FBED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C0D901A-7A2C-42DE-8BA4-C52AEB9A55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73233219-0CB1-4F96-959F-C4D8224798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5" r:id="rId2"/>
    <p:sldLayoutId id="2147484114" r:id="rId3"/>
    <p:sldLayoutId id="2147484113" r:id="rId4"/>
    <p:sldLayoutId id="2147484112" r:id="rId5"/>
    <p:sldLayoutId id="2147484111" r:id="rId6"/>
    <p:sldLayoutId id="2147484110" r:id="rId7"/>
    <p:sldLayoutId id="2147484109" r:id="rId8"/>
    <p:sldLayoutId id="2147484108" r:id="rId9"/>
    <p:sldLayoutId id="2147484107" r:id="rId10"/>
    <p:sldLayoutId id="2147484106" r:id="rId11"/>
    <p:sldLayoutId id="214748410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1DBED43C-F345-44DE-91E5-88D59B0D0C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7" r:id="rId2"/>
    <p:sldLayoutId id="2147484126" r:id="rId3"/>
    <p:sldLayoutId id="2147484125" r:id="rId4"/>
    <p:sldLayoutId id="2147484124" r:id="rId5"/>
    <p:sldLayoutId id="2147484123" r:id="rId6"/>
    <p:sldLayoutId id="2147484122" r:id="rId7"/>
    <p:sldLayoutId id="2147484121" r:id="rId8"/>
    <p:sldLayoutId id="2147484120" r:id="rId9"/>
    <p:sldLayoutId id="2147484119" r:id="rId10"/>
    <p:sldLayoutId id="2147484118" r:id="rId11"/>
    <p:sldLayoutId id="214748411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5955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B6A75E0-7D6A-4532-8F00-243C4EFFDF6D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CD15E38B-0B6C-49D0-A1BE-B3E36E0EDC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8" r:id="rId1"/>
    <p:sldLayoutId id="2147484229" r:id="rId2"/>
    <p:sldLayoutId id="2147484230" r:id="rId3"/>
    <p:sldLayoutId id="2147484231" r:id="rId4"/>
    <p:sldLayoutId id="2147484232" r:id="rId5"/>
    <p:sldLayoutId id="2147484233" r:id="rId6"/>
    <p:sldLayoutId id="2147484234" r:id="rId7"/>
    <p:sldLayoutId id="2147484235" r:id="rId8"/>
    <p:sldLayoutId id="2147484236" r:id="rId9"/>
    <p:sldLayoutId id="2147484237" r:id="rId10"/>
    <p:sldLayoutId id="214748423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824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93789F-49B4-47CF-854B-03557F5A2990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3F05A5-C250-4CA1-978A-A4A0CA2711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38" r:id="rId2"/>
    <p:sldLayoutId id="2147484137" r:id="rId3"/>
    <p:sldLayoutId id="2147484136" r:id="rId4"/>
    <p:sldLayoutId id="2147484135" r:id="rId5"/>
    <p:sldLayoutId id="2147484134" r:id="rId6"/>
    <p:sldLayoutId id="2147484133" r:id="rId7"/>
    <p:sldLayoutId id="2147484132" r:id="rId8"/>
    <p:sldLayoutId id="2147484131" r:id="rId9"/>
    <p:sldLayoutId id="2147484130" r:id="rId10"/>
    <p:sldLayoutId id="21474841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010E596-AFF4-424D-920C-FE61B6F18194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FAC4E407-5326-43A1-B8FE-C3311555C3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6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0C9BD72-D9DA-4F8E-B8CD-AAD1B086A126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80C0D39-2F1E-4C60-BCAD-7A0605D31E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89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F6609FC1-BEC8-4D31-A5FC-25AA66CF4810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85E9FCD8-0CF0-4D19-9D41-CBCAF42213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0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39CFF91-1C2B-4B9E-9807-98A10EA1A451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473D5F0-81B1-4111-8311-F2238E9ACC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349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FB71194-EA39-4751-A2B1-31D241E0091F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F389BCD0-4C4D-4031-AD40-01A3E72A3D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577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C023F69-E88D-438D-BC36-8859BF5827AA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150DB1C3-2606-41D5-87A7-00AE49374C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806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655B73FD-2E97-4076-AF74-02A72F493535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9108960-E983-4EB2-A2F6-22AF599F77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035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F74DBD5-EF3B-426D-A92A-1DF48719DC08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56B2C7D-B7DE-4959-8FCF-D51D837441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2.png"/><Relationship Id="rId4" Type="http://schemas.openxmlformats.org/officeDocument/2006/relationships/image" Target="../media/image3.jpeg"/><Relationship Id="rId9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12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chart" Target="../charts/chart1.xml"/><Relationship Id="rId2" Type="http://schemas.openxmlformats.org/officeDocument/2006/relationships/slideLayout" Target="../slideLayouts/slideLayout9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jpeg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17.bin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69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4.png"/><Relationship Id="rId5" Type="http://schemas.openxmlformats.org/officeDocument/2006/relationships/oleObject" Target="../embeddings/oleObject20.bin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0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Объект 1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89238" y="1573213"/>
            <a:ext cx="6354762" cy="4827587"/>
          </a:xfrm>
        </p:spPr>
      </p:pic>
      <p:grpSp>
        <p:nvGrpSpPr>
          <p:cNvPr id="151554" name="Group 20"/>
          <p:cNvGrpSpPr>
            <a:grpSpLocks/>
          </p:cNvGrpSpPr>
          <p:nvPr/>
        </p:nvGrpSpPr>
        <p:grpSpPr bwMode="auto">
          <a:xfrm>
            <a:off x="197" y="-5682"/>
            <a:ext cx="9144000" cy="1497012"/>
            <a:chOff x="0" y="-2872"/>
            <a:chExt cx="9144000" cy="1496710"/>
          </a:xfrm>
        </p:grpSpPr>
        <p:sp>
          <p:nvSpPr>
            <p:cNvPr id="3" name="Rectangle 17"/>
            <p:cNvSpPr>
              <a:spLocks noChangeArrowheads="1"/>
            </p:cNvSpPr>
            <p:nvPr/>
          </p:nvSpPr>
          <p:spPr bwMode="auto">
            <a:xfrm>
              <a:off x="1752600" y="400272"/>
              <a:ext cx="5446713" cy="45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Администрация Тверской области</a:t>
              </a:r>
              <a:endPara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151558" name="Group 9"/>
            <p:cNvGrpSpPr>
              <a:grpSpLocks/>
            </p:cNvGrpSpPr>
            <p:nvPr/>
          </p:nvGrpSpPr>
          <p:grpSpPr bwMode="auto">
            <a:xfrm>
              <a:off x="0" y="0"/>
              <a:ext cx="9144000" cy="1493838"/>
              <a:chOff x="0" y="0"/>
              <a:chExt cx="9144000" cy="1493838"/>
            </a:xfrm>
          </p:grpSpPr>
          <p:pic>
            <p:nvPicPr>
              <p:cNvPr id="151562" name="Picture 15" descr="22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0"/>
                <a:ext cx="91440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1563" name="Picture 15" descr="222"/>
              <p:cNvPicPr>
                <a:picLocks noChangeAspect="1" noChangeArrowheads="1"/>
              </p:cNvPicPr>
              <p:nvPr/>
            </p:nvPicPr>
            <p:blipFill>
              <a:blip r:embed="rId3"/>
              <a:srcRect l="82500"/>
              <a:stretch>
                <a:fillRect/>
              </a:stretch>
            </p:blipFill>
            <p:spPr bwMode="auto">
              <a:xfrm>
                <a:off x="0" y="0"/>
                <a:ext cx="16002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51559" name="Picture 13" descr="logo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3664" y="-2872"/>
              <a:ext cx="1137685" cy="149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1560" name="Picture 15" descr="222"/>
            <p:cNvPicPr>
              <a:picLocks noChangeAspect="1" noChangeArrowheads="1"/>
            </p:cNvPicPr>
            <p:nvPr/>
          </p:nvPicPr>
          <p:blipFill>
            <a:blip r:embed="rId3"/>
            <a:srcRect l="82500" b="79596"/>
            <a:stretch>
              <a:fillRect/>
            </a:stretch>
          </p:blipFill>
          <p:spPr bwMode="auto">
            <a:xfrm>
              <a:off x="142240" y="0"/>
              <a:ext cx="160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1561" name="TextBox 17"/>
            <p:cNvSpPr txBox="1">
              <a:spLocks noChangeArrowheads="1"/>
            </p:cNvSpPr>
            <p:nvPr/>
          </p:nvSpPr>
          <p:spPr bwMode="auto">
            <a:xfrm>
              <a:off x="304800" y="20936"/>
              <a:ext cx="1217613" cy="26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sz="11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Тверская область</a:t>
              </a:r>
              <a:endParaRPr lang="en-US" altLang="ru-RU" sz="11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1555" name="TextBox 11"/>
          <p:cNvSpPr txBox="1">
            <a:spLocks noChangeArrowheads="1"/>
          </p:cNvSpPr>
          <p:nvPr/>
        </p:nvSpPr>
        <p:spPr bwMode="auto">
          <a:xfrm>
            <a:off x="1219200" y="46038"/>
            <a:ext cx="7696200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1600" b="1">
              <a:solidFill>
                <a:srgbClr val="FFFFFF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ru-RU" altLang="ru-RU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ПРАВИТЕЛЬСТВО ТВЕРСКОЙ ОБЛАСТИ</a:t>
            </a:r>
          </a:p>
          <a:p>
            <a:pPr algn="ctr"/>
            <a:endParaRPr lang="ru-RU" altLang="ru-RU" sz="16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5681663" cy="4876800"/>
          </a:xfrm>
        </p:spPr>
        <p:txBody>
          <a:bodyPr/>
          <a:lstStyle/>
          <a:p>
            <a:pPr algn="l">
              <a:defRPr/>
            </a:pP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имущественных</a:t>
            </a:r>
            <a:b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земельных отношений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Тверской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26162" y="1570720"/>
            <a:ext cx="6868505" cy="50405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>
                <a:solidFill>
                  <a:srgbClr val="FFFFFF"/>
                </a:solidFill>
                <a:latin typeface="Arial" charset="0"/>
                <a:cs typeface="Arial" charset="0"/>
              </a:rPr>
              <a:t>В  2015 году проводится работа по осуществлению передачи  61</a:t>
            </a:r>
            <a:r>
              <a:rPr lang="ru-RU" sz="1400" b="1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ru-RU" sz="1400" b="1">
                <a:solidFill>
                  <a:srgbClr val="FFFFFF"/>
                </a:solidFill>
                <a:latin typeface="Arial" charset="0"/>
                <a:cs typeface="Arial" charset="0"/>
              </a:rPr>
              <a:t>объекта    недвижимого имущества</a:t>
            </a:r>
            <a:endParaRPr lang="ru-RU" sz="1400" b="1">
              <a:solidFill>
                <a:srgbClr val="FFFFFF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2275" y="4467225"/>
            <a:ext cx="6902450" cy="660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принятия решения о передаче имущества необходимо представить документы, подтверждающие фактическое использование предлагаемого к передаче имущества</a:t>
            </a:r>
          </a:p>
          <a:p>
            <a:pPr algn="ctr">
              <a:defRPr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(Договор безвозмездного пользования) </a:t>
            </a:r>
          </a:p>
        </p:txBody>
      </p:sp>
      <p:sp>
        <p:nvSpPr>
          <p:cNvPr id="19" name="Стрелка вниз 18"/>
          <p:cNvSpPr/>
          <p:nvPr/>
        </p:nvSpPr>
        <p:spPr>
          <a:xfrm>
            <a:off x="5829300" y="2116138"/>
            <a:ext cx="363538" cy="2190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422275" y="3763963"/>
            <a:ext cx="1625600" cy="5810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29</a:t>
            </a:r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объектов недвижимого имущества  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25450" y="2363788"/>
            <a:ext cx="3413125" cy="10985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34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из федеральной собственности в государственную собственность </a:t>
            </a:r>
            <a:r>
              <a:rPr lang="ru-RU" sz="1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Тверской </a:t>
            </a:r>
            <a:r>
              <a:rPr lang="ru-RU" sz="1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области.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Данные объекты необходимы для осуществления деятельности ИОГВ, либо подведомственных им учреждений (предприятий)</a:t>
            </a:r>
          </a:p>
        </p:txBody>
      </p:sp>
      <p:sp>
        <p:nvSpPr>
          <p:cNvPr id="25" name="Стрелка вниз 24"/>
          <p:cNvSpPr/>
          <p:nvPr/>
        </p:nvSpPr>
        <p:spPr>
          <a:xfrm>
            <a:off x="3003550" y="3521075"/>
            <a:ext cx="363538" cy="1714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2506663" y="3759200"/>
            <a:ext cx="1392237" cy="5556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земельных участков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591050" y="2359025"/>
            <a:ext cx="2751138" cy="9890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из государственной собственности Тверской области в федеральную собственность </a:t>
            </a:r>
          </a:p>
        </p:txBody>
      </p:sp>
      <p:sp>
        <p:nvSpPr>
          <p:cNvPr id="28" name="Стрелка вниз 27"/>
          <p:cNvSpPr/>
          <p:nvPr/>
        </p:nvSpPr>
        <p:spPr>
          <a:xfrm>
            <a:off x="1771650" y="2103438"/>
            <a:ext cx="363538" cy="2190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трелка вниз 28"/>
          <p:cNvSpPr/>
          <p:nvPr/>
        </p:nvSpPr>
        <p:spPr>
          <a:xfrm>
            <a:off x="5181600" y="3386138"/>
            <a:ext cx="363538" cy="2476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4570413" y="3683000"/>
            <a:ext cx="1585912" cy="6318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объектов недвижимого имущества   </a:t>
            </a:r>
          </a:p>
        </p:txBody>
      </p:sp>
      <p:sp>
        <p:nvSpPr>
          <p:cNvPr id="33" name="Овал 32"/>
          <p:cNvSpPr/>
          <p:nvPr/>
        </p:nvSpPr>
        <p:spPr>
          <a:xfrm>
            <a:off x="6310313" y="3711575"/>
            <a:ext cx="1085850" cy="5270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земельных участков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396163" y="1570038"/>
            <a:ext cx="1640333" cy="52435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 проделанной </a:t>
            </a:r>
            <a:r>
              <a:rPr lang="ru-R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</a:t>
            </a:r>
          </a:p>
          <a:p>
            <a:pPr algn="ctr">
              <a:defRPr/>
            </a:pPr>
            <a:endParaRPr lang="ru-RU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1. Исполнительные органы государственной власти, государственные учреждения  здравоохранения, образовательные учреждения обеспечиваются недвижимым имуществом для эффективного осуществления своей деятельности,  для развития в регионе спортивных школ.</a:t>
            </a:r>
          </a:p>
          <a:p>
            <a:pPr algn="ctr">
              <a:defRPr/>
            </a:pPr>
            <a:endParaRPr lang="ru-RU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2. Реализуется преимущественное право арендаторов на выкуп объектов, в рамках законодательства Российской Федерации.</a:t>
            </a:r>
          </a:p>
          <a:p>
            <a:pPr algn="ctr">
              <a:defRPr/>
            </a:pPr>
            <a:endParaRPr lang="ru-RU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3. Федеральные органы обеспечены необходимыми объектами недвижимого имущества.</a:t>
            </a:r>
          </a:p>
        </p:txBody>
      </p:sp>
      <p:sp>
        <p:nvSpPr>
          <p:cNvPr id="36" name="Стрелка вниз 35"/>
          <p:cNvSpPr/>
          <p:nvPr/>
        </p:nvSpPr>
        <p:spPr>
          <a:xfrm>
            <a:off x="1771650" y="5181600"/>
            <a:ext cx="363538" cy="285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90525" y="5521325"/>
            <a:ext cx="3749675" cy="1193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Заключено </a:t>
            </a:r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договоров безвозмездного пользования в отношении </a:t>
            </a:r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26 (76,4 %) </a:t>
            </a:r>
            <a:r>
              <a:rPr lang="ru-RU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объектов недвижимого </a:t>
            </a:r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имущества. </a:t>
            </a:r>
            <a:r>
              <a:rPr lang="ru-RU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Сформирован и направлен перечень документов в ФАУГИ для принятия окончательного решения в отношении  </a:t>
            </a:r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ru-RU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объектов недвижимого имущества.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4403121" y="5476875"/>
            <a:ext cx="2943225" cy="13366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Заключен </a:t>
            </a:r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договор безвозмездного пользования в отношении </a:t>
            </a:r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26 </a:t>
            </a:r>
            <a:r>
              <a:rPr lang="ru-RU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объектов недвижимого имущества. Передача данных объектов завершено, т.е. исполнение по передаче из государственной собственности Тверской области в федеральную собственность составляет </a:t>
            </a:r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96,3 %</a:t>
            </a:r>
          </a:p>
        </p:txBody>
      </p:sp>
      <p:sp>
        <p:nvSpPr>
          <p:cNvPr id="32" name="Стрелка вниз 31"/>
          <p:cNvSpPr/>
          <p:nvPr/>
        </p:nvSpPr>
        <p:spPr>
          <a:xfrm>
            <a:off x="1054100" y="3521075"/>
            <a:ext cx="363538" cy="190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8676" name="Group 20"/>
          <p:cNvGrpSpPr>
            <a:grpSpLocks/>
          </p:cNvGrpSpPr>
          <p:nvPr/>
        </p:nvGrpSpPr>
        <p:grpSpPr bwMode="auto">
          <a:xfrm>
            <a:off x="0" y="0"/>
            <a:ext cx="9144000" cy="1557338"/>
            <a:chOff x="0" y="-2872"/>
            <a:chExt cx="9182582" cy="1496710"/>
          </a:xfrm>
        </p:grpSpPr>
        <p:sp>
          <p:nvSpPr>
            <p:cNvPr id="49" name="Rectangle 17"/>
            <p:cNvSpPr>
              <a:spLocks noChangeArrowheads="1"/>
            </p:cNvSpPr>
            <p:nvPr/>
          </p:nvSpPr>
          <p:spPr bwMode="auto">
            <a:xfrm>
              <a:off x="1752024" y="399912"/>
              <a:ext cx="5018536" cy="443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Администрация Тверской области</a:t>
              </a:r>
              <a:endPara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98681" name="Group 9"/>
            <p:cNvGrpSpPr>
              <a:grpSpLocks/>
            </p:cNvGrpSpPr>
            <p:nvPr/>
          </p:nvGrpSpPr>
          <p:grpSpPr bwMode="auto">
            <a:xfrm>
              <a:off x="0" y="0"/>
              <a:ext cx="9182582" cy="1493838"/>
              <a:chOff x="0" y="0"/>
              <a:chExt cx="9182582" cy="1493838"/>
            </a:xfrm>
          </p:grpSpPr>
          <p:pic>
            <p:nvPicPr>
              <p:cNvPr id="198685" name="Picture 15" descr="22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8582" y="0"/>
                <a:ext cx="91440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8686" name="Picture 15" descr="222"/>
              <p:cNvPicPr>
                <a:picLocks noChangeAspect="1" noChangeArrowheads="1"/>
              </p:cNvPicPr>
              <p:nvPr/>
            </p:nvPicPr>
            <p:blipFill>
              <a:blip r:embed="rId3"/>
              <a:srcRect l="82500"/>
              <a:stretch>
                <a:fillRect/>
              </a:stretch>
            </p:blipFill>
            <p:spPr bwMode="auto">
              <a:xfrm>
                <a:off x="0" y="0"/>
                <a:ext cx="16002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98682" name="Picture 13" descr="logo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3664" y="-2872"/>
              <a:ext cx="1137685" cy="149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8683" name="Picture 15" descr="222"/>
            <p:cNvPicPr>
              <a:picLocks noChangeAspect="1" noChangeArrowheads="1"/>
            </p:cNvPicPr>
            <p:nvPr/>
          </p:nvPicPr>
          <p:blipFill>
            <a:blip r:embed="rId3"/>
            <a:srcRect l="82500" b="79596"/>
            <a:stretch>
              <a:fillRect/>
            </a:stretch>
          </p:blipFill>
          <p:spPr bwMode="auto">
            <a:xfrm>
              <a:off x="142240" y="0"/>
              <a:ext cx="160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8684" name="TextBox 17"/>
            <p:cNvSpPr txBox="1">
              <a:spLocks noChangeArrowheads="1"/>
            </p:cNvSpPr>
            <p:nvPr/>
          </p:nvSpPr>
          <p:spPr bwMode="auto">
            <a:xfrm>
              <a:off x="304800" y="20936"/>
              <a:ext cx="1233403" cy="251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sz="11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Тверская область</a:t>
              </a:r>
              <a:endParaRPr lang="en-US" altLang="ru-RU" sz="11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6" name="Прямоугольник 55"/>
          <p:cNvSpPr/>
          <p:nvPr/>
        </p:nvSpPr>
        <p:spPr>
          <a:xfrm>
            <a:off x="1450975" y="0"/>
            <a:ext cx="7693025" cy="112553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rgbClr val="FFFFFF"/>
                </a:solidFill>
                <a:latin typeface="Arial" charset="0"/>
                <a:cs typeface="Arial" charset="0"/>
              </a:rPr>
              <a:t>Передача государственного имущества Тверской области в федеральную собственность, из федеральной собственности в государственную собственность Тверской области </a:t>
            </a:r>
            <a:endParaRPr lang="ru-RU" sz="17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Стрелка вниз 30"/>
          <p:cNvSpPr/>
          <p:nvPr/>
        </p:nvSpPr>
        <p:spPr>
          <a:xfrm>
            <a:off x="5683868" y="5161009"/>
            <a:ext cx="363537" cy="285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Стрелка вниз 39"/>
          <p:cNvSpPr/>
          <p:nvPr/>
        </p:nvSpPr>
        <p:spPr>
          <a:xfrm>
            <a:off x="6672263" y="3397250"/>
            <a:ext cx="363537" cy="2476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310" name="Group 20"/>
          <p:cNvGrpSpPr>
            <a:grpSpLocks/>
          </p:cNvGrpSpPr>
          <p:nvPr/>
        </p:nvGrpSpPr>
        <p:grpSpPr bwMode="auto">
          <a:xfrm>
            <a:off x="0" y="0"/>
            <a:ext cx="9144000" cy="1412875"/>
            <a:chOff x="0" y="-2872"/>
            <a:chExt cx="9144000" cy="1496710"/>
          </a:xfrm>
        </p:grpSpPr>
        <p:sp>
          <p:nvSpPr>
            <p:cNvPr id="2065" name="Rectangle 17"/>
            <p:cNvSpPr>
              <a:spLocks noChangeArrowheads="1"/>
            </p:cNvSpPr>
            <p:nvPr/>
          </p:nvSpPr>
          <p:spPr bwMode="auto">
            <a:xfrm>
              <a:off x="1752600" y="400735"/>
              <a:ext cx="5446713" cy="484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Администрация Тверской области</a:t>
              </a:r>
              <a:endPara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140321" name="Group 9"/>
            <p:cNvGrpSpPr>
              <a:grpSpLocks/>
            </p:cNvGrpSpPr>
            <p:nvPr/>
          </p:nvGrpSpPr>
          <p:grpSpPr bwMode="auto">
            <a:xfrm>
              <a:off x="0" y="0"/>
              <a:ext cx="9144000" cy="1493838"/>
              <a:chOff x="0" y="0"/>
              <a:chExt cx="9144000" cy="1493838"/>
            </a:xfrm>
          </p:grpSpPr>
          <p:pic>
            <p:nvPicPr>
              <p:cNvPr id="140325" name="Picture 15" descr="22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0"/>
                <a:ext cx="91440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0326" name="Picture 15" descr="222"/>
              <p:cNvPicPr>
                <a:picLocks noChangeAspect="1" noChangeArrowheads="1"/>
              </p:cNvPicPr>
              <p:nvPr/>
            </p:nvPicPr>
            <p:blipFill>
              <a:blip r:embed="rId3"/>
              <a:srcRect l="82500"/>
              <a:stretch>
                <a:fillRect/>
              </a:stretch>
            </p:blipFill>
            <p:spPr bwMode="auto">
              <a:xfrm>
                <a:off x="0" y="0"/>
                <a:ext cx="16002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0322" name="Picture 13" descr="logo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3664" y="-2872"/>
              <a:ext cx="1137685" cy="149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0323" name="Picture 15" descr="222"/>
            <p:cNvPicPr>
              <a:picLocks noChangeAspect="1" noChangeArrowheads="1"/>
            </p:cNvPicPr>
            <p:nvPr/>
          </p:nvPicPr>
          <p:blipFill>
            <a:blip r:embed="rId3"/>
            <a:srcRect l="82500" b="79596"/>
            <a:stretch>
              <a:fillRect/>
            </a:stretch>
          </p:blipFill>
          <p:spPr bwMode="auto">
            <a:xfrm>
              <a:off x="142240" y="0"/>
              <a:ext cx="160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0324" name="TextBox 17"/>
            <p:cNvSpPr txBox="1">
              <a:spLocks noChangeArrowheads="1"/>
            </p:cNvSpPr>
            <p:nvPr/>
          </p:nvSpPr>
          <p:spPr bwMode="auto">
            <a:xfrm>
              <a:off x="304800" y="20672"/>
              <a:ext cx="1217613" cy="275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sz="11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Тверская область</a:t>
              </a:r>
              <a:endParaRPr lang="en-US" altLang="ru-RU" sz="11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0311" name="Заголовок 1"/>
          <p:cNvSpPr txBox="1">
            <a:spLocks/>
          </p:cNvSpPr>
          <p:nvPr/>
        </p:nvSpPr>
        <p:spPr bwMode="auto">
          <a:xfrm>
            <a:off x="1447800" y="106363"/>
            <a:ext cx="7543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</a:rPr>
              <a:t>Предоставление земельных участков сельскохозяйственного назначения, зарегистрированных в государственную собственность Тверской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</a:rPr>
              <a:t>области в </a:t>
            </a:r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</a:rPr>
              <a:t>2015 году</a:t>
            </a:r>
          </a:p>
          <a:p>
            <a:pPr algn="ctr"/>
            <a:endParaRPr lang="ru-RU" altLang="ru-RU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aphicFrame>
        <p:nvGraphicFramePr>
          <p:cNvPr id="140308" name="Object 20"/>
          <p:cNvGraphicFramePr>
            <a:graphicFrameLocks noChangeAspect="1"/>
          </p:cNvGraphicFramePr>
          <p:nvPr/>
        </p:nvGraphicFramePr>
        <p:xfrm>
          <a:off x="250825" y="1557338"/>
          <a:ext cx="3875088" cy="199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08" r:id="rId5" imgW="3877392" imgH="1987468" progId="Excel.Chart.8">
                  <p:embed/>
                </p:oleObj>
              </mc:Choice>
              <mc:Fallback>
                <p:oleObj r:id="rId5" imgW="3877392" imgH="1987468" progId="Excel.Chart.8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557338"/>
                        <a:ext cx="3875088" cy="199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312" name="Rectangle 14"/>
          <p:cNvSpPr>
            <a:spLocks noChangeArrowheads="1"/>
          </p:cNvSpPr>
          <p:nvPr/>
        </p:nvSpPr>
        <p:spPr bwMode="auto">
          <a:xfrm>
            <a:off x="76200" y="3429000"/>
            <a:ext cx="5029200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>
                <a:latin typeface="Times New Roman" pitchFamily="18" charset="0"/>
              </a:rPr>
              <a:t>В соответствии со статьей 39.18 ЗК РФ Министерство в 2015 году предоставило в аренду </a:t>
            </a:r>
            <a:r>
              <a:rPr lang="ru-RU" sz="1100" u="sng">
                <a:latin typeface="Times New Roman" pitchFamily="18" charset="0"/>
              </a:rPr>
              <a:t>без проведения торгов </a:t>
            </a:r>
            <a:r>
              <a:rPr lang="ru-RU" sz="1100" b="1">
                <a:latin typeface="Times New Roman" pitchFamily="18" charset="0"/>
              </a:rPr>
              <a:t>158</a:t>
            </a:r>
            <a:r>
              <a:rPr lang="ru-RU" sz="1100">
                <a:latin typeface="Times New Roman" pitchFamily="18" charset="0"/>
              </a:rPr>
              <a:t> земельных участков сельскохозяйственного назначения, зарегистрированных в государственную собственность Тверской области, общей площадью </a:t>
            </a:r>
            <a:r>
              <a:rPr lang="ru-RU" sz="1100" b="1">
                <a:latin typeface="Times New Roman" pitchFamily="18" charset="0"/>
              </a:rPr>
              <a:t>2372,4 га</a:t>
            </a:r>
            <a:r>
              <a:rPr lang="ru-RU" sz="1100">
                <a:latin typeface="Times New Roman" pitchFamily="18" charset="0"/>
              </a:rPr>
              <a:t>, что </a:t>
            </a:r>
            <a:r>
              <a:rPr lang="ru-RU" sz="1100" b="1" u="sng">
                <a:latin typeface="Times New Roman" pitchFamily="18" charset="0"/>
              </a:rPr>
              <a:t>в 3 раза превышает</a:t>
            </a:r>
            <a:r>
              <a:rPr lang="ru-RU" sz="1100">
                <a:latin typeface="Times New Roman" pitchFamily="18" charset="0"/>
              </a:rPr>
              <a:t> количественный показатель за 2014 год.</a:t>
            </a:r>
          </a:p>
        </p:txBody>
      </p:sp>
      <p:pic>
        <p:nvPicPr>
          <p:cNvPr id="140313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53000" y="2286000"/>
            <a:ext cx="2414588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314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91400" y="3270250"/>
            <a:ext cx="15541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315" name="Rectangle 18"/>
          <p:cNvSpPr>
            <a:spLocks noChangeArrowheads="1"/>
          </p:cNvSpPr>
          <p:nvPr/>
        </p:nvSpPr>
        <p:spPr bwMode="auto">
          <a:xfrm>
            <a:off x="76200" y="5943600"/>
            <a:ext cx="51816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>
                <a:latin typeface="Times New Roman" pitchFamily="18" charset="0"/>
              </a:rPr>
              <a:t>В 2015 году </a:t>
            </a:r>
            <a:r>
              <a:rPr lang="ru-RU" sz="1100" u="sng">
                <a:latin typeface="Times New Roman" pitchFamily="18" charset="0"/>
              </a:rPr>
              <a:t>на торгах  </a:t>
            </a:r>
            <a:r>
              <a:rPr lang="ru-RU" sz="1100">
                <a:latin typeface="Times New Roman" pitchFamily="18" charset="0"/>
              </a:rPr>
              <a:t>предоставлены </a:t>
            </a:r>
            <a:r>
              <a:rPr lang="ru-RU" sz="1100" b="1">
                <a:latin typeface="Times New Roman" pitchFamily="18" charset="0"/>
              </a:rPr>
              <a:t>16</a:t>
            </a:r>
            <a:r>
              <a:rPr lang="ru-RU" sz="1100">
                <a:latin typeface="Times New Roman" pitchFamily="18" charset="0"/>
              </a:rPr>
              <a:t> участков,  общей площадью </a:t>
            </a:r>
            <a:r>
              <a:rPr lang="ru-RU" sz="1100" b="1">
                <a:latin typeface="Times New Roman" pitchFamily="18" charset="0"/>
              </a:rPr>
              <a:t>633,74 га, </a:t>
            </a:r>
            <a:r>
              <a:rPr lang="ru-RU" sz="1100">
                <a:latin typeface="Times New Roman" pitchFamily="18" charset="0"/>
              </a:rPr>
              <a:t>что </a:t>
            </a:r>
            <a:r>
              <a:rPr lang="ru-RU" sz="1100" b="1" u="sng">
                <a:latin typeface="Times New Roman" pitchFamily="18" charset="0"/>
              </a:rPr>
              <a:t>в 4 раза превышает</a:t>
            </a:r>
            <a:r>
              <a:rPr lang="ru-RU" sz="1100">
                <a:latin typeface="Times New Roman" pitchFamily="18" charset="0"/>
              </a:rPr>
              <a:t> значение данного показателя за 2014 год. </a:t>
            </a:r>
          </a:p>
          <a:p>
            <a:pPr algn="just">
              <a:buClr>
                <a:srgbClr val="002060"/>
              </a:buClr>
            </a:pPr>
            <a:endParaRPr lang="ru-RU" sz="1100">
              <a:latin typeface="Times New Roman" pitchFamily="18" charset="0"/>
            </a:endParaRPr>
          </a:p>
          <a:p>
            <a:pPr algn="just">
              <a:buClr>
                <a:srgbClr val="002060"/>
              </a:buClr>
            </a:pPr>
            <a:endParaRPr lang="ru-RU" sz="1200">
              <a:latin typeface="Times New Roman" pitchFamily="18" charset="0"/>
            </a:endParaRPr>
          </a:p>
          <a:p>
            <a:endParaRPr lang="ru-RU" sz="1200">
              <a:latin typeface="Times New Roman" pitchFamily="18" charset="0"/>
            </a:endParaRPr>
          </a:p>
          <a:p>
            <a:pPr algn="just"/>
            <a:endParaRPr lang="ru-RU" sz="1200">
              <a:latin typeface="Times New Roman" pitchFamily="18" charset="0"/>
            </a:endParaRPr>
          </a:p>
          <a:p>
            <a:endParaRPr lang="ru-RU" sz="1200">
              <a:latin typeface="Times New Roman" pitchFamily="18" charset="0"/>
            </a:endParaRPr>
          </a:p>
        </p:txBody>
      </p:sp>
      <p:sp>
        <p:nvSpPr>
          <p:cNvPr id="140316" name="Rectangle 20"/>
          <p:cNvSpPr>
            <a:spLocks noChangeArrowheads="1"/>
          </p:cNvSpPr>
          <p:nvPr/>
        </p:nvSpPr>
        <p:spPr bwMode="auto">
          <a:xfrm>
            <a:off x="4427538" y="1600200"/>
            <a:ext cx="44878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200">
                <a:latin typeface="Times New Roman" pitchFamily="18" charset="0"/>
              </a:rPr>
              <a:t>В 2015 году организованы торги в отношении 103 земельных участков, из них: 16 участков, общей площадью 633,74 га предоставлены, по 87 торги признаны несостоявшимися.</a:t>
            </a:r>
          </a:p>
          <a:p>
            <a:endParaRPr lang="ru-RU" sz="1200">
              <a:latin typeface="Times New Roman" pitchFamily="18" charset="0"/>
            </a:endParaRPr>
          </a:p>
        </p:txBody>
      </p:sp>
      <p:sp>
        <p:nvSpPr>
          <p:cNvPr id="140317" name="Text Box 22"/>
          <p:cNvSpPr txBox="1">
            <a:spLocks noChangeArrowheads="1"/>
          </p:cNvSpPr>
          <p:nvPr/>
        </p:nvSpPr>
        <p:spPr bwMode="auto">
          <a:xfrm>
            <a:off x="5943600" y="4114800"/>
            <a:ext cx="1447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latin typeface="Times New Roman" pitchFamily="18" charset="0"/>
              </a:rPr>
              <a:t>Проблематика:</a:t>
            </a:r>
          </a:p>
        </p:txBody>
      </p:sp>
      <p:sp>
        <p:nvSpPr>
          <p:cNvPr id="140318" name="Rectangle 27"/>
          <p:cNvSpPr>
            <a:spLocks noChangeArrowheads="1"/>
          </p:cNvSpPr>
          <p:nvPr/>
        </p:nvSpPr>
        <p:spPr bwMode="auto">
          <a:xfrm>
            <a:off x="5181600" y="4495800"/>
            <a:ext cx="3733800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002060"/>
              </a:buClr>
              <a:buFontTx/>
              <a:buChar char="•"/>
            </a:pPr>
            <a:r>
              <a:rPr lang="ru-RU" sz="1100">
                <a:latin typeface="Times New Roman" pitchFamily="18" charset="0"/>
              </a:rPr>
              <a:t> низкий спрос на земельные участки ввиду сложной экономической ситуации;</a:t>
            </a:r>
          </a:p>
          <a:p>
            <a:pPr algn="just">
              <a:buClr>
                <a:srgbClr val="002060"/>
              </a:buClr>
            </a:pPr>
            <a:endParaRPr lang="ru-RU" sz="1100">
              <a:latin typeface="Times New Roman" pitchFamily="18" charset="0"/>
            </a:endParaRPr>
          </a:p>
          <a:p>
            <a:pPr algn="just">
              <a:buClr>
                <a:srgbClr val="002060"/>
              </a:buClr>
              <a:buFontTx/>
              <a:buChar char="•"/>
            </a:pPr>
            <a:r>
              <a:rPr lang="ru-RU" sz="1100">
                <a:latin typeface="Times New Roman" pitchFamily="18" charset="0"/>
              </a:rPr>
              <a:t> наличие недобросовестных участников рынка;</a:t>
            </a:r>
          </a:p>
          <a:p>
            <a:pPr algn="just">
              <a:buClr>
                <a:srgbClr val="002060"/>
              </a:buClr>
            </a:pPr>
            <a:endParaRPr lang="ru-RU" sz="1100">
              <a:latin typeface="Times New Roman" pitchFamily="18" charset="0"/>
            </a:endParaRPr>
          </a:p>
          <a:p>
            <a:pPr algn="just">
              <a:buClr>
                <a:srgbClr val="002060"/>
              </a:buClr>
              <a:buFontTx/>
              <a:buChar char="•"/>
            </a:pPr>
            <a:r>
              <a:rPr lang="ru-RU" sz="1100">
                <a:latin typeface="Times New Roman" pitchFamily="18" charset="0"/>
              </a:rPr>
              <a:t> запрет на возведение капитальных зданий и сооружений на сельскохозяйственных угодьях;</a:t>
            </a:r>
          </a:p>
          <a:p>
            <a:pPr algn="just">
              <a:buClr>
                <a:srgbClr val="002060"/>
              </a:buClr>
            </a:pPr>
            <a:endParaRPr lang="ru-RU" sz="1100">
              <a:latin typeface="Times New Roman" pitchFamily="18" charset="0"/>
            </a:endParaRPr>
          </a:p>
          <a:p>
            <a:pPr algn="just">
              <a:buClr>
                <a:srgbClr val="002060"/>
              </a:buClr>
              <a:buFontTx/>
              <a:buChar char="•"/>
            </a:pPr>
            <a:r>
              <a:rPr lang="ru-RU" sz="1100">
                <a:latin typeface="Times New Roman" pitchFamily="18" charset="0"/>
              </a:rPr>
              <a:t> отказы заявителей от заключения договоров аренды земельных участков.</a:t>
            </a:r>
          </a:p>
        </p:txBody>
      </p:sp>
      <p:graphicFrame>
        <p:nvGraphicFramePr>
          <p:cNvPr id="140309" name="Object 21"/>
          <p:cNvGraphicFramePr>
            <a:graphicFrameLocks noChangeAspect="1"/>
          </p:cNvGraphicFramePr>
          <p:nvPr/>
        </p:nvGraphicFramePr>
        <p:xfrm>
          <a:off x="646113" y="4318000"/>
          <a:ext cx="3417887" cy="165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09" r:id="rId9" imgW="3420152" imgH="1652159" progId="Excel.Chart.8">
                  <p:embed/>
                </p:oleObj>
              </mc:Choice>
              <mc:Fallback>
                <p:oleObj r:id="rId9" imgW="3420152" imgH="1652159" progId="Excel.Chart.8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113" y="4318000"/>
                        <a:ext cx="3417887" cy="165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319" name="Text Box 33"/>
          <p:cNvSpPr txBox="1">
            <a:spLocks noChangeArrowheads="1"/>
          </p:cNvSpPr>
          <p:nvPr/>
        </p:nvSpPr>
        <p:spPr bwMode="auto">
          <a:xfrm>
            <a:off x="0" y="6400800"/>
            <a:ext cx="90678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/>
              <a:t> </a:t>
            </a:r>
            <a:r>
              <a:rPr lang="ru-RU" sz="1400" b="1" dirty="0"/>
              <a:t>Таким образом, в 2015 году предоставлено </a:t>
            </a:r>
            <a:r>
              <a:rPr lang="ru-RU" sz="1400" b="1" dirty="0" smtClean="0"/>
              <a:t>174 </a:t>
            </a:r>
            <a:r>
              <a:rPr lang="ru-RU" sz="1400" b="1" dirty="0"/>
              <a:t>земельных участка общей площадью 3006,14 га.</a:t>
            </a:r>
          </a:p>
          <a:p>
            <a:pPr>
              <a:spcBef>
                <a:spcPct val="50000"/>
              </a:spcBef>
            </a:pPr>
            <a:endParaRPr lang="ru-RU" sz="14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12"/>
          <p:cNvSpPr>
            <a:spLocks noChangeArrowheads="1"/>
          </p:cNvSpPr>
          <p:nvPr/>
        </p:nvSpPr>
        <p:spPr bwMode="auto">
          <a:xfrm>
            <a:off x="1476375" y="333375"/>
            <a:ext cx="7561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chemeClr val="bg1"/>
                </a:solidFill>
              </a:rPr>
              <a:t>Оптимизация закупочного процесса</a:t>
            </a:r>
            <a:endParaRPr lang="ru-RU" altLang="ru-RU" sz="2000">
              <a:solidFill>
                <a:schemeClr val="bg1"/>
              </a:solidFill>
            </a:endParaRPr>
          </a:p>
        </p:txBody>
      </p:sp>
      <p:grpSp>
        <p:nvGrpSpPr>
          <p:cNvPr id="202754" name="Group 20"/>
          <p:cNvGrpSpPr>
            <a:grpSpLocks/>
          </p:cNvGrpSpPr>
          <p:nvPr/>
        </p:nvGrpSpPr>
        <p:grpSpPr bwMode="auto">
          <a:xfrm>
            <a:off x="0" y="-11113"/>
            <a:ext cx="9144000" cy="1497013"/>
            <a:chOff x="0" y="-2872"/>
            <a:chExt cx="9144000" cy="1496710"/>
          </a:xfrm>
        </p:grpSpPr>
        <p:sp>
          <p:nvSpPr>
            <p:cNvPr id="2065" name="Rectangle 17"/>
            <p:cNvSpPr>
              <a:spLocks noChangeArrowheads="1"/>
            </p:cNvSpPr>
            <p:nvPr/>
          </p:nvSpPr>
          <p:spPr bwMode="auto">
            <a:xfrm>
              <a:off x="1752600" y="400272"/>
              <a:ext cx="5446713" cy="45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Администрация Тверской области</a:t>
              </a:r>
              <a:endPara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202766" name="Group 9"/>
            <p:cNvGrpSpPr>
              <a:grpSpLocks/>
            </p:cNvGrpSpPr>
            <p:nvPr/>
          </p:nvGrpSpPr>
          <p:grpSpPr bwMode="auto">
            <a:xfrm>
              <a:off x="0" y="0"/>
              <a:ext cx="9144000" cy="1493838"/>
              <a:chOff x="0" y="0"/>
              <a:chExt cx="9144000" cy="1493838"/>
            </a:xfrm>
          </p:grpSpPr>
          <p:pic>
            <p:nvPicPr>
              <p:cNvPr id="202770" name="Picture 15" descr="22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0"/>
                <a:ext cx="91440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2771" name="Picture 15" descr="222"/>
              <p:cNvPicPr>
                <a:picLocks noChangeAspect="1" noChangeArrowheads="1"/>
              </p:cNvPicPr>
              <p:nvPr/>
            </p:nvPicPr>
            <p:blipFill>
              <a:blip r:embed="rId3"/>
              <a:srcRect l="82500"/>
              <a:stretch>
                <a:fillRect/>
              </a:stretch>
            </p:blipFill>
            <p:spPr bwMode="auto">
              <a:xfrm>
                <a:off x="0" y="0"/>
                <a:ext cx="16002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02767" name="Picture 13" descr="logo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3664" y="-2872"/>
              <a:ext cx="1137685" cy="149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2768" name="Picture 15" descr="222"/>
            <p:cNvPicPr>
              <a:picLocks noChangeAspect="1" noChangeArrowheads="1"/>
            </p:cNvPicPr>
            <p:nvPr/>
          </p:nvPicPr>
          <p:blipFill>
            <a:blip r:embed="rId3"/>
            <a:srcRect l="82500" b="79596"/>
            <a:stretch>
              <a:fillRect/>
            </a:stretch>
          </p:blipFill>
          <p:spPr bwMode="auto">
            <a:xfrm>
              <a:off x="142240" y="0"/>
              <a:ext cx="160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2769" name="TextBox 17"/>
            <p:cNvSpPr txBox="1">
              <a:spLocks noChangeArrowheads="1"/>
            </p:cNvSpPr>
            <p:nvPr/>
          </p:nvSpPr>
          <p:spPr bwMode="auto">
            <a:xfrm>
              <a:off x="304800" y="20936"/>
              <a:ext cx="1217613" cy="26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sz="11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Тверская область</a:t>
              </a:r>
              <a:endParaRPr lang="en-US" altLang="ru-RU" sz="11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2755" name="Заголовок 1"/>
          <p:cNvSpPr>
            <a:spLocks/>
          </p:cNvSpPr>
          <p:nvPr/>
        </p:nvSpPr>
        <p:spPr bwMode="auto">
          <a:xfrm>
            <a:off x="1447800" y="12700"/>
            <a:ext cx="7583488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altLang="ru-RU" b="1" dirty="0">
              <a:solidFill>
                <a:schemeClr val="bg1"/>
              </a:solidFill>
            </a:endParaRPr>
          </a:p>
          <a:p>
            <a:pPr algn="ctr"/>
            <a:r>
              <a:rPr lang="ru-RU" altLang="ru-RU" b="1" dirty="0">
                <a:solidFill>
                  <a:schemeClr val="bg1"/>
                </a:solidFill>
              </a:rPr>
              <a:t>Предоставление земельных участков, зарегистрированных в государственную собственность Тверской области на территории г. </a:t>
            </a:r>
            <a:r>
              <a:rPr lang="ru-RU" altLang="ru-RU" b="1" dirty="0" smtClean="0">
                <a:solidFill>
                  <a:schemeClr val="bg1"/>
                </a:solidFill>
              </a:rPr>
              <a:t>Твери </a:t>
            </a:r>
            <a:r>
              <a:rPr lang="ru-RU" altLang="ru-RU" b="1" dirty="0">
                <a:solidFill>
                  <a:schemeClr val="bg1"/>
                </a:solidFill>
              </a:rPr>
              <a:t>в 2015 году</a:t>
            </a:r>
          </a:p>
          <a:p>
            <a:pPr algn="ctr" eaLnBrk="0" hangingPunct="0"/>
            <a:endParaRPr lang="ru-RU" alt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2756" name="Rectangle 18"/>
          <p:cNvSpPr>
            <a:spLocks noGrp="1" noChangeArrowheads="1"/>
          </p:cNvSpPr>
          <p:nvPr>
            <p:ph type="body" sz="half" idx="1"/>
          </p:nvPr>
        </p:nvSpPr>
        <p:spPr>
          <a:xfrm>
            <a:off x="431800" y="4437063"/>
            <a:ext cx="3852863" cy="2232025"/>
          </a:xfrm>
        </p:spPr>
        <p:txBody>
          <a:bodyPr/>
          <a:lstStyle/>
          <a:p>
            <a:pPr marL="0" indent="0" algn="just">
              <a:lnSpc>
                <a:spcPct val="80000"/>
              </a:lnSpc>
              <a:buFontTx/>
              <a:buNone/>
            </a:pPr>
            <a:r>
              <a:rPr lang="ru-RU" altLang="ru-RU" sz="1300" smtClean="0">
                <a:latin typeface="Times New Roman" pitchFamily="18" charset="0"/>
                <a:cs typeface="Times New Roman" pitchFamily="18" charset="0"/>
              </a:rPr>
              <a:t>        Министерством в рамках разграничения государственной собственности на землю                   в государственную собственность Тверской области на территории г. Твери</a:t>
            </a:r>
            <a:r>
              <a:rPr lang="en-US" altLang="ru-RU" sz="13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300" smtClean="0">
                <a:latin typeface="Times New Roman" pitchFamily="18" charset="0"/>
                <a:cs typeface="Times New Roman" pitchFamily="18" charset="0"/>
              </a:rPr>
              <a:t>зарегистрировано :</a:t>
            </a:r>
          </a:p>
          <a:p>
            <a:pPr marL="0" indent="0" algn="just">
              <a:lnSpc>
                <a:spcPct val="80000"/>
              </a:lnSpc>
              <a:buFontTx/>
              <a:buNone/>
            </a:pPr>
            <a:r>
              <a:rPr lang="ru-RU" altLang="ru-RU" sz="1300" smtClean="0">
                <a:latin typeface="Times New Roman" pitchFamily="18" charset="0"/>
                <a:cs typeface="Times New Roman" pitchFamily="18" charset="0"/>
              </a:rPr>
              <a:t>     - в 2014 году </a:t>
            </a:r>
            <a:r>
              <a:rPr lang="ru-RU" altLang="ru-RU" sz="1300" b="1" smtClean="0">
                <a:latin typeface="Times New Roman" pitchFamily="18" charset="0"/>
                <a:cs typeface="Times New Roman" pitchFamily="18" charset="0"/>
              </a:rPr>
              <a:t>131</a:t>
            </a:r>
            <a:r>
              <a:rPr lang="ru-RU" altLang="ru-RU" sz="1300" smtClean="0">
                <a:latin typeface="Times New Roman" pitchFamily="18" charset="0"/>
                <a:cs typeface="Times New Roman" pitchFamily="18" charset="0"/>
              </a:rPr>
              <a:t> земельный участок общей площадью </a:t>
            </a:r>
            <a:r>
              <a:rPr lang="ru-RU" altLang="ru-RU" sz="1300" b="1" smtClean="0">
                <a:latin typeface="Times New Roman" pitchFamily="18" charset="0"/>
                <a:cs typeface="Times New Roman" pitchFamily="18" charset="0"/>
              </a:rPr>
              <a:t>329,7 га</a:t>
            </a:r>
            <a:r>
              <a:rPr lang="ru-RU" altLang="ru-RU" sz="130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>
              <a:lnSpc>
                <a:spcPct val="80000"/>
              </a:lnSpc>
              <a:buFontTx/>
              <a:buNone/>
            </a:pPr>
            <a:r>
              <a:rPr lang="ru-RU" altLang="ru-RU" sz="1300" smtClean="0">
                <a:latin typeface="Times New Roman" pitchFamily="18" charset="0"/>
                <a:cs typeface="Times New Roman" pitchFamily="18" charset="0"/>
              </a:rPr>
              <a:t>      - в 2015 году </a:t>
            </a:r>
            <a:r>
              <a:rPr lang="ru-RU" altLang="ru-RU" sz="1300" b="1" smtClean="0">
                <a:latin typeface="Times New Roman" pitchFamily="18" charset="0"/>
                <a:cs typeface="Times New Roman" pitchFamily="18" charset="0"/>
              </a:rPr>
              <a:t>130</a:t>
            </a:r>
            <a:r>
              <a:rPr lang="ru-RU" altLang="ru-RU" sz="1300" smtClean="0">
                <a:latin typeface="Times New Roman" pitchFamily="18" charset="0"/>
                <a:cs typeface="Times New Roman" pitchFamily="18" charset="0"/>
              </a:rPr>
              <a:t> земельных участков общей площадью </a:t>
            </a:r>
            <a:r>
              <a:rPr lang="ru-RU" altLang="ru-RU" sz="1300" b="1" smtClean="0">
                <a:latin typeface="Times New Roman" pitchFamily="18" charset="0"/>
                <a:cs typeface="Times New Roman" pitchFamily="18" charset="0"/>
              </a:rPr>
              <a:t>213,2 га</a:t>
            </a:r>
            <a:r>
              <a:rPr lang="ru-RU" altLang="ru-RU" sz="13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lnSpc>
                <a:spcPct val="80000"/>
              </a:lnSpc>
              <a:buFontTx/>
              <a:buNone/>
            </a:pPr>
            <a:r>
              <a:rPr lang="ru-RU" altLang="ru-RU" sz="1300" smtClean="0">
                <a:latin typeface="Times New Roman" pitchFamily="18" charset="0"/>
                <a:cs typeface="Times New Roman" pitchFamily="18" charset="0"/>
              </a:rPr>
              <a:t>      Общее количество земельных участков, зарегистрированных  в государственную собственность Тверской области,                   составило – </a:t>
            </a:r>
            <a:r>
              <a:rPr lang="ru-RU" altLang="ru-RU" sz="1300" b="1" smtClean="0">
                <a:latin typeface="Times New Roman" pitchFamily="18" charset="0"/>
                <a:cs typeface="Times New Roman" pitchFamily="18" charset="0"/>
              </a:rPr>
              <a:t>261, </a:t>
            </a:r>
            <a:r>
              <a:rPr lang="ru-RU" altLang="ru-RU" sz="1300" smtClean="0">
                <a:latin typeface="Times New Roman" pitchFamily="18" charset="0"/>
                <a:cs typeface="Times New Roman" pitchFamily="18" charset="0"/>
              </a:rPr>
              <a:t>общей площадью </a:t>
            </a:r>
            <a:r>
              <a:rPr lang="ru-RU" altLang="ru-RU" sz="1300" b="1" smtClean="0">
                <a:latin typeface="Times New Roman" pitchFamily="18" charset="0"/>
                <a:cs typeface="Times New Roman" pitchFamily="18" charset="0"/>
              </a:rPr>
              <a:t>542,9 га</a:t>
            </a:r>
            <a:r>
              <a:rPr lang="ru-RU" altLang="ru-RU" sz="130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9223" name="Rectangle 23"/>
          <p:cNvSpPr>
            <a:spLocks noGrp="1" noChangeArrowheads="1"/>
          </p:cNvSpPr>
          <p:nvPr>
            <p:ph type="body" sz="half" idx="2"/>
          </p:nvPr>
        </p:nvSpPr>
        <p:spPr>
          <a:xfrm>
            <a:off x="4475163" y="1419225"/>
            <a:ext cx="4489450" cy="295275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FontTx/>
              <a:buNone/>
              <a:defRPr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Tx/>
              <a:buNone/>
              <a:defRPr/>
            </a:pP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аукционов на право заключения договоров аренды земельных участков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Tx/>
              <a:buNone/>
              <a:defRPr/>
            </a:pP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г. Твери 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Tx/>
              <a:buNone/>
              <a:defRPr/>
            </a:pPr>
            <a:r>
              <a:rPr lang="ru-RU" altLang="ru-RU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700" dirty="0" smtClean="0">
                <a:latin typeface="Times New Roman" pitchFamily="18" charset="0"/>
                <a:cs typeface="Times New Roman" pitchFamily="18" charset="0"/>
              </a:rPr>
              <a:t>     В </a:t>
            </a:r>
            <a:r>
              <a:rPr lang="ru-RU" altLang="ru-RU" sz="2700" dirty="0">
                <a:latin typeface="Times New Roman" pitchFamily="18" charset="0"/>
                <a:cs typeface="Times New Roman" pitchFamily="18" charset="0"/>
              </a:rPr>
              <a:t>2015 году проведено а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укционов в отношении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земельных </a:t>
            </a:r>
            <a:r>
              <a:rPr lang="ru-RU" altLang="ru-RU" sz="2700" dirty="0">
                <a:latin typeface="Times New Roman" pitchFamily="18" charset="0"/>
                <a:cs typeface="Times New Roman" pitchFamily="18" charset="0"/>
              </a:rPr>
              <a:t>участков площадью </a:t>
            </a:r>
            <a:r>
              <a:rPr lang="ru-RU" altLang="ru-RU" sz="2700" b="1" dirty="0">
                <a:latin typeface="Times New Roman" pitchFamily="18" charset="0"/>
                <a:cs typeface="Times New Roman" pitchFamily="18" charset="0"/>
              </a:rPr>
              <a:t>8,9 га</a:t>
            </a:r>
            <a:r>
              <a:rPr lang="ru-RU" altLang="ru-RU" sz="2700" dirty="0">
                <a:latin typeface="Times New Roman" pitchFamily="18" charset="0"/>
                <a:cs typeface="Times New Roman" pitchFamily="18" charset="0"/>
              </a:rPr>
              <a:t>, что превышает показатель 2014 года на </a:t>
            </a:r>
            <a:r>
              <a:rPr lang="ru-RU" altLang="ru-RU" sz="2700" b="1" dirty="0">
                <a:latin typeface="Times New Roman" pitchFamily="18" charset="0"/>
                <a:cs typeface="Times New Roman" pitchFamily="18" charset="0"/>
              </a:rPr>
              <a:t>56 %</a:t>
            </a:r>
            <a:r>
              <a:rPr lang="ru-RU" altLang="ru-RU" sz="27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altLang="ru-RU" sz="27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Tx/>
              <a:buNone/>
              <a:defRPr/>
            </a:pP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О</a:t>
            </a:r>
            <a:r>
              <a:rPr lang="ru-RU" altLang="ru-RU" sz="2700" dirty="0" smtClean="0">
                <a:latin typeface="Times New Roman" pitchFamily="18" charset="0"/>
                <a:cs typeface="Times New Roman" pitchFamily="18" charset="0"/>
              </a:rPr>
              <a:t>жидаемое </a:t>
            </a:r>
            <a:r>
              <a:rPr lang="ru-RU" altLang="ru-RU" sz="2700" dirty="0">
                <a:latin typeface="Times New Roman" pitchFamily="18" charset="0"/>
                <a:cs typeface="Times New Roman" pitchFamily="18" charset="0"/>
              </a:rPr>
              <a:t>поступление денежных средств в бюджет Тверской области в результате реализации земельных участков с аукционов, проведенных в 2015 году, составит около </a:t>
            </a:r>
            <a:r>
              <a:rPr lang="ru-RU" altLang="ru-RU" sz="2700" b="1" dirty="0" smtClean="0">
                <a:latin typeface="Times New Roman" pitchFamily="18" charset="0"/>
                <a:cs typeface="Times New Roman" pitchFamily="18" charset="0"/>
              </a:rPr>
              <a:t>13, 7 млн. </a:t>
            </a:r>
            <a:r>
              <a:rPr lang="ru-RU" altLang="ru-RU" sz="2700" b="1" dirty="0">
                <a:latin typeface="Times New Roman" pitchFamily="18" charset="0"/>
                <a:cs typeface="Times New Roman" pitchFamily="18" charset="0"/>
              </a:rPr>
              <a:t>руб. </a:t>
            </a:r>
            <a:endParaRPr lang="ru-RU" altLang="ru-RU" sz="27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2758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graphicFrame>
        <p:nvGraphicFramePr>
          <p:cNvPr id="16" name="Диаграмма 15"/>
          <p:cNvGraphicFramePr>
            <a:graphicFrameLocks/>
          </p:cNvGraphicFramePr>
          <p:nvPr/>
        </p:nvGraphicFramePr>
        <p:xfrm>
          <a:off x="611559" y="2174897"/>
          <a:ext cx="3571149" cy="2262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/>
        </p:nvGraphicFramePr>
        <p:xfrm>
          <a:off x="5580112" y="3895167"/>
          <a:ext cx="2387014" cy="2553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/>
        </p:nvGraphicFramePr>
        <p:xfrm>
          <a:off x="4788024" y="4119191"/>
          <a:ext cx="4032448" cy="2334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02762" name="TextBox 2"/>
          <p:cNvSpPr txBox="1">
            <a:spLocks noChangeArrowheads="1"/>
          </p:cNvSpPr>
          <p:nvPr/>
        </p:nvSpPr>
        <p:spPr bwMode="auto">
          <a:xfrm>
            <a:off x="344488" y="1482725"/>
            <a:ext cx="38163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300" b="1">
                <a:latin typeface="Times New Roman" pitchFamily="18" charset="0"/>
                <a:cs typeface="Times New Roman" pitchFamily="18" charset="0"/>
              </a:rPr>
              <a:t>Регистрация земельных участков </a:t>
            </a:r>
            <a:r>
              <a:rPr lang="ru-RU" altLang="ru-RU" sz="1300" b="1">
                <a:latin typeface="Times New Roman" pitchFamily="18" charset="0"/>
                <a:cs typeface="Times New Roman" pitchFamily="18" charset="0"/>
              </a:rPr>
              <a:t>в государственную собственность Тверской области на территории г. Твери</a:t>
            </a:r>
            <a:endParaRPr lang="ru-RU" sz="13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63938" y="4011613"/>
            <a:ext cx="190500" cy="1079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2764" name="TextBox 3"/>
          <p:cNvSpPr txBox="1">
            <a:spLocks noChangeArrowheads="1"/>
          </p:cNvSpPr>
          <p:nvPr/>
        </p:nvSpPr>
        <p:spPr bwMode="auto">
          <a:xfrm>
            <a:off x="3535363" y="3860800"/>
            <a:ext cx="6477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    </a:t>
            </a:r>
            <a:r>
              <a:rPr lang="ru-RU" sz="1100"/>
              <a:t>з.у.</a:t>
            </a:r>
          </a:p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01" name="Group 20"/>
          <p:cNvGrpSpPr>
            <a:grpSpLocks/>
          </p:cNvGrpSpPr>
          <p:nvPr/>
        </p:nvGrpSpPr>
        <p:grpSpPr bwMode="auto">
          <a:xfrm>
            <a:off x="0" y="0"/>
            <a:ext cx="9144000" cy="1497013"/>
            <a:chOff x="0" y="-2872"/>
            <a:chExt cx="9144000" cy="1496710"/>
          </a:xfrm>
        </p:grpSpPr>
        <p:sp>
          <p:nvSpPr>
            <p:cNvPr id="2065" name="Rectangle 17"/>
            <p:cNvSpPr>
              <a:spLocks noChangeArrowheads="1"/>
            </p:cNvSpPr>
            <p:nvPr/>
          </p:nvSpPr>
          <p:spPr bwMode="auto">
            <a:xfrm>
              <a:off x="1752600" y="400271"/>
              <a:ext cx="5446713" cy="45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Администрация Тверской области</a:t>
              </a:r>
              <a:endPara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204808" name="Group 9"/>
            <p:cNvGrpSpPr>
              <a:grpSpLocks/>
            </p:cNvGrpSpPr>
            <p:nvPr/>
          </p:nvGrpSpPr>
          <p:grpSpPr bwMode="auto">
            <a:xfrm>
              <a:off x="0" y="0"/>
              <a:ext cx="9144000" cy="1493838"/>
              <a:chOff x="0" y="0"/>
              <a:chExt cx="9144000" cy="1493838"/>
            </a:xfrm>
          </p:grpSpPr>
          <p:pic>
            <p:nvPicPr>
              <p:cNvPr id="204812" name="Picture 15" descr="22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0"/>
                <a:ext cx="91440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4813" name="Picture 15" descr="222"/>
              <p:cNvPicPr>
                <a:picLocks noChangeAspect="1" noChangeArrowheads="1"/>
              </p:cNvPicPr>
              <p:nvPr/>
            </p:nvPicPr>
            <p:blipFill>
              <a:blip r:embed="rId2"/>
              <a:srcRect l="82500"/>
              <a:stretch>
                <a:fillRect/>
              </a:stretch>
            </p:blipFill>
            <p:spPr bwMode="auto">
              <a:xfrm>
                <a:off x="0" y="0"/>
                <a:ext cx="16002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04809" name="Picture 13" descr="logo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3664" y="-2872"/>
              <a:ext cx="1137685" cy="149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10" name="Picture 15" descr="222"/>
            <p:cNvPicPr>
              <a:picLocks noChangeAspect="1" noChangeArrowheads="1"/>
            </p:cNvPicPr>
            <p:nvPr/>
          </p:nvPicPr>
          <p:blipFill>
            <a:blip r:embed="rId2"/>
            <a:srcRect l="82500" b="79596"/>
            <a:stretch>
              <a:fillRect/>
            </a:stretch>
          </p:blipFill>
          <p:spPr bwMode="auto">
            <a:xfrm>
              <a:off x="142240" y="0"/>
              <a:ext cx="160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11" name="TextBox 17"/>
            <p:cNvSpPr txBox="1">
              <a:spLocks noChangeArrowheads="1"/>
            </p:cNvSpPr>
            <p:nvPr/>
          </p:nvSpPr>
          <p:spPr bwMode="auto">
            <a:xfrm>
              <a:off x="304800" y="20936"/>
              <a:ext cx="1217613" cy="26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sz="11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Тверская область</a:t>
              </a:r>
              <a:endParaRPr lang="en-US" altLang="ru-RU" sz="11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4802" name="Заголовок 1"/>
          <p:cNvSpPr txBox="1">
            <a:spLocks/>
          </p:cNvSpPr>
          <p:nvPr/>
        </p:nvSpPr>
        <p:spPr bwMode="auto">
          <a:xfrm>
            <a:off x="1682750" y="188913"/>
            <a:ext cx="69850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altLang="ru-RU" b="1">
              <a:solidFill>
                <a:schemeClr val="bg1"/>
              </a:solidFill>
            </a:endParaRPr>
          </a:p>
          <a:p>
            <a:pPr algn="ctr"/>
            <a:endParaRPr lang="ru-RU" altLang="ru-RU" sz="20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0480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5" y="2000250"/>
            <a:ext cx="47101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04" name="TextBox 7"/>
          <p:cNvSpPr txBox="1">
            <a:spLocks noChangeArrowheads="1"/>
          </p:cNvSpPr>
          <p:nvPr/>
        </p:nvSpPr>
        <p:spPr bwMode="auto">
          <a:xfrm>
            <a:off x="179388" y="1773238"/>
            <a:ext cx="4035425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Times New Roman" pitchFamily="18" charset="0"/>
              </a:rPr>
              <a:t>С 2015 года Министерством проводятся мероприятия по обследованию земельных участков, находящихся в государственной собственности Тверской области, предоставленных государственным учреждениям Тверской области на территории города Твери, на предмет их:</a:t>
            </a:r>
          </a:p>
          <a:p>
            <a:pPr>
              <a:buFont typeface="Arial" charset="0"/>
              <a:buChar char="•"/>
            </a:pPr>
            <a:r>
              <a:rPr lang="ru-RU" sz="1400">
                <a:latin typeface="Times New Roman" pitchFamily="18" charset="0"/>
              </a:rPr>
              <a:t>эффективного использования в рамках целевого назначения;</a:t>
            </a:r>
          </a:p>
          <a:p>
            <a:pPr>
              <a:buFont typeface="Arial" charset="0"/>
              <a:buChar char="•"/>
            </a:pPr>
            <a:r>
              <a:rPr lang="ru-RU" sz="1400">
                <a:latin typeface="Times New Roman" pitchFamily="18" charset="0"/>
              </a:rPr>
              <a:t>содержания в надлежащем состоянии.</a:t>
            </a:r>
          </a:p>
          <a:p>
            <a:endParaRPr lang="ru-RU" sz="1400">
              <a:latin typeface="Times New Roman" pitchFamily="18" charset="0"/>
            </a:endParaRPr>
          </a:p>
          <a:p>
            <a:r>
              <a:rPr lang="ru-RU" sz="1400">
                <a:latin typeface="Times New Roman" pitchFamily="18" charset="0"/>
              </a:rPr>
              <a:t>По состоянию на 01.01.2016 проведено обследование в отношении </a:t>
            </a:r>
            <a:r>
              <a:rPr lang="ru-RU" sz="1400" b="1">
                <a:latin typeface="Times New Roman" pitchFamily="18" charset="0"/>
              </a:rPr>
              <a:t>48 </a:t>
            </a:r>
            <a:r>
              <a:rPr lang="ru-RU" sz="1400">
                <a:latin typeface="Times New Roman" pitchFamily="18" charset="0"/>
              </a:rPr>
              <a:t>земельных участков, предоставленных государственным учреждениям  Тверской области.</a:t>
            </a:r>
          </a:p>
          <a:p>
            <a:r>
              <a:rPr lang="ru-RU" sz="1400">
                <a:latin typeface="Times New Roman" pitchFamily="18" charset="0"/>
              </a:rPr>
              <a:t>До 20.06.2016 планируется провести обследование </a:t>
            </a:r>
            <a:r>
              <a:rPr lang="ru-RU" sz="1400" b="1">
                <a:latin typeface="Times New Roman" pitchFamily="18" charset="0"/>
              </a:rPr>
              <a:t>93 </a:t>
            </a:r>
            <a:r>
              <a:rPr lang="ru-RU" sz="1400">
                <a:latin typeface="Times New Roman" pitchFamily="18" charset="0"/>
              </a:rPr>
              <a:t>земельных участков, расположенных на территории Тверской области</a:t>
            </a:r>
            <a:r>
              <a:rPr lang="ru-RU" sz="1400" b="1"/>
              <a:t>.</a:t>
            </a:r>
          </a:p>
        </p:txBody>
      </p:sp>
      <p:sp>
        <p:nvSpPr>
          <p:cNvPr id="204805" name="Заголовок 1"/>
          <p:cNvSpPr txBox="1">
            <a:spLocks/>
          </p:cNvSpPr>
          <p:nvPr/>
        </p:nvSpPr>
        <p:spPr bwMode="auto">
          <a:xfrm>
            <a:off x="1828800" y="76200"/>
            <a:ext cx="6985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b="1">
                <a:solidFill>
                  <a:schemeClr val="bg1"/>
                </a:solidFill>
              </a:rPr>
              <a:t>Мероприятия по эффективному использованию государственными учреждениями Тверской области земельных участков</a:t>
            </a:r>
          </a:p>
          <a:p>
            <a:pPr algn="ctr"/>
            <a:endParaRPr lang="ru-RU" altLang="ru-RU" sz="20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04806" name="TextBox 14"/>
          <p:cNvSpPr txBox="1">
            <a:spLocks noChangeArrowheads="1"/>
          </p:cNvSpPr>
          <p:nvPr/>
        </p:nvSpPr>
        <p:spPr bwMode="auto">
          <a:xfrm>
            <a:off x="3708400" y="5643563"/>
            <a:ext cx="51847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По результатам проведенных обследований по состоянию на 01.01.2016 </a:t>
            </a:r>
            <a:r>
              <a:rPr lang="ru-RU" sz="1400" b="1" u="sng">
                <a:latin typeface="Times New Roman" pitchFamily="18" charset="0"/>
                <a:cs typeface="Times New Roman" pitchFamily="18" charset="0"/>
              </a:rPr>
              <a:t>существенных нарушений 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в части использования государственными учреждениями здравоохранения Тверской области земельных участков, расположенных на территории города Твери, </a:t>
            </a:r>
            <a:r>
              <a:rPr lang="ru-RU" sz="1400" b="1" u="sng">
                <a:latin typeface="Times New Roman" pitchFamily="18" charset="0"/>
                <a:cs typeface="Times New Roman" pitchFamily="18" charset="0"/>
              </a:rPr>
              <a:t>не выявлено.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2" name="Rectangle 12"/>
          <p:cNvSpPr>
            <a:spLocks noChangeArrowheads="1"/>
          </p:cNvSpPr>
          <p:nvPr/>
        </p:nvSpPr>
        <p:spPr bwMode="auto">
          <a:xfrm>
            <a:off x="1476375" y="333375"/>
            <a:ext cx="7561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rgbClr val="FFFFFF"/>
                </a:solidFill>
              </a:rPr>
              <a:t>Оптимизация закупочного процесса</a:t>
            </a:r>
            <a:endParaRPr lang="ru-RU" altLang="ru-RU" sz="2000">
              <a:solidFill>
                <a:srgbClr val="FFFFFF"/>
              </a:solidFill>
            </a:endParaRPr>
          </a:p>
        </p:txBody>
      </p:sp>
      <p:grpSp>
        <p:nvGrpSpPr>
          <p:cNvPr id="167943" name="Group 20"/>
          <p:cNvGrpSpPr>
            <a:grpSpLocks/>
          </p:cNvGrpSpPr>
          <p:nvPr/>
        </p:nvGrpSpPr>
        <p:grpSpPr bwMode="auto">
          <a:xfrm>
            <a:off x="0" y="-11113"/>
            <a:ext cx="9144000" cy="1497013"/>
            <a:chOff x="0" y="-2872"/>
            <a:chExt cx="9144000" cy="1496710"/>
          </a:xfrm>
        </p:grpSpPr>
        <p:sp>
          <p:nvSpPr>
            <p:cNvPr id="2065" name="Rectangle 17"/>
            <p:cNvSpPr>
              <a:spLocks noChangeArrowheads="1"/>
            </p:cNvSpPr>
            <p:nvPr/>
          </p:nvSpPr>
          <p:spPr bwMode="auto">
            <a:xfrm>
              <a:off x="1752600" y="400272"/>
              <a:ext cx="5446713" cy="45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/>
                </a:rPr>
                <a:t>Администрация Тверской области</a:t>
              </a:r>
              <a:endPara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endParaRPr>
            </a:p>
          </p:txBody>
        </p:sp>
        <p:grpSp>
          <p:nvGrpSpPr>
            <p:cNvPr id="167950" name="Group 9"/>
            <p:cNvGrpSpPr>
              <a:grpSpLocks/>
            </p:cNvGrpSpPr>
            <p:nvPr/>
          </p:nvGrpSpPr>
          <p:grpSpPr bwMode="auto">
            <a:xfrm>
              <a:off x="0" y="0"/>
              <a:ext cx="9144000" cy="1493838"/>
              <a:chOff x="0" y="0"/>
              <a:chExt cx="9144000" cy="1493838"/>
            </a:xfrm>
          </p:grpSpPr>
          <p:pic>
            <p:nvPicPr>
              <p:cNvPr id="167954" name="Picture 15" descr="22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0" y="0"/>
                <a:ext cx="91440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7955" name="Picture 15" descr="222"/>
              <p:cNvPicPr>
                <a:picLocks noChangeAspect="1" noChangeArrowheads="1"/>
              </p:cNvPicPr>
              <p:nvPr/>
            </p:nvPicPr>
            <p:blipFill>
              <a:blip r:embed="rId4"/>
              <a:srcRect l="82500"/>
              <a:stretch>
                <a:fillRect/>
              </a:stretch>
            </p:blipFill>
            <p:spPr bwMode="auto">
              <a:xfrm>
                <a:off x="0" y="0"/>
                <a:ext cx="16002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67951" name="Picture 13" descr="logo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3664" y="-2872"/>
              <a:ext cx="1137685" cy="149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952" name="Picture 15" descr="222"/>
            <p:cNvPicPr>
              <a:picLocks noChangeAspect="1" noChangeArrowheads="1"/>
            </p:cNvPicPr>
            <p:nvPr/>
          </p:nvPicPr>
          <p:blipFill>
            <a:blip r:embed="rId4"/>
            <a:srcRect l="82500" b="79596"/>
            <a:stretch>
              <a:fillRect/>
            </a:stretch>
          </p:blipFill>
          <p:spPr bwMode="auto">
            <a:xfrm>
              <a:off x="142240" y="0"/>
              <a:ext cx="160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7953" name="TextBox 17"/>
            <p:cNvSpPr txBox="1">
              <a:spLocks noChangeArrowheads="1"/>
            </p:cNvSpPr>
            <p:nvPr/>
          </p:nvSpPr>
          <p:spPr bwMode="auto">
            <a:xfrm>
              <a:off x="304800" y="20936"/>
              <a:ext cx="1217613" cy="26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sz="11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Тверская область</a:t>
              </a:r>
              <a:endParaRPr lang="en-US" altLang="ru-RU" sz="11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7944" name="Заголовок 1"/>
          <p:cNvSpPr>
            <a:spLocks/>
          </p:cNvSpPr>
          <p:nvPr/>
        </p:nvSpPr>
        <p:spPr bwMode="auto">
          <a:xfrm>
            <a:off x="1447800" y="0"/>
            <a:ext cx="75834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ru-RU" altLang="ru-RU" sz="2000" b="1">
              <a:solidFill>
                <a:srgbClr val="FFFFFF"/>
              </a:solidFill>
            </a:endParaRPr>
          </a:p>
          <a:p>
            <a:pPr algn="ctr" eaLnBrk="0" hangingPunct="0"/>
            <a:endParaRPr lang="ru-RU" altLang="ru-RU" sz="20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altLang="ru-RU" sz="2000" b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00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945" name="Rectangle 21"/>
          <p:cNvSpPr>
            <a:spLocks noChangeArrowheads="1"/>
          </p:cNvSpPr>
          <p:nvPr/>
        </p:nvSpPr>
        <p:spPr bwMode="auto">
          <a:xfrm>
            <a:off x="3505200" y="2895600"/>
            <a:ext cx="51054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ru-RU" altLang="ru-RU" sz="16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7946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67947" name="Прямоугольник 16"/>
          <p:cNvSpPr>
            <a:spLocks noChangeArrowheads="1"/>
          </p:cNvSpPr>
          <p:nvPr/>
        </p:nvSpPr>
        <p:spPr bwMode="auto">
          <a:xfrm>
            <a:off x="1547813" y="115888"/>
            <a:ext cx="7596187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700" b="1">
                <a:solidFill>
                  <a:srgbClr val="FFFFFF"/>
                </a:solidFill>
              </a:rPr>
              <a:t>Реализация закона Тверской области от 07.12.2011 № 75-ЗО </a:t>
            </a:r>
          </a:p>
          <a:p>
            <a:pPr algn="ctr"/>
            <a:r>
              <a:rPr lang="ru-RU" sz="1700" b="1">
                <a:solidFill>
                  <a:srgbClr val="FFFFFF"/>
                </a:solidFill>
              </a:rPr>
              <a:t>«О бесплатном предоставлении гражданам, имеющим трех и более детей, земельных участков на территории Тверской области»</a:t>
            </a:r>
          </a:p>
        </p:txBody>
      </p:sp>
      <p:sp>
        <p:nvSpPr>
          <p:cNvPr id="167948" name="TextBox 5"/>
          <p:cNvSpPr txBox="1">
            <a:spLocks noChangeArrowheads="1"/>
          </p:cNvSpPr>
          <p:nvPr/>
        </p:nvSpPr>
        <p:spPr bwMode="auto">
          <a:xfrm>
            <a:off x="179388" y="4632325"/>
            <a:ext cx="875982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buFont typeface="Wingdings" pitchFamily="2" charset="2"/>
              <a:buChar char="ü"/>
            </a:pPr>
            <a:r>
              <a:rPr lang="ru-RU" altLang="ru-RU" sz="1000"/>
              <a:t>         </a:t>
            </a:r>
            <a:r>
              <a:rPr lang="ru-RU" altLang="ru-RU" sz="1000">
                <a:solidFill>
                  <a:srgbClr val="000000"/>
                </a:solidFill>
              </a:rPr>
              <a:t>На территории Тверской области числится </a:t>
            </a:r>
            <a:r>
              <a:rPr lang="ru-RU" altLang="ru-RU" sz="1000" b="1">
                <a:solidFill>
                  <a:srgbClr val="000000"/>
                </a:solidFill>
              </a:rPr>
              <a:t>5157 </a:t>
            </a:r>
            <a:r>
              <a:rPr lang="ru-RU" altLang="ru-RU" sz="1000">
                <a:solidFill>
                  <a:srgbClr val="000000"/>
                </a:solidFill>
              </a:rPr>
              <a:t>многодетных семей, получающих пособие в соответствии с законом Тверской области от 29.12.2004 № 78-ЗО «О многодетной семье в Тверской области и мерах по ее социальной поддержке». На учет в целях бесплатного получения земельных участков поставлено </a:t>
            </a:r>
            <a:r>
              <a:rPr lang="ru-RU" altLang="ru-RU" sz="1000" b="1">
                <a:solidFill>
                  <a:srgbClr val="000000"/>
                </a:solidFill>
              </a:rPr>
              <a:t>5895</a:t>
            </a:r>
            <a:r>
              <a:rPr lang="ru-RU" altLang="ru-RU" sz="1000">
                <a:solidFill>
                  <a:srgbClr val="000000"/>
                </a:solidFill>
              </a:rPr>
              <a:t> многодетных семей. Зарегистрировано в муниципальную собственность </a:t>
            </a:r>
            <a:r>
              <a:rPr lang="ru-RU" altLang="ru-RU" sz="1000" b="1">
                <a:solidFill>
                  <a:srgbClr val="000000"/>
                </a:solidFill>
              </a:rPr>
              <a:t>2489 </a:t>
            </a:r>
            <a:r>
              <a:rPr lang="ru-RU" altLang="ru-RU" sz="1000">
                <a:solidFill>
                  <a:srgbClr val="000000"/>
                </a:solidFill>
              </a:rPr>
              <a:t>земельных участков общей площадью </a:t>
            </a:r>
            <a:r>
              <a:rPr lang="ru-RU" altLang="ru-RU" sz="1000" b="1">
                <a:solidFill>
                  <a:srgbClr val="000000"/>
                </a:solidFill>
              </a:rPr>
              <a:t>524</a:t>
            </a:r>
            <a:r>
              <a:rPr lang="ru-RU" altLang="ru-RU" sz="1000">
                <a:solidFill>
                  <a:srgbClr val="000000"/>
                </a:solidFill>
              </a:rPr>
              <a:t> га, сформировано и поставлено на государственный кадастровый учет </a:t>
            </a:r>
            <a:r>
              <a:rPr lang="ru-RU" altLang="ru-RU" sz="1000" b="1">
                <a:solidFill>
                  <a:srgbClr val="000000"/>
                </a:solidFill>
              </a:rPr>
              <a:t>428</a:t>
            </a:r>
            <a:r>
              <a:rPr lang="ru-RU" altLang="ru-RU" sz="1000">
                <a:solidFill>
                  <a:srgbClr val="000000"/>
                </a:solidFill>
              </a:rPr>
              <a:t> земельных участков общей площадью </a:t>
            </a:r>
            <a:r>
              <a:rPr lang="ru-RU" altLang="ru-RU" sz="1000" b="1">
                <a:solidFill>
                  <a:srgbClr val="000000"/>
                </a:solidFill>
              </a:rPr>
              <a:t>83 </a:t>
            </a:r>
            <a:r>
              <a:rPr lang="ru-RU" altLang="ru-RU" sz="1000">
                <a:solidFill>
                  <a:srgbClr val="000000"/>
                </a:solidFill>
              </a:rPr>
              <a:t>га. Предоставлено в собственность граждан </a:t>
            </a:r>
            <a:r>
              <a:rPr lang="ru-RU" altLang="ru-RU" sz="1000" b="1">
                <a:solidFill>
                  <a:srgbClr val="000000"/>
                </a:solidFill>
              </a:rPr>
              <a:t>3806</a:t>
            </a:r>
            <a:r>
              <a:rPr lang="ru-RU" altLang="ru-RU" sz="1000">
                <a:solidFill>
                  <a:srgbClr val="000000"/>
                </a:solidFill>
              </a:rPr>
              <a:t> земельных участков общей площадью </a:t>
            </a:r>
            <a:r>
              <a:rPr lang="ru-RU" altLang="ru-RU" sz="1000" b="1">
                <a:solidFill>
                  <a:srgbClr val="000000"/>
                </a:solidFill>
              </a:rPr>
              <a:t>516</a:t>
            </a:r>
            <a:r>
              <a:rPr lang="ru-RU" altLang="ru-RU" sz="1000">
                <a:solidFill>
                  <a:srgbClr val="000000"/>
                </a:solidFill>
              </a:rPr>
              <a:t> га. Таким образом, соотношение количества предоставленных земельных участков к количеству многодетных семей, поставленных на учет за период действия закона Тверской области № 75-ЗО, составляет </a:t>
            </a:r>
            <a:r>
              <a:rPr lang="ru-RU" altLang="ru-RU" sz="1000" b="1">
                <a:solidFill>
                  <a:srgbClr val="000000"/>
                </a:solidFill>
              </a:rPr>
              <a:t>65 %. 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ru-RU" altLang="ru-RU" sz="1000">
                <a:solidFill>
                  <a:srgbClr val="000000"/>
                </a:solidFill>
              </a:rPr>
              <a:t>         Полностью обеспечены земельными участками многодетные семьи, вставшие на учет в Андреапольском, Жарковском и Молоковском районах. 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ru-RU" altLang="ru-RU" sz="1000">
                <a:solidFill>
                  <a:srgbClr val="000000"/>
                </a:solidFill>
              </a:rPr>
              <a:t>         </a:t>
            </a:r>
            <a:r>
              <a:rPr lang="ru-RU" sz="1000">
                <a:solidFill>
                  <a:srgbClr val="000000"/>
                </a:solidFill>
              </a:rPr>
              <a:t> Наиболее активно работы по предоставлению земельных участков ведутся в Весьегонском, Кашинском, Краснохолмском, Лесном, Лихославльском, Оленинском, Ржевском, Селижаровском районах, где земельными участками обеспечены более 80 % вставших на учет граждан. </a:t>
            </a:r>
            <a:r>
              <a:rPr lang="ru-RU" altLang="ru-RU" sz="1000">
                <a:solidFill>
                  <a:srgbClr val="000000"/>
                </a:solidFill>
              </a:rPr>
              <a:t>       </a:t>
            </a:r>
            <a:endParaRPr lang="ru-RU" altLang="ru-RU" sz="1000" b="1">
              <a:solidFill>
                <a:srgbClr val="000000"/>
              </a:solidFill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ru-RU" sz="1000" b="1">
                <a:solidFill>
                  <a:srgbClr val="000000"/>
                </a:solidFill>
              </a:rPr>
              <a:t>          </a:t>
            </a:r>
            <a:r>
              <a:rPr lang="ru-RU" sz="1000">
                <a:solidFill>
                  <a:srgbClr val="000000"/>
                </a:solidFill>
              </a:rPr>
              <a:t>Таким образом, общее количество сформированных земельных участков позволит обеспечить земельными участками все многодетные семьи, вставшие на учет в целях бесплатного предоставления земельных участков на территории Тверской области. </a:t>
            </a:r>
            <a:endParaRPr lang="ru-RU" altLang="ru-RU" sz="1000">
              <a:solidFill>
                <a:srgbClr val="000000"/>
              </a:solidFill>
              <a:cs typeface="Times New Roman" pitchFamily="18" charset="0"/>
            </a:endParaRPr>
          </a:p>
        </p:txBody>
      </p:sp>
      <p:graphicFrame>
        <p:nvGraphicFramePr>
          <p:cNvPr id="167940" name="Object 4"/>
          <p:cNvGraphicFramePr>
            <a:graphicFrameLocks noChangeAspect="1"/>
          </p:cNvGraphicFramePr>
          <p:nvPr/>
        </p:nvGraphicFramePr>
        <p:xfrm>
          <a:off x="179388" y="1628775"/>
          <a:ext cx="4464050" cy="284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40" name="Диаграмма" r:id="rId6" imgW="8229600" imgH="2638385" progId="MSGraph.Chart.8">
                  <p:embed followColorScheme="full"/>
                </p:oleObj>
              </mc:Choice>
              <mc:Fallback>
                <p:oleObj name="Диаграмма" r:id="rId6" imgW="8229600" imgH="2638385" progId="MSGraph.Chart.8">
                  <p:embed followColorScheme="full"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628775"/>
                        <a:ext cx="4464050" cy="2841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7941" name="Object 5"/>
          <p:cNvGraphicFramePr>
            <a:graphicFrameLocks/>
          </p:cNvGraphicFramePr>
          <p:nvPr/>
        </p:nvGraphicFramePr>
        <p:xfrm>
          <a:off x="4413250" y="1403350"/>
          <a:ext cx="3954463" cy="325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41" r:id="rId8" imgW="3956647" imgH="3255546" progId="Excel.Sheet.8">
                  <p:embed/>
                </p:oleObj>
              </mc:Choice>
              <mc:Fallback>
                <p:oleObj r:id="rId8" imgW="3956647" imgH="3255546" progId="Excel.Sheet.8">
                  <p:embed/>
                  <p:pic>
                    <p:nvPicPr>
                      <p:cNvPr id="0" name="Picture 5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3250" y="1403350"/>
                        <a:ext cx="3954463" cy="325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24" name="Прямоугольник 14"/>
          <p:cNvSpPr>
            <a:spLocks noChangeArrowheads="1"/>
          </p:cNvSpPr>
          <p:nvPr/>
        </p:nvSpPr>
        <p:spPr bwMode="auto">
          <a:xfrm>
            <a:off x="220663" y="1601788"/>
            <a:ext cx="8799512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algn="just">
              <a:buFont typeface="Arial" charset="0"/>
              <a:buChar char="•"/>
            </a:pPr>
            <a:r>
              <a:rPr lang="ru-RU" sz="11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Правовая основа: Федеральный закон  от 29.07.1998 №135-ФЗ «Об оценочной деятельности в Российской Федерации». </a:t>
            </a:r>
          </a:p>
          <a:p>
            <a:pPr marL="171450" indent="-171450" algn="just">
              <a:buFont typeface="Arial" charset="0"/>
              <a:buChar char="•"/>
            </a:pPr>
            <a:r>
              <a:rPr lang="ru-RU" sz="11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Государственная кадастровая оценка проводится не чаще чем один раз в течение трех лет, но не реже чем один раз в пять лет </a:t>
            </a:r>
          </a:p>
          <a:p>
            <a:pPr marL="171450" indent="-171450" algn="just"/>
            <a:r>
              <a:rPr lang="ru-RU" sz="11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 даты, по состоянию на которую была проведена государственная кадастровая оценка</a:t>
            </a:r>
          </a:p>
          <a:p>
            <a:pPr marL="171450" indent="-171450" algn="just">
              <a:buFont typeface="Arial" charset="0"/>
              <a:buChar char="•"/>
            </a:pPr>
            <a:r>
              <a:rPr lang="ru-RU" sz="11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Результаты государственной кадастровой оценки используются для налогообложения, расчета арендной платы и выкупной цены земельных участков</a:t>
            </a:r>
          </a:p>
        </p:txBody>
      </p:sp>
      <p:sp>
        <p:nvSpPr>
          <p:cNvPr id="175125" name="Прямоугольник 15"/>
          <p:cNvSpPr>
            <a:spLocks noChangeArrowheads="1"/>
          </p:cNvSpPr>
          <p:nvPr/>
        </p:nvSpPr>
        <p:spPr bwMode="auto">
          <a:xfrm>
            <a:off x="1450975" y="2573338"/>
            <a:ext cx="6764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Этапы государственной кадастровой оценки земель (далее – ГКОЗ)</a:t>
            </a: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00025" y="2932113"/>
            <a:ext cx="752475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принятие решения о проведении ГКОЗ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106488" y="2932113"/>
            <a:ext cx="944562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формирование перечня земельных участков, подлежащих ГКОЗ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205038" y="2941638"/>
            <a:ext cx="942975" cy="1103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отбор исполнителя работ по определению кадастровой стоимости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422650" y="2913063"/>
            <a:ext cx="1187450" cy="12366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определение кадастровой стоимости земельных участков и составление отчета об определении кадастровой стоимости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776788" y="2922588"/>
            <a:ext cx="787400" cy="1103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экспертиза отчета об определе-нии кадастровой стоимости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765800" y="2922588"/>
            <a:ext cx="1133475" cy="16589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рассмотрение результатов на заседании областной комиссии по вопросам проведения государственной кадастровой оценки объектов недвижимости в Тверской области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024688" y="2922588"/>
            <a:ext cx="788987" cy="1120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утвержде-ние результатов определе-ния кадастровой стоимости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948613" y="2941638"/>
            <a:ext cx="1014412" cy="1103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внесение в государствен-ный кадастр недвижимости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результатов определения кадастровой стоимости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952500" y="3352800"/>
            <a:ext cx="153988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2051050" y="3357563"/>
            <a:ext cx="153988" cy="9525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3154363" y="3346450"/>
            <a:ext cx="274637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4540250" y="3359150"/>
            <a:ext cx="236538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5564188" y="3355975"/>
            <a:ext cx="201612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6899275" y="3355975"/>
            <a:ext cx="125413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7818438" y="3348038"/>
            <a:ext cx="144462" cy="7937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Прямоугольник 66"/>
          <p:cNvSpPr/>
          <p:nvPr/>
        </p:nvSpPr>
        <p:spPr>
          <a:xfrm>
            <a:off x="220663" y="4667250"/>
            <a:ext cx="4068762" cy="13858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В 2015 году проведена кадастровая оценка: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земель лесного фонда (38 025 земельных участков общей площадью 4 832,9 тыс. га)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земель водного фонда  (173 земельных участков  общей площадью 174,6 тыс. га)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graphicFrame>
        <p:nvGraphicFramePr>
          <p:cNvPr id="175123" name="Диаграмма 69"/>
          <p:cNvGraphicFramePr>
            <a:graphicFrameLocks/>
          </p:cNvGraphicFramePr>
          <p:nvPr/>
        </p:nvGraphicFramePr>
        <p:xfrm>
          <a:off x="4379913" y="4437063"/>
          <a:ext cx="4764087" cy="217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72" name="Диаграмма" r:id="rId3" imgW="4761389" imgH="2176461" progId="Excel.Chart.8">
                  <p:embed/>
                </p:oleObj>
              </mc:Choice>
              <mc:Fallback>
                <p:oleObj name="Диаграмма" r:id="rId3" imgW="4761389" imgH="2176461" progId="Excel.Chart.8">
                  <p:embed/>
                  <p:pic>
                    <p:nvPicPr>
                      <p:cNvPr id="0" name="Диаграмма 69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9913" y="4437063"/>
                        <a:ext cx="4764087" cy="2174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5142" name="Group 20"/>
          <p:cNvGrpSpPr>
            <a:grpSpLocks/>
          </p:cNvGrpSpPr>
          <p:nvPr/>
        </p:nvGrpSpPr>
        <p:grpSpPr bwMode="auto">
          <a:xfrm>
            <a:off x="0" y="0"/>
            <a:ext cx="9144000" cy="1498600"/>
            <a:chOff x="0" y="-2872"/>
            <a:chExt cx="9144000" cy="1496710"/>
          </a:xfrm>
        </p:grpSpPr>
        <p:sp>
          <p:nvSpPr>
            <p:cNvPr id="32" name="Rectangle 17"/>
            <p:cNvSpPr>
              <a:spLocks noChangeArrowheads="1"/>
            </p:cNvSpPr>
            <p:nvPr/>
          </p:nvSpPr>
          <p:spPr bwMode="auto">
            <a:xfrm>
              <a:off x="1752600" y="399844"/>
              <a:ext cx="4762500" cy="461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/>
                </a:rPr>
                <a:t>Администрация Тверской области</a:t>
              </a:r>
              <a:endPara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endParaRPr>
            </a:p>
          </p:txBody>
        </p:sp>
        <p:grpSp>
          <p:nvGrpSpPr>
            <p:cNvPr id="175145" name="Group 9"/>
            <p:cNvGrpSpPr>
              <a:grpSpLocks/>
            </p:cNvGrpSpPr>
            <p:nvPr/>
          </p:nvGrpSpPr>
          <p:grpSpPr bwMode="auto">
            <a:xfrm>
              <a:off x="0" y="0"/>
              <a:ext cx="9144000" cy="1493838"/>
              <a:chOff x="0" y="0"/>
              <a:chExt cx="9144000" cy="1493838"/>
            </a:xfrm>
          </p:grpSpPr>
          <p:pic>
            <p:nvPicPr>
              <p:cNvPr id="175149" name="Picture 15" descr="22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0" y="0"/>
                <a:ext cx="9144000" cy="14903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5150" name="Picture 15" descr="222"/>
              <p:cNvPicPr>
                <a:picLocks noChangeAspect="1" noChangeArrowheads="1"/>
              </p:cNvPicPr>
              <p:nvPr/>
            </p:nvPicPr>
            <p:blipFill>
              <a:blip r:embed="rId5"/>
              <a:srcRect l="82500"/>
              <a:stretch>
                <a:fillRect/>
              </a:stretch>
            </p:blipFill>
            <p:spPr bwMode="auto">
              <a:xfrm>
                <a:off x="0" y="0"/>
                <a:ext cx="16002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75146" name="Picture 13" descr="logo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3664" y="-2872"/>
              <a:ext cx="1137685" cy="149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147" name="Picture 15" descr="222"/>
            <p:cNvPicPr>
              <a:picLocks noChangeAspect="1" noChangeArrowheads="1"/>
            </p:cNvPicPr>
            <p:nvPr/>
          </p:nvPicPr>
          <p:blipFill>
            <a:blip r:embed="rId5"/>
            <a:srcRect l="82500" b="79596"/>
            <a:stretch>
              <a:fillRect/>
            </a:stretch>
          </p:blipFill>
          <p:spPr bwMode="auto">
            <a:xfrm>
              <a:off x="142240" y="0"/>
              <a:ext cx="160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5148" name="TextBox 17"/>
            <p:cNvSpPr txBox="1">
              <a:spLocks noChangeArrowheads="1"/>
            </p:cNvSpPr>
            <p:nvPr/>
          </p:nvSpPr>
          <p:spPr bwMode="auto">
            <a:xfrm>
              <a:off x="304800" y="20936"/>
              <a:ext cx="1228221" cy="261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sz="11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Тверская область</a:t>
              </a:r>
              <a:endParaRPr lang="en-US" altLang="ru-RU" sz="11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5143" name="Прямоугольник 43"/>
          <p:cNvSpPr>
            <a:spLocks noChangeArrowheads="1"/>
          </p:cNvSpPr>
          <p:nvPr/>
        </p:nvSpPr>
        <p:spPr bwMode="auto">
          <a:xfrm>
            <a:off x="1619250" y="333375"/>
            <a:ext cx="7270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</a:rPr>
              <a:t>Государственная кадастровая оценка земельных участков в 2015 году</a:t>
            </a:r>
            <a:r>
              <a:rPr lang="ru-RU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1674813" y="120650"/>
            <a:ext cx="7478712" cy="13255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 b="1" dirty="0" smtClean="0"/>
              <a:t>Судебное обеспечение деятельности Министерства имущественных и земельных отношений Тверской области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93303981"/>
              </p:ext>
            </p:extLst>
          </p:nvPr>
        </p:nvGraphicFramePr>
        <p:xfrm>
          <a:off x="6182" y="1716598"/>
          <a:ext cx="8879948" cy="5007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50825" y="5805488"/>
            <a:ext cx="8569325" cy="71913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Подготовлено и подано в суд 675 отзывов и возражений по процессуальным документам, 452 ходатайства процессуального характера, 54 жалобы,  116  заключений, 275  писем</a:t>
            </a:r>
          </a:p>
        </p:txBody>
      </p:sp>
      <p:grpSp>
        <p:nvGrpSpPr>
          <p:cNvPr id="208900" name="Group 20"/>
          <p:cNvGrpSpPr>
            <a:grpSpLocks/>
          </p:cNvGrpSpPr>
          <p:nvPr/>
        </p:nvGrpSpPr>
        <p:grpSpPr bwMode="auto">
          <a:xfrm>
            <a:off x="0" y="0"/>
            <a:ext cx="9144000" cy="1497013"/>
            <a:chOff x="0" y="-2872"/>
            <a:chExt cx="9144000" cy="1496710"/>
          </a:xfrm>
        </p:grpSpPr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1752600" y="400271"/>
              <a:ext cx="5446713" cy="45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Администрация Тверской области</a:t>
              </a:r>
              <a:endPara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208903" name="Group 9"/>
            <p:cNvGrpSpPr>
              <a:grpSpLocks/>
            </p:cNvGrpSpPr>
            <p:nvPr/>
          </p:nvGrpSpPr>
          <p:grpSpPr bwMode="auto">
            <a:xfrm>
              <a:off x="0" y="0"/>
              <a:ext cx="9144000" cy="1493838"/>
              <a:chOff x="0" y="0"/>
              <a:chExt cx="9144000" cy="1493838"/>
            </a:xfrm>
          </p:grpSpPr>
          <p:pic>
            <p:nvPicPr>
              <p:cNvPr id="208907" name="Picture 15" descr="22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0" y="0"/>
                <a:ext cx="91440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8908" name="Picture 15" descr="222"/>
              <p:cNvPicPr>
                <a:picLocks noChangeAspect="1" noChangeArrowheads="1"/>
              </p:cNvPicPr>
              <p:nvPr/>
            </p:nvPicPr>
            <p:blipFill>
              <a:blip r:embed="rId7"/>
              <a:srcRect l="82500"/>
              <a:stretch>
                <a:fillRect/>
              </a:stretch>
            </p:blipFill>
            <p:spPr bwMode="auto">
              <a:xfrm>
                <a:off x="0" y="0"/>
                <a:ext cx="16002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08904" name="Picture 13" descr="logo.jp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13664" y="-2872"/>
              <a:ext cx="1137685" cy="149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8905" name="Picture 15" descr="222"/>
            <p:cNvPicPr>
              <a:picLocks noChangeAspect="1" noChangeArrowheads="1"/>
            </p:cNvPicPr>
            <p:nvPr/>
          </p:nvPicPr>
          <p:blipFill>
            <a:blip r:embed="rId7"/>
            <a:srcRect l="82500" b="79596"/>
            <a:stretch>
              <a:fillRect/>
            </a:stretch>
          </p:blipFill>
          <p:spPr bwMode="auto">
            <a:xfrm>
              <a:off x="142240" y="0"/>
              <a:ext cx="160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8906" name="TextBox 17"/>
            <p:cNvSpPr txBox="1">
              <a:spLocks noChangeArrowheads="1"/>
            </p:cNvSpPr>
            <p:nvPr/>
          </p:nvSpPr>
          <p:spPr bwMode="auto">
            <a:xfrm>
              <a:off x="304800" y="20936"/>
              <a:ext cx="1217613" cy="26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1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Тверская область</a:t>
              </a:r>
              <a:endParaRPr lang="en-US" sz="11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8901" name="TextBox 22"/>
          <p:cNvSpPr txBox="1">
            <a:spLocks noChangeArrowheads="1"/>
          </p:cNvSpPr>
          <p:nvPr/>
        </p:nvSpPr>
        <p:spPr bwMode="auto">
          <a:xfrm>
            <a:off x="1403350" y="188913"/>
            <a:ext cx="734536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</a:rPr>
              <a:t>Судебное обеспечение деятельности Министерства имущественных и земельных отношений Тверской области</a:t>
            </a:r>
            <a:endParaRPr lang="ru-RU">
              <a:solidFill>
                <a:schemeClr val="bg1"/>
              </a:solidFill>
            </a:endParaRPr>
          </a:p>
          <a:p>
            <a:pPr algn="ctr"/>
            <a:endParaRPr lang="ru-RU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288" y="1628775"/>
            <a:ext cx="8569325" cy="792163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На 2015 год была запланирована подача в суд 120 исковых заявлений о взыскании задолженности за пользование имуществом на общую сумму  140 000 000 рублей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5288" y="2565400"/>
            <a:ext cx="4248150" cy="20875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2015 год подано в суд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113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исковых заявлений о взыскании задолженности (заявлений о включении в реестр) на общую сумму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366 млн.166 тыс. руб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defRPr/>
            </a:pPr>
            <a:r>
              <a:rPr lang="ru-RU" sz="16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Задолженность перед областным бюджетом была полностью включена в исковые требования.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16463" y="2565400"/>
            <a:ext cx="4248150" cy="20875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2014 год было подано в суд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131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исковое заявление о взыскании задолженности на общую сумму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131 803 млн. руб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4724400"/>
            <a:ext cx="4032250" cy="7207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Взысканная задолженность по решениям, вынесенным за 2015 год, составляет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290 млн.  4 тыс. руб.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59338" y="4724400"/>
            <a:ext cx="4033837" cy="7207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Взысканная задолженность по решениям, вынесенным за 2014 год, составляла </a:t>
            </a:r>
          </a:p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33 млн.  746 тыс. руб.</a:t>
            </a:r>
          </a:p>
        </p:txBody>
      </p:sp>
      <p:grpSp>
        <p:nvGrpSpPr>
          <p:cNvPr id="209926" name="Group 20"/>
          <p:cNvGrpSpPr>
            <a:grpSpLocks/>
          </p:cNvGrpSpPr>
          <p:nvPr/>
        </p:nvGrpSpPr>
        <p:grpSpPr bwMode="auto">
          <a:xfrm>
            <a:off x="0" y="0"/>
            <a:ext cx="9144000" cy="1497013"/>
            <a:chOff x="0" y="-2872"/>
            <a:chExt cx="9144000" cy="1496710"/>
          </a:xfrm>
        </p:grpSpPr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1752600" y="400271"/>
              <a:ext cx="5446713" cy="45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Администрация Тверской области</a:t>
              </a:r>
              <a:endPara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209930" name="Group 9"/>
            <p:cNvGrpSpPr>
              <a:grpSpLocks/>
            </p:cNvGrpSpPr>
            <p:nvPr/>
          </p:nvGrpSpPr>
          <p:grpSpPr bwMode="auto">
            <a:xfrm>
              <a:off x="0" y="0"/>
              <a:ext cx="9144000" cy="1493838"/>
              <a:chOff x="0" y="0"/>
              <a:chExt cx="9144000" cy="1493838"/>
            </a:xfrm>
          </p:grpSpPr>
          <p:pic>
            <p:nvPicPr>
              <p:cNvPr id="209934" name="Picture 15" descr="22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0"/>
                <a:ext cx="91440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9935" name="Picture 15" descr="222"/>
              <p:cNvPicPr>
                <a:picLocks noChangeAspect="1" noChangeArrowheads="1"/>
              </p:cNvPicPr>
              <p:nvPr/>
            </p:nvPicPr>
            <p:blipFill>
              <a:blip r:embed="rId2"/>
              <a:srcRect l="82500"/>
              <a:stretch>
                <a:fillRect/>
              </a:stretch>
            </p:blipFill>
            <p:spPr bwMode="auto">
              <a:xfrm>
                <a:off x="0" y="0"/>
                <a:ext cx="16002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09931" name="Picture 13" descr="logo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3664" y="-2872"/>
              <a:ext cx="1137685" cy="149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9932" name="Picture 15" descr="222"/>
            <p:cNvPicPr>
              <a:picLocks noChangeAspect="1" noChangeArrowheads="1"/>
            </p:cNvPicPr>
            <p:nvPr/>
          </p:nvPicPr>
          <p:blipFill>
            <a:blip r:embed="rId2"/>
            <a:srcRect l="82500" b="79596"/>
            <a:stretch>
              <a:fillRect/>
            </a:stretch>
          </p:blipFill>
          <p:spPr bwMode="auto">
            <a:xfrm>
              <a:off x="142240" y="0"/>
              <a:ext cx="160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9933" name="TextBox 17"/>
            <p:cNvSpPr txBox="1">
              <a:spLocks noChangeArrowheads="1"/>
            </p:cNvSpPr>
            <p:nvPr/>
          </p:nvSpPr>
          <p:spPr bwMode="auto">
            <a:xfrm>
              <a:off x="304800" y="20936"/>
              <a:ext cx="1217613" cy="26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1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Тверская область</a:t>
              </a:r>
              <a:endParaRPr lang="en-US" sz="11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9927" name="TextBox 27"/>
          <p:cNvSpPr txBox="1">
            <a:spLocks noChangeArrowheads="1"/>
          </p:cNvSpPr>
          <p:nvPr/>
        </p:nvSpPr>
        <p:spPr bwMode="auto">
          <a:xfrm>
            <a:off x="1403350" y="188913"/>
            <a:ext cx="734536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</a:rPr>
              <a:t>Судебное обеспечение деятельности Министерства имущественных и земельных отношений Тверской области</a:t>
            </a:r>
            <a:endParaRPr lang="ru-RU">
              <a:solidFill>
                <a:schemeClr val="bg1"/>
              </a:solidFill>
            </a:endParaRPr>
          </a:p>
          <a:p>
            <a:pPr algn="ctr"/>
            <a:endParaRPr lang="ru-RU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908175" y="5589588"/>
            <a:ext cx="5616575" cy="647700"/>
          </a:xfrm>
          <a:prstGeom prst="roundRect">
            <a:avLst>
              <a:gd name="adj" fmla="val 10000"/>
            </a:avLst>
          </a:prstGeom>
          <a:solidFill>
            <a:srgbClr val="0000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2016 году Министерством будет продолжена работа по взысканию текущей задолженности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pSp>
        <p:nvGrpSpPr>
          <p:cNvPr id="150539" name="Group 20"/>
          <p:cNvGrpSpPr>
            <a:grpSpLocks/>
          </p:cNvGrpSpPr>
          <p:nvPr/>
        </p:nvGrpSpPr>
        <p:grpSpPr bwMode="auto">
          <a:xfrm>
            <a:off x="0" y="0"/>
            <a:ext cx="9144000" cy="1497013"/>
            <a:chOff x="0" y="-2872"/>
            <a:chExt cx="9144000" cy="1496710"/>
          </a:xfrm>
        </p:grpSpPr>
        <p:sp>
          <p:nvSpPr>
            <p:cNvPr id="5" name="Rectangle 17"/>
            <p:cNvSpPr>
              <a:spLocks noChangeArrowheads="1"/>
            </p:cNvSpPr>
            <p:nvPr/>
          </p:nvSpPr>
          <p:spPr bwMode="auto">
            <a:xfrm>
              <a:off x="1752600" y="400271"/>
              <a:ext cx="5446713" cy="45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Администрация Тверской области</a:t>
              </a:r>
              <a:endPara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150544" name="Group 9"/>
            <p:cNvGrpSpPr>
              <a:grpSpLocks/>
            </p:cNvGrpSpPr>
            <p:nvPr/>
          </p:nvGrpSpPr>
          <p:grpSpPr bwMode="auto">
            <a:xfrm>
              <a:off x="0" y="0"/>
              <a:ext cx="9144000" cy="1493838"/>
              <a:chOff x="0" y="0"/>
              <a:chExt cx="9144000" cy="1493838"/>
            </a:xfrm>
          </p:grpSpPr>
          <p:pic>
            <p:nvPicPr>
              <p:cNvPr id="150548" name="Picture 15" descr="22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0"/>
                <a:ext cx="91440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0549" name="Picture 15" descr="222"/>
              <p:cNvPicPr>
                <a:picLocks noChangeAspect="1" noChangeArrowheads="1"/>
              </p:cNvPicPr>
              <p:nvPr/>
            </p:nvPicPr>
            <p:blipFill>
              <a:blip r:embed="rId3"/>
              <a:srcRect l="82500"/>
              <a:stretch>
                <a:fillRect/>
              </a:stretch>
            </p:blipFill>
            <p:spPr bwMode="auto">
              <a:xfrm>
                <a:off x="0" y="0"/>
                <a:ext cx="16002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50545" name="Picture 13" descr="logo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3664" y="-2872"/>
              <a:ext cx="1137685" cy="149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0546" name="Picture 15" descr="222"/>
            <p:cNvPicPr>
              <a:picLocks noChangeAspect="1" noChangeArrowheads="1"/>
            </p:cNvPicPr>
            <p:nvPr/>
          </p:nvPicPr>
          <p:blipFill>
            <a:blip r:embed="rId3"/>
            <a:srcRect l="82500" b="79596"/>
            <a:stretch>
              <a:fillRect/>
            </a:stretch>
          </p:blipFill>
          <p:spPr bwMode="auto">
            <a:xfrm>
              <a:off x="142240" y="0"/>
              <a:ext cx="160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0547" name="TextBox 17"/>
            <p:cNvSpPr txBox="1">
              <a:spLocks noChangeArrowheads="1"/>
            </p:cNvSpPr>
            <p:nvPr/>
          </p:nvSpPr>
          <p:spPr bwMode="auto">
            <a:xfrm>
              <a:off x="304800" y="20936"/>
              <a:ext cx="1217613" cy="26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1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Тверская область</a:t>
              </a:r>
              <a:endParaRPr lang="en-US" sz="11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0540" name="TextBox 11"/>
          <p:cNvSpPr txBox="1">
            <a:spLocks noChangeArrowheads="1"/>
          </p:cNvSpPr>
          <p:nvPr/>
        </p:nvSpPr>
        <p:spPr bwMode="auto">
          <a:xfrm>
            <a:off x="1476375" y="0"/>
            <a:ext cx="7442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FFFFFF"/>
                </a:solidFill>
              </a:rPr>
              <a:t>Динамика дебиторской задолженности  по доходным источникам областного бюджета от использования и реализации государственного имущества Тверской области по состоянию на 01.01.2016</a:t>
            </a:r>
            <a:endParaRPr lang="ru-RU" sz="16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0537" name="Object 9"/>
          <p:cNvGraphicFramePr>
            <a:graphicFrameLocks/>
          </p:cNvGraphicFramePr>
          <p:nvPr/>
        </p:nvGraphicFramePr>
        <p:xfrm>
          <a:off x="395288" y="1628775"/>
          <a:ext cx="8497887" cy="401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86" r:id="rId5" imgW="8498561" imgH="4017612" progId="Excel.Chart.8">
                  <p:embed/>
                </p:oleObj>
              </mc:Choice>
              <mc:Fallback>
                <p:oleObj r:id="rId5" imgW="8498561" imgH="4017612" progId="Excel.Chart.8">
                  <p:embed/>
                  <p:pic>
                    <p:nvPicPr>
                      <p:cNvPr id="0" name="Picture 9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628775"/>
                        <a:ext cx="8497887" cy="4017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Блок-схема: альтернативный процесс 14"/>
          <p:cNvSpPr/>
          <p:nvPr/>
        </p:nvSpPr>
        <p:spPr>
          <a:xfrm>
            <a:off x="250825" y="5661025"/>
            <a:ext cx="8642350" cy="1028700"/>
          </a:xfrm>
          <a:prstGeom prst="flowChartAlternateProcess">
            <a:avLst/>
          </a:prstGeom>
          <a:solidFill>
            <a:schemeClr val="bg2">
              <a:lumMod val="60000"/>
              <a:lumOff val="4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результате принимаемых Министерством мер по взысканию задолженности в досудебном и судебном порядке  </a:t>
            </a:r>
            <a:r>
              <a:rPr lang="ru-RU"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2015 год </a:t>
            </a:r>
            <a:r>
              <a:rPr 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дебиторская задолженность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снизилась на </a:t>
            </a:r>
            <a:r>
              <a:rPr lang="en-US"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122 </a:t>
            </a:r>
            <a:r>
              <a:rPr lang="ru-RU"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 </a:t>
            </a:r>
            <a:r>
              <a:rPr lang="en-US"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471</a:t>
            </a:r>
            <a:r>
              <a:rPr lang="ru-RU"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тыс. руб.</a:t>
            </a:r>
          </a:p>
        </p:txBody>
      </p:sp>
      <p:sp>
        <p:nvSpPr>
          <p:cNvPr id="150542" name="TextBox 1"/>
          <p:cNvSpPr txBox="1">
            <a:spLocks noChangeArrowheads="1"/>
          </p:cNvSpPr>
          <p:nvPr/>
        </p:nvSpPr>
        <p:spPr bwMode="auto">
          <a:xfrm>
            <a:off x="361950" y="2124075"/>
            <a:ext cx="787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100" b="1">
                <a:latin typeface="Times New Roman" pitchFamily="18" charset="0"/>
                <a:cs typeface="Times New Roman" pitchFamily="18" charset="0"/>
              </a:rPr>
              <a:t>тыс.руб.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pSp>
        <p:nvGrpSpPr>
          <p:cNvPr id="212994" name="Group 20"/>
          <p:cNvGrpSpPr>
            <a:grpSpLocks/>
          </p:cNvGrpSpPr>
          <p:nvPr/>
        </p:nvGrpSpPr>
        <p:grpSpPr bwMode="auto">
          <a:xfrm>
            <a:off x="0" y="0"/>
            <a:ext cx="9144000" cy="1497013"/>
            <a:chOff x="0" y="-2872"/>
            <a:chExt cx="9144000" cy="1496710"/>
          </a:xfrm>
        </p:grpSpPr>
        <p:sp>
          <p:nvSpPr>
            <p:cNvPr id="5" name="Rectangle 17"/>
            <p:cNvSpPr>
              <a:spLocks noChangeArrowheads="1"/>
            </p:cNvSpPr>
            <p:nvPr/>
          </p:nvSpPr>
          <p:spPr bwMode="auto">
            <a:xfrm>
              <a:off x="1752600" y="400271"/>
              <a:ext cx="5446713" cy="45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Администрация Тверской области</a:t>
              </a:r>
              <a:endPara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213016" name="Group 9"/>
            <p:cNvGrpSpPr>
              <a:grpSpLocks/>
            </p:cNvGrpSpPr>
            <p:nvPr/>
          </p:nvGrpSpPr>
          <p:grpSpPr bwMode="auto">
            <a:xfrm>
              <a:off x="0" y="0"/>
              <a:ext cx="9144000" cy="1493838"/>
              <a:chOff x="0" y="0"/>
              <a:chExt cx="9144000" cy="1493838"/>
            </a:xfrm>
          </p:grpSpPr>
          <p:pic>
            <p:nvPicPr>
              <p:cNvPr id="213020" name="Picture 15" descr="22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0"/>
                <a:ext cx="91440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3021" name="Picture 15" descr="222"/>
              <p:cNvPicPr>
                <a:picLocks noChangeAspect="1" noChangeArrowheads="1"/>
              </p:cNvPicPr>
              <p:nvPr/>
            </p:nvPicPr>
            <p:blipFill>
              <a:blip r:embed="rId2"/>
              <a:srcRect l="82500"/>
              <a:stretch>
                <a:fillRect/>
              </a:stretch>
            </p:blipFill>
            <p:spPr bwMode="auto">
              <a:xfrm>
                <a:off x="0" y="0"/>
                <a:ext cx="16002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13017" name="Picture 13" descr="logo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3664" y="-2872"/>
              <a:ext cx="1137685" cy="149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3018" name="Picture 15" descr="222"/>
            <p:cNvPicPr>
              <a:picLocks noChangeAspect="1" noChangeArrowheads="1"/>
            </p:cNvPicPr>
            <p:nvPr/>
          </p:nvPicPr>
          <p:blipFill>
            <a:blip r:embed="rId2"/>
            <a:srcRect l="82500" b="79596"/>
            <a:stretch>
              <a:fillRect/>
            </a:stretch>
          </p:blipFill>
          <p:spPr bwMode="auto">
            <a:xfrm>
              <a:off x="142240" y="0"/>
              <a:ext cx="160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3019" name="TextBox 17"/>
            <p:cNvSpPr txBox="1">
              <a:spLocks noChangeArrowheads="1"/>
            </p:cNvSpPr>
            <p:nvPr/>
          </p:nvSpPr>
          <p:spPr bwMode="auto">
            <a:xfrm>
              <a:off x="304800" y="20936"/>
              <a:ext cx="1217613" cy="26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1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Тверская область</a:t>
              </a:r>
              <a:endParaRPr lang="en-US" sz="11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2995" name="TextBox 11"/>
          <p:cNvSpPr txBox="1">
            <a:spLocks noChangeArrowheads="1"/>
          </p:cNvSpPr>
          <p:nvPr/>
        </p:nvSpPr>
        <p:spPr bwMode="auto">
          <a:xfrm>
            <a:off x="1450975" y="169863"/>
            <a:ext cx="72977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</a:rPr>
              <a:t>Правовое обеспечение деятельности Министерства имущественных и земельных отношений Тверской области</a:t>
            </a:r>
          </a:p>
          <a:p>
            <a:pPr algn="ctr"/>
            <a:endParaRPr lang="ru-RU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2996" name="Группа 18"/>
          <p:cNvGrpSpPr>
            <a:grpSpLocks/>
          </p:cNvGrpSpPr>
          <p:nvPr/>
        </p:nvGrpSpPr>
        <p:grpSpPr bwMode="auto">
          <a:xfrm>
            <a:off x="323850" y="2133600"/>
            <a:ext cx="8135938" cy="523875"/>
            <a:chOff x="1901253" y="755073"/>
            <a:chExt cx="9536744" cy="524910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1901253" y="755073"/>
              <a:ext cx="9536744" cy="524910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40000"/>
                <a:lumOff val="60000"/>
                <a:alpha val="90000"/>
              </a:schemeClr>
            </a:soli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1916140" y="770979"/>
              <a:ext cx="9506971" cy="493097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2860" tIns="15240" rIns="22860" bIns="15240" spcCol="1270" anchor="ctr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Еженедельный мониторинг нормативных правовых актов Российской Федерации в сфере имущественных и земельных отношений – </a:t>
              </a:r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47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 обзоров законодательства </a:t>
              </a:r>
            </a:p>
          </p:txBody>
        </p:sp>
      </p:grpSp>
      <p:grpSp>
        <p:nvGrpSpPr>
          <p:cNvPr id="212997" name="Группа 36"/>
          <p:cNvGrpSpPr>
            <a:grpSpLocks/>
          </p:cNvGrpSpPr>
          <p:nvPr/>
        </p:nvGrpSpPr>
        <p:grpSpPr bwMode="auto">
          <a:xfrm>
            <a:off x="323850" y="2708275"/>
            <a:ext cx="8135938" cy="608013"/>
            <a:chOff x="1926248" y="1434010"/>
            <a:chExt cx="9516410" cy="607519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1926248" y="1434010"/>
              <a:ext cx="9516410" cy="60751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40000"/>
                <a:lumOff val="60000"/>
                <a:alpha val="90000"/>
              </a:schemeClr>
            </a:soli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944817" y="1451459"/>
              <a:ext cx="9479273" cy="5726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2860" tIns="15240" rIns="22860" bIns="15240" spcCol="1270" anchor="ctr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Правовая экспертиза проектов Федеральных законов, внесенных в Государственную Думу Федерального Собрания Российской Федерации – </a:t>
              </a:r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76 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мотивированных заключений</a:t>
              </a:r>
            </a:p>
          </p:txBody>
        </p:sp>
      </p:grpSp>
      <p:grpSp>
        <p:nvGrpSpPr>
          <p:cNvPr id="212998" name="Группа 39"/>
          <p:cNvGrpSpPr>
            <a:grpSpLocks/>
          </p:cNvGrpSpPr>
          <p:nvPr/>
        </p:nvGrpSpPr>
        <p:grpSpPr bwMode="auto">
          <a:xfrm>
            <a:off x="323850" y="3357563"/>
            <a:ext cx="8135938" cy="612775"/>
            <a:chOff x="1888761" y="2171259"/>
            <a:chExt cx="9554574" cy="613668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1888761" y="2171259"/>
              <a:ext cx="9554574" cy="613668"/>
            </a:xfrm>
            <a:prstGeom prst="roundRect">
              <a:avLst>
                <a:gd name="adj" fmla="val 10000"/>
              </a:avLst>
            </a:prstGeom>
            <a:solidFill>
              <a:schemeClr val="tx2">
                <a:lumMod val="60000"/>
                <a:lumOff val="40000"/>
                <a:alpha val="90000"/>
              </a:schemeClr>
            </a:soli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Скругленный прямоугольник 4"/>
            <p:cNvSpPr/>
            <p:nvPr/>
          </p:nvSpPr>
          <p:spPr>
            <a:xfrm>
              <a:off x="1907404" y="2188746"/>
              <a:ext cx="9517288" cy="578692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2860" tIns="15240" rIns="22860" bIns="15240" spcCol="1270" anchor="ctr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Разработка нормативных правовых актов Тверской области в сфере имущественных и земельных отношений - </a:t>
              </a:r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62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 нормативных правовых акта, в сфере осуществления закупок  - </a:t>
              </a:r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7 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нормативных правовых актов</a:t>
              </a:r>
            </a:p>
          </p:txBody>
        </p:sp>
      </p:grpSp>
      <p:grpSp>
        <p:nvGrpSpPr>
          <p:cNvPr id="212999" name="Группа 42"/>
          <p:cNvGrpSpPr>
            <a:grpSpLocks/>
          </p:cNvGrpSpPr>
          <p:nvPr/>
        </p:nvGrpSpPr>
        <p:grpSpPr bwMode="auto">
          <a:xfrm>
            <a:off x="323850" y="4005263"/>
            <a:ext cx="8135938" cy="1439862"/>
            <a:chOff x="1901253" y="2946003"/>
            <a:chExt cx="9538365" cy="1227223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1901253" y="2946003"/>
              <a:ext cx="9538365" cy="1227223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20000"/>
                <a:lumOff val="80000"/>
                <a:alpha val="90000"/>
              </a:schemeClr>
            </a:soli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Скругленный прямоугольник 4"/>
            <p:cNvSpPr/>
            <p:nvPr/>
          </p:nvSpPr>
          <p:spPr>
            <a:xfrm>
              <a:off x="1936615" y="2982535"/>
              <a:ext cx="9467640" cy="1190691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2860" tIns="15240" rIns="22860" bIns="15240"/>
            <a:lstStyle/>
            <a:p>
              <a:pPr algn="just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2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Правовая экспертиза правовых актов Тверской области:</a:t>
              </a:r>
            </a:p>
            <a:p>
              <a:pPr algn="just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2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ru-RU" sz="12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105 </a:t>
              </a:r>
              <a:r>
                <a:rPr lang="ru-RU" sz="12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проектов распоряжений Правительства Тверской области «О передаче в безвозмездное пользование государственного имущества Тверской области»;</a:t>
              </a:r>
            </a:p>
            <a:p>
              <a:pPr algn="just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2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ru-RU" sz="12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35</a:t>
              </a:r>
              <a:r>
                <a:rPr lang="ru-RU" sz="12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проектов распоряжений Правительства Тверской области «О переводе (отказе в переводе) земельного участка из одной категории в другую»;</a:t>
              </a:r>
            </a:p>
            <a:p>
              <a:pPr algn="just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2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ru-RU" sz="12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133</a:t>
              </a:r>
              <a:r>
                <a:rPr lang="ru-RU" sz="12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нормативных правовых акта Тверской области, разработанных иными органами государственной власти Тверской области</a:t>
              </a:r>
            </a:p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10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13000" name="Группа 45"/>
          <p:cNvGrpSpPr>
            <a:grpSpLocks/>
          </p:cNvGrpSpPr>
          <p:nvPr/>
        </p:nvGrpSpPr>
        <p:grpSpPr bwMode="auto">
          <a:xfrm>
            <a:off x="323850" y="5516563"/>
            <a:ext cx="8135938" cy="481012"/>
            <a:chOff x="1938752" y="4267060"/>
            <a:chExt cx="9478578" cy="479742"/>
          </a:xfrm>
        </p:grpSpPr>
        <p:sp>
          <p:nvSpPr>
            <p:cNvPr id="47" name="Скругленный прямоугольник 46"/>
            <p:cNvSpPr/>
            <p:nvPr/>
          </p:nvSpPr>
          <p:spPr>
            <a:xfrm>
              <a:off x="1938752" y="4267060"/>
              <a:ext cx="9478578" cy="479742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75000"/>
                <a:alpha val="9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Скругленный прямоугольник 4"/>
            <p:cNvSpPr/>
            <p:nvPr/>
          </p:nvSpPr>
          <p:spPr>
            <a:xfrm>
              <a:off x="1953548" y="4281309"/>
              <a:ext cx="9448986" cy="451243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2860" tIns="15240" rIns="22860" bIns="15240" spcCol="1270" anchor="ctr"/>
            <a:lstStyle/>
            <a:p>
              <a:pPr algn="just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Правовая экспертиза распоряжений Министерства – проведена экспертиза </a:t>
              </a:r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1229 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распоряжений</a:t>
              </a:r>
            </a:p>
          </p:txBody>
        </p:sp>
      </p:grpSp>
      <p:grpSp>
        <p:nvGrpSpPr>
          <p:cNvPr id="213001" name="Группа 48"/>
          <p:cNvGrpSpPr>
            <a:grpSpLocks/>
          </p:cNvGrpSpPr>
          <p:nvPr/>
        </p:nvGrpSpPr>
        <p:grpSpPr bwMode="auto">
          <a:xfrm>
            <a:off x="-396875" y="1557338"/>
            <a:ext cx="7551738" cy="2001837"/>
            <a:chOff x="245152" y="-2136307"/>
            <a:chExt cx="15909828" cy="2745407"/>
          </a:xfrm>
        </p:grpSpPr>
        <p:sp>
          <p:nvSpPr>
            <p:cNvPr id="50" name="Скругленный прямоугольник 49"/>
            <p:cNvSpPr/>
            <p:nvPr/>
          </p:nvSpPr>
          <p:spPr>
            <a:xfrm>
              <a:off x="4776962" y="-2136307"/>
              <a:ext cx="11378018" cy="627024"/>
            </a:xfrm>
            <a:prstGeom prst="roundRect">
              <a:avLst>
                <a:gd name="adj" fmla="val 10000"/>
              </a:avLst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ru-RU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Проводимые мероприятия</a:t>
              </a:r>
            </a:p>
            <a:p>
              <a:pPr>
                <a:defRPr/>
              </a:pPr>
              <a:endParaRPr lang="ru-RU" dirty="0"/>
            </a:p>
          </p:txBody>
        </p:sp>
        <p:sp>
          <p:nvSpPr>
            <p:cNvPr id="51" name="Скругленный прямоугольник 4"/>
            <p:cNvSpPr/>
            <p:nvPr/>
          </p:nvSpPr>
          <p:spPr>
            <a:xfrm>
              <a:off x="245152" y="19088"/>
              <a:ext cx="11341229" cy="5900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35560" rIns="53340" bIns="35560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3" name="Скругленный прямоугольник 52"/>
          <p:cNvSpPr/>
          <p:nvPr/>
        </p:nvSpPr>
        <p:spPr>
          <a:xfrm>
            <a:off x="1763713" y="6021388"/>
            <a:ext cx="5616575" cy="647700"/>
          </a:xfrm>
          <a:prstGeom prst="roundRect">
            <a:avLst>
              <a:gd name="adj" fmla="val 10000"/>
            </a:avLst>
          </a:prstGeom>
          <a:solidFill>
            <a:srgbClr val="0000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2016 году планируется разработка 50 нормативных правовых актов Тверской области 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z="1200" smtClean="0"/>
          </a:p>
        </p:txBody>
      </p:sp>
      <p:pic>
        <p:nvPicPr>
          <p:cNvPr id="1822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9" name="TextBox 5"/>
          <p:cNvSpPr txBox="1">
            <a:spLocks noChangeArrowheads="1"/>
          </p:cNvSpPr>
          <p:nvPr/>
        </p:nvSpPr>
        <p:spPr bwMode="auto">
          <a:xfrm>
            <a:off x="1476375" y="188913"/>
            <a:ext cx="74882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FFFF"/>
                </a:solidFill>
              </a:rPr>
              <a:t>Структура государственного имущества</a:t>
            </a:r>
          </a:p>
          <a:p>
            <a:pPr algn="ctr"/>
            <a:r>
              <a:rPr lang="ru-RU" sz="2400" b="1">
                <a:solidFill>
                  <a:srgbClr val="FFFFFF"/>
                </a:solidFill>
              </a:rPr>
              <a:t> Тверской области</a:t>
            </a:r>
          </a:p>
        </p:txBody>
      </p:sp>
      <p:graphicFrame>
        <p:nvGraphicFramePr>
          <p:cNvPr id="182276" name="Диаграмма 6"/>
          <p:cNvGraphicFramePr>
            <a:graphicFrameLocks/>
          </p:cNvGraphicFramePr>
          <p:nvPr/>
        </p:nvGraphicFramePr>
        <p:xfrm>
          <a:off x="4197350" y="1439863"/>
          <a:ext cx="4997450" cy="375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326" r:id="rId5" imgW="4999153" imgH="3761558" progId="Excel.Chart.8">
                  <p:embed/>
                </p:oleObj>
              </mc:Choice>
              <mc:Fallback>
                <p:oleObj r:id="rId5" imgW="4999153" imgH="3761558" progId="Excel.Chart.8">
                  <p:embed/>
                  <p:pic>
                    <p:nvPicPr>
                      <p:cNvPr id="0" name="Диаграмма 6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7350" y="1439863"/>
                        <a:ext cx="4997450" cy="3757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539762907"/>
              </p:ext>
            </p:extLst>
          </p:nvPr>
        </p:nvGraphicFramePr>
        <p:xfrm>
          <a:off x="251520" y="1544438"/>
          <a:ext cx="4211638" cy="3009902"/>
        </p:xfrm>
        <a:graphic>
          <a:graphicData uri="http://schemas.openxmlformats.org/drawingml/2006/table">
            <a:tbl>
              <a:tblPr/>
              <a:tblGrid>
                <a:gridCol w="2382838"/>
                <a:gridCol w="936625"/>
                <a:gridCol w="892175"/>
              </a:tblGrid>
              <a:tr h="700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Структура реестра государственного имущества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01.01.2015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01.01.2016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Общее количество унитарных предприятий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7794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хозяйственных обществ и организаций с долей Тверской области в уставных (складочных) капиталах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07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Общее количество Учреждений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550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540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Объекты недвижимого имущества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8 075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8 277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Объекты движимого имущества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9 748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16 582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182310" name="Прямоугольник 2"/>
          <p:cNvSpPr>
            <a:spLocks noChangeArrowheads="1"/>
          </p:cNvSpPr>
          <p:nvPr/>
        </p:nvSpPr>
        <p:spPr bwMode="auto">
          <a:xfrm>
            <a:off x="4356100" y="5516563"/>
            <a:ext cx="4572000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рамках актуализации сведений реестра государственного имущества в 2015 году</a:t>
            </a:r>
            <a:r>
              <a:rPr lang="en-US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* исключены </a:t>
            </a:r>
            <a:r>
              <a:rPr lang="ru-RU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Государственных унитарных предприятий в связи с ликвидацией их в период с 2006-2014 гг.</a:t>
            </a:r>
          </a:p>
          <a:p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** уточнены сведения о составе и количестве движимого и недвижимого имущества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/>
        </p:nvGraphicFramePr>
        <p:xfrm>
          <a:off x="0" y="4509120"/>
          <a:ext cx="4211960" cy="2327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591" name="Group 20"/>
          <p:cNvGrpSpPr>
            <a:grpSpLocks/>
          </p:cNvGrpSpPr>
          <p:nvPr/>
        </p:nvGrpSpPr>
        <p:grpSpPr bwMode="auto">
          <a:xfrm>
            <a:off x="0" y="0"/>
            <a:ext cx="9144000" cy="1497013"/>
            <a:chOff x="0" y="-2872"/>
            <a:chExt cx="9144000" cy="1496710"/>
          </a:xfrm>
        </p:grpSpPr>
        <p:sp>
          <p:nvSpPr>
            <p:cNvPr id="2065" name="Rectangle 17"/>
            <p:cNvSpPr>
              <a:spLocks noChangeArrowheads="1"/>
            </p:cNvSpPr>
            <p:nvPr/>
          </p:nvSpPr>
          <p:spPr bwMode="auto">
            <a:xfrm>
              <a:off x="1752600" y="400271"/>
              <a:ext cx="5446713" cy="45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Администрация Тверской области</a:t>
              </a:r>
              <a:endPara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152596" name="Group 9"/>
            <p:cNvGrpSpPr>
              <a:grpSpLocks/>
            </p:cNvGrpSpPr>
            <p:nvPr/>
          </p:nvGrpSpPr>
          <p:grpSpPr bwMode="auto">
            <a:xfrm>
              <a:off x="0" y="0"/>
              <a:ext cx="9144000" cy="1493838"/>
              <a:chOff x="0" y="0"/>
              <a:chExt cx="9144000" cy="1493838"/>
            </a:xfrm>
          </p:grpSpPr>
          <p:pic>
            <p:nvPicPr>
              <p:cNvPr id="152600" name="Picture 15" descr="22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0"/>
                <a:ext cx="91440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2601" name="Picture 15" descr="222"/>
              <p:cNvPicPr>
                <a:picLocks noChangeAspect="1" noChangeArrowheads="1"/>
              </p:cNvPicPr>
              <p:nvPr/>
            </p:nvPicPr>
            <p:blipFill>
              <a:blip r:embed="rId3"/>
              <a:srcRect l="82500"/>
              <a:stretch>
                <a:fillRect/>
              </a:stretch>
            </p:blipFill>
            <p:spPr bwMode="auto">
              <a:xfrm>
                <a:off x="0" y="0"/>
                <a:ext cx="16002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52597" name="Picture 13" descr="logo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3664" y="-2872"/>
              <a:ext cx="1137685" cy="149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2598" name="Picture 15" descr="222"/>
            <p:cNvPicPr>
              <a:picLocks noChangeAspect="1" noChangeArrowheads="1"/>
            </p:cNvPicPr>
            <p:nvPr/>
          </p:nvPicPr>
          <p:blipFill>
            <a:blip r:embed="rId3"/>
            <a:srcRect l="82500" b="79596"/>
            <a:stretch>
              <a:fillRect/>
            </a:stretch>
          </p:blipFill>
          <p:spPr bwMode="auto">
            <a:xfrm>
              <a:off x="142240" y="0"/>
              <a:ext cx="160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2599" name="TextBox 17"/>
            <p:cNvSpPr txBox="1">
              <a:spLocks noChangeArrowheads="1"/>
            </p:cNvSpPr>
            <p:nvPr/>
          </p:nvSpPr>
          <p:spPr bwMode="auto">
            <a:xfrm>
              <a:off x="304800" y="20936"/>
              <a:ext cx="1217613" cy="26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sz="11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Тверская область</a:t>
              </a:r>
              <a:endParaRPr lang="en-US" altLang="ru-RU" sz="11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2592" name="Заголовок 1"/>
          <p:cNvSpPr txBox="1">
            <a:spLocks/>
          </p:cNvSpPr>
          <p:nvPr/>
        </p:nvSpPr>
        <p:spPr bwMode="auto">
          <a:xfrm>
            <a:off x="1835150" y="188913"/>
            <a:ext cx="69850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2000" b="1">
                <a:solidFill>
                  <a:schemeClr val="bg1"/>
                </a:solidFill>
              </a:rPr>
              <a:t>Основные показатели</a:t>
            </a:r>
          </a:p>
          <a:p>
            <a:pPr algn="ctr"/>
            <a:r>
              <a:rPr lang="ru-RU" altLang="ru-RU" sz="2000" b="1">
                <a:solidFill>
                  <a:schemeClr val="bg1"/>
                </a:solidFill>
              </a:rPr>
              <a:t>деятельности по осуществлению закупок</a:t>
            </a:r>
            <a:endParaRPr lang="ru-RU" altLang="ru-RU" sz="2000">
              <a:solidFill>
                <a:schemeClr val="bg1"/>
              </a:solidFill>
            </a:endParaRPr>
          </a:p>
        </p:txBody>
      </p:sp>
      <p:graphicFrame>
        <p:nvGraphicFramePr>
          <p:cNvPr id="152589" name="Object 13"/>
          <p:cNvGraphicFramePr>
            <a:graphicFrameLocks/>
          </p:cNvGraphicFramePr>
          <p:nvPr/>
        </p:nvGraphicFramePr>
        <p:xfrm>
          <a:off x="142875" y="1541463"/>
          <a:ext cx="4332288" cy="318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87" r:id="rId5" imgW="4334632" imgH="3182388" progId="Excel.Chart.8">
                  <p:embed/>
                </p:oleObj>
              </mc:Choice>
              <mc:Fallback>
                <p:oleObj r:id="rId5" imgW="4334632" imgH="3182388" progId="Excel.Chart.8">
                  <p:embed/>
                  <p:pic>
                    <p:nvPicPr>
                      <p:cNvPr id="0" name="Picture 1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1541463"/>
                        <a:ext cx="4332288" cy="3182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2590" name="Object 14"/>
          <p:cNvGraphicFramePr>
            <a:graphicFrameLocks/>
          </p:cNvGraphicFramePr>
          <p:nvPr/>
        </p:nvGraphicFramePr>
        <p:xfrm>
          <a:off x="4787900" y="3005138"/>
          <a:ext cx="4211638" cy="343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88" r:id="rId7" imgW="4212701" imgH="3432345" progId="Excel.Chart.8">
                  <p:embed/>
                </p:oleObj>
              </mc:Choice>
              <mc:Fallback>
                <p:oleObj r:id="rId7" imgW="4212701" imgH="3432345" progId="Excel.Chart.8">
                  <p:embed/>
                  <p:pic>
                    <p:nvPicPr>
                      <p:cNvPr id="0" name="Picture 14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3005138"/>
                        <a:ext cx="4211638" cy="3430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593" name="TextBox 2"/>
          <p:cNvSpPr txBox="1">
            <a:spLocks noChangeArrowheads="1"/>
          </p:cNvSpPr>
          <p:nvPr/>
        </p:nvSpPr>
        <p:spPr bwMode="auto">
          <a:xfrm>
            <a:off x="4643438" y="1700213"/>
            <a:ext cx="32972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Times New Roman" pitchFamily="18" charset="0"/>
              </a:rPr>
              <a:t>В 2015 году осуществлена</a:t>
            </a:r>
          </a:p>
          <a:p>
            <a:r>
              <a:rPr lang="ru-RU" altLang="ru-RU" b="1">
                <a:latin typeface="Times New Roman" pitchFamily="18" charset="0"/>
              </a:rPr>
              <a:t>11431</a:t>
            </a:r>
            <a:r>
              <a:rPr lang="ru-RU" altLang="ru-RU">
                <a:latin typeface="Times New Roman" pitchFamily="18" charset="0"/>
              </a:rPr>
              <a:t> закупка на общую сумму</a:t>
            </a:r>
          </a:p>
          <a:p>
            <a:r>
              <a:rPr lang="ru-RU" altLang="ru-RU" b="1">
                <a:latin typeface="Times New Roman" pitchFamily="18" charset="0"/>
              </a:rPr>
              <a:t>9,6</a:t>
            </a:r>
            <a:r>
              <a:rPr lang="ru-RU" altLang="ru-RU">
                <a:latin typeface="Times New Roman" pitchFamily="18" charset="0"/>
              </a:rPr>
              <a:t> млрд. рублей.</a:t>
            </a:r>
          </a:p>
        </p:txBody>
      </p:sp>
      <p:sp>
        <p:nvSpPr>
          <p:cNvPr id="152594" name="TextBox 3"/>
          <p:cNvSpPr txBox="1">
            <a:spLocks noChangeArrowheads="1"/>
          </p:cNvSpPr>
          <p:nvPr/>
        </p:nvSpPr>
        <p:spPr bwMode="auto">
          <a:xfrm>
            <a:off x="176213" y="4876800"/>
            <a:ext cx="446722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Times New Roman" pitchFamily="18" charset="0"/>
              </a:rPr>
              <a:t>В связи с изменением</a:t>
            </a:r>
          </a:p>
          <a:p>
            <a:r>
              <a:rPr lang="ru-RU" altLang="ru-RU">
                <a:latin typeface="Times New Roman" pitchFamily="18" charset="0"/>
              </a:rPr>
              <a:t>законодательства и принятием новых</a:t>
            </a:r>
          </a:p>
          <a:p>
            <a:r>
              <a:rPr lang="ru-RU" altLang="ru-RU">
                <a:latin typeface="Times New Roman" pitchFamily="18" charset="0"/>
              </a:rPr>
              <a:t>нормативных правовых актов значительно </a:t>
            </a:r>
          </a:p>
          <a:p>
            <a:r>
              <a:rPr lang="ru-RU" altLang="ru-RU">
                <a:latin typeface="Times New Roman" pitchFamily="18" charset="0"/>
              </a:rPr>
              <a:t>возросло количество </a:t>
            </a:r>
          </a:p>
          <a:p>
            <a:r>
              <a:rPr lang="ru-RU" altLang="ru-RU">
                <a:latin typeface="Times New Roman" pitchFamily="18" charset="0"/>
              </a:rPr>
              <a:t>проводимых закупок.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09" name="Group 20"/>
          <p:cNvGrpSpPr>
            <a:grpSpLocks/>
          </p:cNvGrpSpPr>
          <p:nvPr/>
        </p:nvGrpSpPr>
        <p:grpSpPr bwMode="auto">
          <a:xfrm>
            <a:off x="0" y="0"/>
            <a:ext cx="9144000" cy="1497013"/>
            <a:chOff x="0" y="-2872"/>
            <a:chExt cx="9144000" cy="1496710"/>
          </a:xfrm>
        </p:grpSpPr>
        <p:sp>
          <p:nvSpPr>
            <p:cNvPr id="2065" name="Rectangle 17"/>
            <p:cNvSpPr>
              <a:spLocks noChangeArrowheads="1"/>
            </p:cNvSpPr>
            <p:nvPr/>
          </p:nvSpPr>
          <p:spPr bwMode="auto">
            <a:xfrm>
              <a:off x="1752600" y="400271"/>
              <a:ext cx="5446713" cy="45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Администрация Тверской области</a:t>
              </a:r>
              <a:endPara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153615" name="Group 9"/>
            <p:cNvGrpSpPr>
              <a:grpSpLocks/>
            </p:cNvGrpSpPr>
            <p:nvPr/>
          </p:nvGrpSpPr>
          <p:grpSpPr bwMode="auto">
            <a:xfrm>
              <a:off x="0" y="0"/>
              <a:ext cx="9144000" cy="1493838"/>
              <a:chOff x="0" y="0"/>
              <a:chExt cx="9144000" cy="1493838"/>
            </a:xfrm>
          </p:grpSpPr>
          <p:pic>
            <p:nvPicPr>
              <p:cNvPr id="153619" name="Picture 15" descr="22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0"/>
                <a:ext cx="91440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620" name="Picture 15" descr="222"/>
              <p:cNvPicPr>
                <a:picLocks noChangeAspect="1" noChangeArrowheads="1"/>
              </p:cNvPicPr>
              <p:nvPr/>
            </p:nvPicPr>
            <p:blipFill>
              <a:blip r:embed="rId3"/>
              <a:srcRect l="82500"/>
              <a:stretch>
                <a:fillRect/>
              </a:stretch>
            </p:blipFill>
            <p:spPr bwMode="auto">
              <a:xfrm>
                <a:off x="0" y="0"/>
                <a:ext cx="16002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53616" name="Picture 13" descr="logo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3664" y="-2872"/>
              <a:ext cx="1137685" cy="149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17" name="Picture 15" descr="222"/>
            <p:cNvPicPr>
              <a:picLocks noChangeAspect="1" noChangeArrowheads="1"/>
            </p:cNvPicPr>
            <p:nvPr/>
          </p:nvPicPr>
          <p:blipFill>
            <a:blip r:embed="rId3"/>
            <a:srcRect l="82500" b="79596"/>
            <a:stretch>
              <a:fillRect/>
            </a:stretch>
          </p:blipFill>
          <p:spPr bwMode="auto">
            <a:xfrm>
              <a:off x="142240" y="0"/>
              <a:ext cx="160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18" name="TextBox 17"/>
            <p:cNvSpPr txBox="1">
              <a:spLocks noChangeArrowheads="1"/>
            </p:cNvSpPr>
            <p:nvPr/>
          </p:nvSpPr>
          <p:spPr bwMode="auto">
            <a:xfrm>
              <a:off x="304800" y="20936"/>
              <a:ext cx="1217613" cy="26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sz="11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Тверская область</a:t>
              </a:r>
              <a:endParaRPr lang="en-US" altLang="ru-RU" sz="11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3610" name="Заголовок 1"/>
          <p:cNvSpPr txBox="1">
            <a:spLocks/>
          </p:cNvSpPr>
          <p:nvPr/>
        </p:nvSpPr>
        <p:spPr bwMode="auto">
          <a:xfrm>
            <a:off x="1835150" y="188913"/>
            <a:ext cx="69850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2000" b="1">
                <a:solidFill>
                  <a:schemeClr val="bg1"/>
                </a:solidFill>
              </a:rPr>
              <a:t>Основные показатели</a:t>
            </a:r>
          </a:p>
          <a:p>
            <a:pPr algn="ctr"/>
            <a:r>
              <a:rPr lang="ru-RU" altLang="ru-RU" sz="2000" b="1">
                <a:solidFill>
                  <a:schemeClr val="bg1"/>
                </a:solidFill>
              </a:rPr>
              <a:t>деятельности по осуществлению закупок</a:t>
            </a:r>
            <a:endParaRPr lang="ru-RU" altLang="ru-RU" sz="2000">
              <a:solidFill>
                <a:schemeClr val="bg1"/>
              </a:solidFill>
            </a:endParaRPr>
          </a:p>
        </p:txBody>
      </p:sp>
      <p:graphicFrame>
        <p:nvGraphicFramePr>
          <p:cNvPr id="153608" name="Object 8"/>
          <p:cNvGraphicFramePr>
            <a:graphicFrameLocks/>
          </p:cNvGraphicFramePr>
          <p:nvPr/>
        </p:nvGraphicFramePr>
        <p:xfrm>
          <a:off x="1381125" y="1679575"/>
          <a:ext cx="6450013" cy="500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7" r:id="rId5" imgW="6450127" imgH="4999153" progId="Excel.Chart.8">
                  <p:embed/>
                </p:oleObj>
              </mc:Choice>
              <mc:Fallback>
                <p:oleObj r:id="rId5" imgW="6450127" imgH="4999153" progId="Excel.Chart.8">
                  <p:embed/>
                  <p:pic>
                    <p:nvPicPr>
                      <p:cNvPr id="0" name="Picture 8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1125" y="1679575"/>
                        <a:ext cx="6450013" cy="5000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11" name="TextBox 2"/>
          <p:cNvSpPr txBox="1">
            <a:spLocks noChangeArrowheads="1"/>
          </p:cNvSpPr>
          <p:nvPr/>
        </p:nvSpPr>
        <p:spPr bwMode="auto">
          <a:xfrm>
            <a:off x="314325" y="6288088"/>
            <a:ext cx="72818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000"/>
              <a:t>Относительная экономия: </a:t>
            </a:r>
            <a:r>
              <a:rPr lang="ru-RU" altLang="ru-RU" sz="2000" b="1"/>
              <a:t>2014 год – 12%</a:t>
            </a:r>
            <a:r>
              <a:rPr lang="ru-RU" altLang="ru-RU" sz="2000"/>
              <a:t>;</a:t>
            </a:r>
            <a:r>
              <a:rPr lang="ru-RU" altLang="ru-RU" sz="2000" b="1"/>
              <a:t> 2015 год – 14%</a:t>
            </a:r>
          </a:p>
        </p:txBody>
      </p:sp>
      <p:sp>
        <p:nvSpPr>
          <p:cNvPr id="153612" name="Прямоугольник 19"/>
          <p:cNvSpPr>
            <a:spLocks noChangeArrowheads="1"/>
          </p:cNvSpPr>
          <p:nvPr/>
        </p:nvSpPr>
        <p:spPr bwMode="auto">
          <a:xfrm>
            <a:off x="1274763" y="1533525"/>
            <a:ext cx="72723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/>
              <a:t>Эффективность проведенных закупок</a:t>
            </a:r>
          </a:p>
        </p:txBody>
      </p:sp>
      <p:sp>
        <p:nvSpPr>
          <p:cNvPr id="153613" name="Прямоугольник 21"/>
          <p:cNvSpPr>
            <a:spLocks noChangeArrowheads="1"/>
          </p:cNvSpPr>
          <p:nvPr/>
        </p:nvSpPr>
        <p:spPr bwMode="auto">
          <a:xfrm>
            <a:off x="2987675" y="1916113"/>
            <a:ext cx="38481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600" b="1"/>
              <a:t>Абсолютная экономия, млн.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33" name="Group 20"/>
          <p:cNvGrpSpPr>
            <a:grpSpLocks/>
          </p:cNvGrpSpPr>
          <p:nvPr/>
        </p:nvGrpSpPr>
        <p:grpSpPr bwMode="auto">
          <a:xfrm>
            <a:off x="0" y="0"/>
            <a:ext cx="9144000" cy="1497013"/>
            <a:chOff x="0" y="-2872"/>
            <a:chExt cx="9144000" cy="1496710"/>
          </a:xfrm>
        </p:grpSpPr>
        <p:sp>
          <p:nvSpPr>
            <p:cNvPr id="2065" name="Rectangle 17"/>
            <p:cNvSpPr>
              <a:spLocks noChangeArrowheads="1"/>
            </p:cNvSpPr>
            <p:nvPr/>
          </p:nvSpPr>
          <p:spPr bwMode="auto">
            <a:xfrm>
              <a:off x="1752600" y="400271"/>
              <a:ext cx="5446713" cy="45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Администрация Тверской области</a:t>
              </a:r>
              <a:endPara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154638" name="Group 9"/>
            <p:cNvGrpSpPr>
              <a:grpSpLocks/>
            </p:cNvGrpSpPr>
            <p:nvPr/>
          </p:nvGrpSpPr>
          <p:grpSpPr bwMode="auto">
            <a:xfrm>
              <a:off x="0" y="0"/>
              <a:ext cx="9144000" cy="1493838"/>
              <a:chOff x="0" y="0"/>
              <a:chExt cx="9144000" cy="1493838"/>
            </a:xfrm>
          </p:grpSpPr>
          <p:pic>
            <p:nvPicPr>
              <p:cNvPr id="154642" name="Picture 15" descr="22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0"/>
                <a:ext cx="91440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643" name="Picture 15" descr="222"/>
              <p:cNvPicPr>
                <a:picLocks noChangeAspect="1" noChangeArrowheads="1"/>
              </p:cNvPicPr>
              <p:nvPr/>
            </p:nvPicPr>
            <p:blipFill>
              <a:blip r:embed="rId3"/>
              <a:srcRect l="82500"/>
              <a:stretch>
                <a:fillRect/>
              </a:stretch>
            </p:blipFill>
            <p:spPr bwMode="auto">
              <a:xfrm>
                <a:off x="0" y="0"/>
                <a:ext cx="16002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54639" name="Picture 13" descr="logo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3664" y="-2872"/>
              <a:ext cx="1137685" cy="149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640" name="Picture 15" descr="222"/>
            <p:cNvPicPr>
              <a:picLocks noChangeAspect="1" noChangeArrowheads="1"/>
            </p:cNvPicPr>
            <p:nvPr/>
          </p:nvPicPr>
          <p:blipFill>
            <a:blip r:embed="rId3"/>
            <a:srcRect l="82500" b="79596"/>
            <a:stretch>
              <a:fillRect/>
            </a:stretch>
          </p:blipFill>
          <p:spPr bwMode="auto">
            <a:xfrm>
              <a:off x="142240" y="0"/>
              <a:ext cx="160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4641" name="TextBox 17"/>
            <p:cNvSpPr txBox="1">
              <a:spLocks noChangeArrowheads="1"/>
            </p:cNvSpPr>
            <p:nvPr/>
          </p:nvSpPr>
          <p:spPr bwMode="auto">
            <a:xfrm>
              <a:off x="304800" y="20936"/>
              <a:ext cx="1217613" cy="26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sz="11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Тверская область</a:t>
              </a:r>
              <a:endParaRPr lang="en-US" altLang="ru-RU" sz="11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4634" name="Заголовок 1"/>
          <p:cNvSpPr txBox="1">
            <a:spLocks/>
          </p:cNvSpPr>
          <p:nvPr/>
        </p:nvSpPr>
        <p:spPr bwMode="auto">
          <a:xfrm>
            <a:off x="1835150" y="188913"/>
            <a:ext cx="69850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2000" b="1">
                <a:solidFill>
                  <a:schemeClr val="bg1"/>
                </a:solidFill>
              </a:rPr>
              <a:t>Основные показатели</a:t>
            </a:r>
          </a:p>
          <a:p>
            <a:pPr algn="ctr"/>
            <a:r>
              <a:rPr lang="ru-RU" altLang="ru-RU" sz="2000" b="1">
                <a:solidFill>
                  <a:schemeClr val="bg1"/>
                </a:solidFill>
              </a:rPr>
              <a:t>деятельности по осуществлению закупок</a:t>
            </a:r>
            <a:endParaRPr lang="ru-RU" altLang="ru-RU" sz="2000">
              <a:solidFill>
                <a:schemeClr val="bg1"/>
              </a:solidFill>
            </a:endParaRPr>
          </a:p>
        </p:txBody>
      </p:sp>
      <p:graphicFrame>
        <p:nvGraphicFramePr>
          <p:cNvPr id="154632" name="Object 8"/>
          <p:cNvGraphicFramePr>
            <a:graphicFrameLocks/>
          </p:cNvGraphicFramePr>
          <p:nvPr/>
        </p:nvGraphicFramePr>
        <p:xfrm>
          <a:off x="4876800" y="1905000"/>
          <a:ext cx="42672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81" r:id="rId5" imgW="4267570" imgH="4493141" progId="Excel.Chart.8">
                  <p:embed/>
                </p:oleObj>
              </mc:Choice>
              <mc:Fallback>
                <p:oleObj r:id="rId5" imgW="4267570" imgH="4493141" progId="Excel.Chart.8">
                  <p:embed/>
                  <p:pic>
                    <p:nvPicPr>
                      <p:cNvPr id="0" name="Picture 8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1905000"/>
                        <a:ext cx="4267200" cy="449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635" name="TextBox 4"/>
          <p:cNvSpPr>
            <a:spLocks noChangeArrowheads="1"/>
          </p:cNvSpPr>
          <p:nvPr/>
        </p:nvSpPr>
        <p:spPr bwMode="auto">
          <a:xfrm>
            <a:off x="381000" y="1504950"/>
            <a:ext cx="8445500" cy="369888"/>
          </a:xfrm>
          <a:custGeom>
            <a:avLst/>
            <a:gdLst>
              <a:gd name="T0" fmla="*/ 0 w 8362950"/>
              <a:gd name="T1" fmla="*/ 0 h 2308324"/>
              <a:gd name="T2" fmla="*/ 9595814 w 8362950"/>
              <a:gd name="T3" fmla="*/ 0 h 2308324"/>
              <a:gd name="T4" fmla="*/ 5144349 w 8362950"/>
              <a:gd name="T5" fmla="*/ 0 h 2308324"/>
              <a:gd name="T6" fmla="*/ 0 w 8362950"/>
              <a:gd name="T7" fmla="*/ 0 h 2308324"/>
              <a:gd name="T8" fmla="*/ 0 w 8362950"/>
              <a:gd name="T9" fmla="*/ 0 h 23083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362950"/>
              <a:gd name="T16" fmla="*/ 0 h 2308324"/>
              <a:gd name="T17" fmla="*/ 8362950 w 8362950"/>
              <a:gd name="T18" fmla="*/ 2308324 h 23083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362950" h="2308324">
                <a:moveTo>
                  <a:pt x="0" y="0"/>
                </a:moveTo>
                <a:lnTo>
                  <a:pt x="8362950" y="0"/>
                </a:lnTo>
                <a:lnTo>
                  <a:pt x="4483408" y="745854"/>
                </a:lnTo>
                <a:lnTo>
                  <a:pt x="0" y="2308324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Показатели по обжалованию проводимых закупок:</a:t>
            </a:r>
          </a:p>
        </p:txBody>
      </p:sp>
      <p:sp>
        <p:nvSpPr>
          <p:cNvPr id="154636" name="TextBox 5"/>
          <p:cNvSpPr txBox="1">
            <a:spLocks noChangeArrowheads="1"/>
          </p:cNvSpPr>
          <p:nvPr/>
        </p:nvSpPr>
        <p:spPr bwMode="auto">
          <a:xfrm>
            <a:off x="381000" y="1981200"/>
            <a:ext cx="4267200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В 2015 году подано 92 жалобы;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При возросшем количестве закупок,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количество жалоб в 2015 году снизилось на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ед. (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17%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по сравнению с 2014 годом;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Доля обжалованных закупок в общем числе закупок в 2014 году -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0,01%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, в 2015 -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0,008%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Из 27 жалоб 2015 года, повлиявших на осуществление закупок, 5 (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18%)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жалоб поданы на действия операторов торговых площадок, в 2014 году - 1 жалоба;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Из всех обоснованных жалоб в рамках обжалования проводимых закупок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76%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приходится на сферу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здравоохранения.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ru-RU" i="1" smtClean="0"/>
              <a:t/>
            </a:r>
            <a:br>
              <a:rPr lang="ru-RU" i="1" smtClean="0"/>
            </a:br>
            <a:endParaRPr lang="ru-RU" smtClean="0"/>
          </a:p>
        </p:txBody>
      </p:sp>
      <p:grpSp>
        <p:nvGrpSpPr>
          <p:cNvPr id="155660" name="Group 20"/>
          <p:cNvGrpSpPr>
            <a:grpSpLocks/>
          </p:cNvGrpSpPr>
          <p:nvPr/>
        </p:nvGrpSpPr>
        <p:grpSpPr bwMode="auto">
          <a:xfrm>
            <a:off x="0" y="0"/>
            <a:ext cx="9144000" cy="1497013"/>
            <a:chOff x="0" y="-2872"/>
            <a:chExt cx="9144000" cy="1496710"/>
          </a:xfrm>
        </p:grpSpPr>
        <p:sp>
          <p:nvSpPr>
            <p:cNvPr id="2065" name="Rectangle 17"/>
            <p:cNvSpPr>
              <a:spLocks noChangeArrowheads="1"/>
            </p:cNvSpPr>
            <p:nvPr/>
          </p:nvSpPr>
          <p:spPr bwMode="auto">
            <a:xfrm>
              <a:off x="1752600" y="400271"/>
              <a:ext cx="5446713" cy="45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Администрация Тверской области</a:t>
              </a:r>
              <a:endPara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endParaRPr>
            </a:p>
          </p:txBody>
        </p:sp>
        <p:grpSp>
          <p:nvGrpSpPr>
            <p:cNvPr id="155666" name="Group 9"/>
            <p:cNvGrpSpPr>
              <a:grpSpLocks/>
            </p:cNvGrpSpPr>
            <p:nvPr/>
          </p:nvGrpSpPr>
          <p:grpSpPr bwMode="auto">
            <a:xfrm>
              <a:off x="0" y="0"/>
              <a:ext cx="9144000" cy="1493838"/>
              <a:chOff x="0" y="0"/>
              <a:chExt cx="9144000" cy="1493838"/>
            </a:xfrm>
          </p:grpSpPr>
          <p:pic>
            <p:nvPicPr>
              <p:cNvPr id="155670" name="Picture 15" descr="22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0"/>
                <a:ext cx="91440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5671" name="Picture 15" descr="222"/>
              <p:cNvPicPr>
                <a:picLocks noChangeAspect="1" noChangeArrowheads="1"/>
              </p:cNvPicPr>
              <p:nvPr/>
            </p:nvPicPr>
            <p:blipFill>
              <a:blip r:embed="rId3"/>
              <a:srcRect l="82500"/>
              <a:stretch>
                <a:fillRect/>
              </a:stretch>
            </p:blipFill>
            <p:spPr bwMode="auto">
              <a:xfrm>
                <a:off x="0" y="0"/>
                <a:ext cx="16002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55667" name="Picture 13" descr="logo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3664" y="-2872"/>
              <a:ext cx="1137685" cy="149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668" name="Picture 15" descr="222"/>
            <p:cNvPicPr>
              <a:picLocks noChangeAspect="1" noChangeArrowheads="1"/>
            </p:cNvPicPr>
            <p:nvPr/>
          </p:nvPicPr>
          <p:blipFill>
            <a:blip r:embed="rId3"/>
            <a:srcRect l="82500" b="79596"/>
            <a:stretch>
              <a:fillRect/>
            </a:stretch>
          </p:blipFill>
          <p:spPr bwMode="auto">
            <a:xfrm>
              <a:off x="142240" y="0"/>
              <a:ext cx="160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5669" name="TextBox 17"/>
            <p:cNvSpPr txBox="1">
              <a:spLocks noChangeArrowheads="1"/>
            </p:cNvSpPr>
            <p:nvPr/>
          </p:nvSpPr>
          <p:spPr bwMode="auto">
            <a:xfrm>
              <a:off x="304800" y="20936"/>
              <a:ext cx="1217613" cy="26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1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Тверская область</a:t>
              </a:r>
              <a:endParaRPr lang="en-US" sz="11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5661" name="Номер слайда 1"/>
          <p:cNvSpPr txBox="1">
            <a:spLocks noGrp="1"/>
          </p:cNvSpPr>
          <p:nvPr/>
        </p:nvSpPr>
        <p:spPr bwMode="auto">
          <a:xfrm>
            <a:off x="7908925" y="6518275"/>
            <a:ext cx="12350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000" dirty="0"/>
          </a:p>
        </p:txBody>
      </p:sp>
      <p:sp>
        <p:nvSpPr>
          <p:cNvPr id="155662" name="Прямоугольник 14"/>
          <p:cNvSpPr>
            <a:spLocks noChangeArrowheads="1"/>
          </p:cNvSpPr>
          <p:nvPr/>
        </p:nvSpPr>
        <p:spPr bwMode="auto">
          <a:xfrm>
            <a:off x="395288" y="1628775"/>
            <a:ext cx="84978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Средства, планируемые к поступлению в областной бюджет Тверской области по итогам проведенных в 2015 году торгов, - 159 млн. 487 тыс. руб. </a:t>
            </a:r>
          </a:p>
        </p:txBody>
      </p:sp>
      <p:graphicFrame>
        <p:nvGraphicFramePr>
          <p:cNvPr id="155658" name="Object 10"/>
          <p:cNvGraphicFramePr>
            <a:graphicFrameLocks/>
          </p:cNvGraphicFramePr>
          <p:nvPr/>
        </p:nvGraphicFramePr>
        <p:xfrm>
          <a:off x="514350" y="2166938"/>
          <a:ext cx="7921625" cy="424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07" r:id="rId5" imgW="7925487" imgH="4249280" progId="Excel.Chart.8">
                  <p:embed/>
                </p:oleObj>
              </mc:Choice>
              <mc:Fallback>
                <p:oleObj r:id="rId5" imgW="7925487" imgH="4249280" progId="Excel.Chart.8">
                  <p:embed/>
                  <p:pic>
                    <p:nvPicPr>
                      <p:cNvPr id="0" name="Picture 10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" y="2166938"/>
                        <a:ext cx="7921625" cy="424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5663" name="Заголовок 1"/>
          <p:cNvSpPr txBox="1">
            <a:spLocks/>
          </p:cNvSpPr>
          <p:nvPr/>
        </p:nvSpPr>
        <p:spPr bwMode="auto">
          <a:xfrm>
            <a:off x="1835150" y="115888"/>
            <a:ext cx="69850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000" b="1">
                <a:solidFill>
                  <a:schemeClr val="bg1"/>
                </a:solidFill>
              </a:rPr>
              <a:t>Основные показатели деятельности в сфере природопользования и земельно-имущественных отношений</a:t>
            </a:r>
          </a:p>
        </p:txBody>
      </p:sp>
      <p:sp>
        <p:nvSpPr>
          <p:cNvPr id="155664" name="TextBox 2"/>
          <p:cNvSpPr txBox="1">
            <a:spLocks noChangeArrowheads="1"/>
          </p:cNvSpPr>
          <p:nvPr/>
        </p:nvSpPr>
        <p:spPr bwMode="auto">
          <a:xfrm>
            <a:off x="142875" y="6018213"/>
            <a:ext cx="52927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Превышение начальной цены по итогам состоявшихся торгов - 14  млн. 142  тыс. руб.  (12,39 %)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82" name="Group 20"/>
          <p:cNvGrpSpPr>
            <a:grpSpLocks/>
          </p:cNvGrpSpPr>
          <p:nvPr/>
        </p:nvGrpSpPr>
        <p:grpSpPr bwMode="auto">
          <a:xfrm>
            <a:off x="0" y="-3175"/>
            <a:ext cx="9144000" cy="1497013"/>
            <a:chOff x="0" y="-2872"/>
            <a:chExt cx="9144000" cy="1496710"/>
          </a:xfrm>
        </p:grpSpPr>
        <p:sp>
          <p:nvSpPr>
            <p:cNvPr id="2065" name="Rectangle 17"/>
            <p:cNvSpPr>
              <a:spLocks noChangeArrowheads="1"/>
            </p:cNvSpPr>
            <p:nvPr/>
          </p:nvSpPr>
          <p:spPr bwMode="auto">
            <a:xfrm>
              <a:off x="1752600" y="400271"/>
              <a:ext cx="5099050" cy="46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Администрация Тверской области</a:t>
              </a:r>
              <a:endPara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grpSp>
          <p:nvGrpSpPr>
            <p:cNvPr id="156689" name="Group 9"/>
            <p:cNvGrpSpPr>
              <a:grpSpLocks/>
            </p:cNvGrpSpPr>
            <p:nvPr/>
          </p:nvGrpSpPr>
          <p:grpSpPr bwMode="auto">
            <a:xfrm>
              <a:off x="0" y="0"/>
              <a:ext cx="9144000" cy="1493838"/>
              <a:chOff x="0" y="0"/>
              <a:chExt cx="9144000" cy="1493838"/>
            </a:xfrm>
          </p:grpSpPr>
          <p:pic>
            <p:nvPicPr>
              <p:cNvPr id="156693" name="Picture 15" descr="22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0" y="0"/>
                <a:ext cx="91440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6694" name="Picture 15" descr="222"/>
              <p:cNvPicPr>
                <a:picLocks noChangeAspect="1" noChangeArrowheads="1"/>
              </p:cNvPicPr>
              <p:nvPr/>
            </p:nvPicPr>
            <p:blipFill>
              <a:blip r:embed="rId4"/>
              <a:srcRect l="82500"/>
              <a:stretch>
                <a:fillRect/>
              </a:stretch>
            </p:blipFill>
            <p:spPr bwMode="auto">
              <a:xfrm>
                <a:off x="0" y="0"/>
                <a:ext cx="16002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56690" name="Picture 13" descr="logo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3664" y="-2872"/>
              <a:ext cx="1137685" cy="149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6691" name="Picture 15" descr="222"/>
            <p:cNvPicPr>
              <a:picLocks noChangeAspect="1" noChangeArrowheads="1"/>
            </p:cNvPicPr>
            <p:nvPr/>
          </p:nvPicPr>
          <p:blipFill>
            <a:blip r:embed="rId4"/>
            <a:srcRect l="82500" b="79596"/>
            <a:stretch>
              <a:fillRect/>
            </a:stretch>
          </p:blipFill>
          <p:spPr bwMode="auto">
            <a:xfrm>
              <a:off x="142240" y="0"/>
              <a:ext cx="160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6692" name="TextBox 17"/>
            <p:cNvSpPr txBox="1">
              <a:spLocks noChangeArrowheads="1"/>
            </p:cNvSpPr>
            <p:nvPr/>
          </p:nvSpPr>
          <p:spPr bwMode="auto">
            <a:xfrm>
              <a:off x="304601" y="20936"/>
              <a:ext cx="1354858" cy="2615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100">
                  <a:solidFill>
                    <a:schemeClr val="bg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Тверская область</a:t>
              </a:r>
              <a:endParaRPr lang="en-US" sz="110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156683" name="Заголовок 2"/>
          <p:cNvSpPr>
            <a:spLocks noGrp="1"/>
          </p:cNvSpPr>
          <p:nvPr>
            <p:ph type="title"/>
          </p:nvPr>
        </p:nvSpPr>
        <p:spPr>
          <a:xfrm>
            <a:off x="1692275" y="20638"/>
            <a:ext cx="7078663" cy="1031875"/>
          </a:xfrm>
        </p:spPr>
        <p:txBody>
          <a:bodyPr/>
          <a:lstStyle/>
          <a:p>
            <a:r>
              <a:rPr lang="ru-RU" sz="2000" b="1" smtClean="0">
                <a:solidFill>
                  <a:schemeClr val="bg1"/>
                </a:solidFill>
              </a:rPr>
              <a:t>Документооборот Министерства</a:t>
            </a:r>
          </a:p>
        </p:txBody>
      </p:sp>
      <p:sp>
        <p:nvSpPr>
          <p:cNvPr id="15" name="Rectangle 3"/>
          <p:cNvSpPr txBox="1"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имущества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Тверской области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sz="25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156681" name="Object 9"/>
          <p:cNvGraphicFramePr>
            <a:graphicFrameLocks/>
          </p:cNvGraphicFramePr>
          <p:nvPr/>
        </p:nvGraphicFramePr>
        <p:xfrm>
          <a:off x="5113338" y="1490663"/>
          <a:ext cx="3552825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31" r:id="rId6" imgW="3554276" imgH="2877561" progId="Excel.Chart.8">
                  <p:embed/>
                </p:oleObj>
              </mc:Choice>
              <mc:Fallback>
                <p:oleObj r:id="rId6" imgW="3554276" imgH="2877561" progId="Excel.Chart.8">
                  <p:embed/>
                  <p:pic>
                    <p:nvPicPr>
                      <p:cNvPr id="0" name="Picture 9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3338" y="1490663"/>
                        <a:ext cx="3552825" cy="2879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6685" name="TextBox 1"/>
          <p:cNvSpPr txBox="1">
            <a:spLocks noChangeArrowheads="1"/>
          </p:cNvSpPr>
          <p:nvPr/>
        </p:nvSpPr>
        <p:spPr bwMode="auto">
          <a:xfrm>
            <a:off x="1600200" y="1166813"/>
            <a:ext cx="73739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500"/>
          </a:p>
        </p:txBody>
      </p:sp>
      <p:pic>
        <p:nvPicPr>
          <p:cNvPr id="156686" name="Объект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1825" y="3716338"/>
            <a:ext cx="7964488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87" name="Picture 2" descr="C:\Users\ShevchukAI\Desktop\Отчёт по работе канцелярии\Отчёт АВМ\7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2263" y="1916113"/>
            <a:ext cx="8583612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85775" y="1600200"/>
            <a:ext cx="5033963" cy="5068888"/>
          </a:xfrm>
        </p:spPr>
        <p:txBody>
          <a:bodyPr>
            <a:normAutofit lnSpcReduction="10000"/>
          </a:bodyPr>
          <a:lstStyle/>
          <a:p>
            <a:pPr marL="0" indent="0" algn="just">
              <a:buFontTx/>
              <a:buNone/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квартале 2015 года началась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приведению  архива Министерства имущественных и земельных отношений Тверской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 соответствие с  действующими законодательными нормами в области архивного дела.</a:t>
            </a:r>
          </a:p>
          <a:p>
            <a:pPr marL="0" indent="0" algn="just">
              <a:buFontTx/>
              <a:buNone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Проводимые мероприятия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осуществляются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грамотного учета, хранения, комплектования и использования документов, хранящихся в архиве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Tx/>
              <a:buNone/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и по настоящее время ведется работа по формированию и оформлению архивных дел согласно установленным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законодательством  нормам.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Tx/>
              <a:buNone/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Министерством утвержден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обновленный состав постоянно действующей экспертной комиссии Министерства, которая осуществляет экспертизу ценности документов, подлежащих хранению или уничтожению, а также рассмотрение и одобрение описей дел, актов, которые отправляются на согласование в Архивный отдел Тверской области.</a:t>
            </a:r>
          </a:p>
          <a:p>
            <a:pPr marL="0" indent="0" algn="just">
              <a:buFontTx/>
              <a:buNone/>
              <a:defRPr/>
            </a:pPr>
            <a:r>
              <a:rPr lang="ru-RU" sz="1400" dirty="0" smtClean="0">
                <a:latin typeface="Times New Roman" panose="02020603050405020304" pitchFamily="18" charset="0"/>
              </a:rPr>
              <a:t>Параллельно </a:t>
            </a:r>
            <a:r>
              <a:rPr lang="ru-RU" sz="1400" dirty="0">
                <a:latin typeface="Times New Roman" panose="02020603050405020304" pitchFamily="18" charset="0"/>
              </a:rPr>
              <a:t>с оформлением документов ведется работа по </a:t>
            </a:r>
            <a:r>
              <a:rPr lang="ru-RU" sz="1400" dirty="0" smtClean="0">
                <a:latin typeface="Times New Roman" panose="02020603050405020304" pitchFamily="18" charset="0"/>
              </a:rPr>
              <a:t>актуализации нормативной </a:t>
            </a:r>
            <a:r>
              <a:rPr lang="ru-RU" sz="1400" dirty="0">
                <a:latin typeface="Times New Roman" panose="02020603050405020304" pitchFamily="18" charset="0"/>
              </a:rPr>
              <a:t>базы деятельности архива Министерства</a:t>
            </a:r>
            <a:r>
              <a:rPr lang="ru-RU" sz="1400" dirty="0" smtClean="0">
                <a:latin typeface="Times New Roman" panose="02020603050405020304" pitchFamily="18" charset="0"/>
              </a:rPr>
              <a:t>. </a:t>
            </a:r>
          </a:p>
          <a:p>
            <a:pPr marL="0" indent="0" algn="just">
              <a:buFontTx/>
              <a:buNone/>
              <a:defRPr/>
            </a:pPr>
            <a:r>
              <a:rPr lang="ru-RU" sz="1400" dirty="0">
                <a:latin typeface="Times New Roman" panose="02020603050405020304" pitchFamily="18" charset="0"/>
              </a:rPr>
              <a:t>Все архивные документы Министерства постоянного срока хранения находятся на хранении в Архиве Министерства по адресу: </a:t>
            </a:r>
            <a:r>
              <a:rPr lang="ru-RU" sz="1400" b="1" dirty="0">
                <a:latin typeface="Times New Roman" panose="02020603050405020304" pitchFamily="18" charset="0"/>
              </a:rPr>
              <a:t>15 лет Октября, д. 39</a:t>
            </a:r>
            <a:r>
              <a:rPr lang="ru-RU" sz="1400" dirty="0">
                <a:latin typeface="Times New Roman" panose="02020603050405020304" pitchFamily="18" charset="0"/>
              </a:rPr>
              <a:t>. Общая площадь архива – </a:t>
            </a:r>
            <a:r>
              <a:rPr lang="ru-RU" sz="1400" b="1" dirty="0">
                <a:latin typeface="Times New Roman" panose="02020603050405020304" pitchFamily="18" charset="0"/>
              </a:rPr>
              <a:t>68 кв. м.</a:t>
            </a:r>
          </a:p>
          <a:p>
            <a:pPr marL="0" indent="0" algn="just">
              <a:buFontTx/>
              <a:buNone/>
              <a:defRPr/>
            </a:pPr>
            <a:endParaRPr lang="ru-RU" sz="1400" dirty="0">
              <a:latin typeface="Times New Roman" panose="02020603050405020304" pitchFamily="18" charset="0"/>
            </a:endParaRPr>
          </a:p>
        </p:txBody>
      </p:sp>
      <p:pic>
        <p:nvPicPr>
          <p:cNvPr id="220163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588000" y="1844675"/>
            <a:ext cx="3403600" cy="1981200"/>
          </a:xfrm>
        </p:spPr>
      </p:pic>
      <p:grpSp>
        <p:nvGrpSpPr>
          <p:cNvPr id="220164" name="Group 20"/>
          <p:cNvGrpSpPr>
            <a:grpSpLocks/>
          </p:cNvGrpSpPr>
          <p:nvPr/>
        </p:nvGrpSpPr>
        <p:grpSpPr bwMode="auto">
          <a:xfrm>
            <a:off x="0" y="-3175"/>
            <a:ext cx="9144000" cy="1497013"/>
            <a:chOff x="0" y="-2872"/>
            <a:chExt cx="9144000" cy="1496710"/>
          </a:xfrm>
        </p:grpSpPr>
        <p:sp>
          <p:nvSpPr>
            <p:cNvPr id="27" name="Rectangle 17"/>
            <p:cNvSpPr>
              <a:spLocks noChangeArrowheads="1"/>
            </p:cNvSpPr>
            <p:nvPr/>
          </p:nvSpPr>
          <p:spPr bwMode="auto">
            <a:xfrm>
              <a:off x="1752600" y="400271"/>
              <a:ext cx="5099050" cy="46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Администрация Тверской области</a:t>
              </a:r>
              <a:endPara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grpSp>
          <p:nvGrpSpPr>
            <p:cNvPr id="220168" name="Group 9"/>
            <p:cNvGrpSpPr>
              <a:grpSpLocks/>
            </p:cNvGrpSpPr>
            <p:nvPr/>
          </p:nvGrpSpPr>
          <p:grpSpPr bwMode="auto">
            <a:xfrm>
              <a:off x="0" y="0"/>
              <a:ext cx="9144000" cy="1493838"/>
              <a:chOff x="0" y="0"/>
              <a:chExt cx="9144000" cy="1493838"/>
            </a:xfrm>
          </p:grpSpPr>
          <p:pic>
            <p:nvPicPr>
              <p:cNvPr id="220172" name="Picture 15" descr="22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0"/>
                <a:ext cx="91440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0173" name="Picture 15" descr="222"/>
              <p:cNvPicPr>
                <a:picLocks noChangeAspect="1" noChangeArrowheads="1"/>
              </p:cNvPicPr>
              <p:nvPr/>
            </p:nvPicPr>
            <p:blipFill>
              <a:blip r:embed="rId3"/>
              <a:srcRect l="82500"/>
              <a:stretch>
                <a:fillRect/>
              </a:stretch>
            </p:blipFill>
            <p:spPr bwMode="auto">
              <a:xfrm>
                <a:off x="0" y="0"/>
                <a:ext cx="16002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20169" name="Picture 13" descr="logo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3664" y="-2872"/>
              <a:ext cx="1137685" cy="149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170" name="Picture 15" descr="222"/>
            <p:cNvPicPr>
              <a:picLocks noChangeAspect="1" noChangeArrowheads="1"/>
            </p:cNvPicPr>
            <p:nvPr/>
          </p:nvPicPr>
          <p:blipFill>
            <a:blip r:embed="rId3"/>
            <a:srcRect l="82500" b="79596"/>
            <a:stretch>
              <a:fillRect/>
            </a:stretch>
          </p:blipFill>
          <p:spPr bwMode="auto">
            <a:xfrm>
              <a:off x="142240" y="0"/>
              <a:ext cx="160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0171" name="TextBox 17"/>
            <p:cNvSpPr txBox="1">
              <a:spLocks noChangeArrowheads="1"/>
            </p:cNvSpPr>
            <p:nvPr/>
          </p:nvSpPr>
          <p:spPr bwMode="auto">
            <a:xfrm>
              <a:off x="304601" y="20936"/>
              <a:ext cx="1354858" cy="2615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100">
                  <a:solidFill>
                    <a:schemeClr val="bg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Тверская область</a:t>
              </a:r>
              <a:endParaRPr lang="en-US" sz="110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220165" name="Заголовок 2"/>
          <p:cNvSpPr txBox="1">
            <a:spLocks/>
          </p:cNvSpPr>
          <p:nvPr/>
        </p:nvSpPr>
        <p:spPr bwMode="auto">
          <a:xfrm>
            <a:off x="1619250" y="20638"/>
            <a:ext cx="71516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>
                <a:solidFill>
                  <a:schemeClr val="bg1"/>
                </a:solidFill>
              </a:rPr>
              <a:t>Архив Министерства</a:t>
            </a:r>
            <a:endParaRPr lang="ru-RU" sz="2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0166" name="Picture 2" descr="C:\Users\ShevchukAI\Desktop\архив -фото\Новая папка\WP_20160118_0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8000" y="4076700"/>
            <a:ext cx="3403600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5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pSp>
        <p:nvGrpSpPr>
          <p:cNvPr id="159757" name="Group 20"/>
          <p:cNvGrpSpPr>
            <a:grpSpLocks/>
          </p:cNvGrpSpPr>
          <p:nvPr/>
        </p:nvGrpSpPr>
        <p:grpSpPr bwMode="auto">
          <a:xfrm>
            <a:off x="0" y="-26988"/>
            <a:ext cx="9144000" cy="1497013"/>
            <a:chOff x="0" y="-2872"/>
            <a:chExt cx="9144000" cy="1496710"/>
          </a:xfrm>
        </p:grpSpPr>
        <p:sp>
          <p:nvSpPr>
            <p:cNvPr id="5" name="Rectangle 17"/>
            <p:cNvSpPr>
              <a:spLocks noChangeArrowheads="1"/>
            </p:cNvSpPr>
            <p:nvPr/>
          </p:nvSpPr>
          <p:spPr bwMode="auto">
            <a:xfrm>
              <a:off x="1752600" y="400272"/>
              <a:ext cx="5446713" cy="45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Администрация Тверской области</a:t>
              </a:r>
              <a:endPara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159762" name="Group 9"/>
            <p:cNvGrpSpPr>
              <a:grpSpLocks/>
            </p:cNvGrpSpPr>
            <p:nvPr/>
          </p:nvGrpSpPr>
          <p:grpSpPr bwMode="auto">
            <a:xfrm>
              <a:off x="0" y="0"/>
              <a:ext cx="9144000" cy="1493838"/>
              <a:chOff x="0" y="0"/>
              <a:chExt cx="9144000" cy="1493838"/>
            </a:xfrm>
          </p:grpSpPr>
          <p:pic>
            <p:nvPicPr>
              <p:cNvPr id="159766" name="Picture 15" descr="22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0" y="0"/>
                <a:ext cx="91440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9767" name="Picture 15" descr="222"/>
              <p:cNvPicPr>
                <a:picLocks noChangeAspect="1" noChangeArrowheads="1"/>
              </p:cNvPicPr>
              <p:nvPr/>
            </p:nvPicPr>
            <p:blipFill>
              <a:blip r:embed="rId4"/>
              <a:srcRect l="82500"/>
              <a:stretch>
                <a:fillRect/>
              </a:stretch>
            </p:blipFill>
            <p:spPr bwMode="auto">
              <a:xfrm>
                <a:off x="0" y="0"/>
                <a:ext cx="16002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59763" name="Picture 13" descr="logo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3664" y="-2872"/>
              <a:ext cx="1137685" cy="149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764" name="Picture 15" descr="222"/>
            <p:cNvPicPr>
              <a:picLocks noChangeAspect="1" noChangeArrowheads="1"/>
            </p:cNvPicPr>
            <p:nvPr/>
          </p:nvPicPr>
          <p:blipFill>
            <a:blip r:embed="rId4"/>
            <a:srcRect l="82500" b="79596"/>
            <a:stretch>
              <a:fillRect/>
            </a:stretch>
          </p:blipFill>
          <p:spPr bwMode="auto">
            <a:xfrm>
              <a:off x="142240" y="0"/>
              <a:ext cx="160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9765" name="TextBox 17"/>
            <p:cNvSpPr txBox="1">
              <a:spLocks noChangeArrowheads="1"/>
            </p:cNvSpPr>
            <p:nvPr/>
          </p:nvSpPr>
          <p:spPr bwMode="auto">
            <a:xfrm>
              <a:off x="304800" y="20936"/>
              <a:ext cx="1217613" cy="26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1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Тверская область</a:t>
              </a:r>
              <a:endParaRPr lang="en-US" sz="11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9758" name="TextBox 11"/>
          <p:cNvSpPr txBox="1">
            <a:spLocks noChangeArrowheads="1"/>
          </p:cNvSpPr>
          <p:nvPr/>
        </p:nvSpPr>
        <p:spPr bwMode="auto">
          <a:xfrm>
            <a:off x="1547813" y="115888"/>
            <a:ext cx="729773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FFFF"/>
                </a:solidFill>
              </a:rPr>
              <a:t>Планируемые поступления в областной бюджет от использования и реализации государственного имущества Тверской области на плановый период 2016 – 2018 годы</a:t>
            </a:r>
            <a:endParaRPr lang="ru-RU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314325" y="5300663"/>
            <a:ext cx="8578850" cy="1296987"/>
          </a:xfrm>
          <a:prstGeom prst="flowChartAlternateProcess">
            <a:avLst/>
          </a:prstGeom>
          <a:solidFill>
            <a:schemeClr val="bg2">
              <a:lumMod val="60000"/>
              <a:lumOff val="4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Планируемые поступления в областной бюджет </a:t>
            </a:r>
            <a:r>
              <a:rPr lang="ru-RU" sz="1600" b="1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в 2016 году </a:t>
            </a:r>
            <a:r>
              <a:rPr lang="ru-RU" sz="16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составят </a:t>
            </a:r>
            <a:r>
              <a:rPr lang="ru-RU" sz="1600" b="1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497 млн 678 тыс.руб</a:t>
            </a:r>
            <a:r>
              <a:rPr lang="ru-RU" sz="160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.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ctr">
              <a:defRPr/>
            </a:pPr>
            <a:r>
              <a:rPr lang="ru-RU" sz="1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(поступления от приватизации государственного имущества на 2016 год предусмотрены проектом закона Тверской области «О внесении изменений в Прогнозный план (программу)</a:t>
            </a:r>
            <a:r>
              <a:rPr lang="en-US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приватизации государственного имущества Тверской области на 2014 – 2016 год»)</a:t>
            </a:r>
          </a:p>
        </p:txBody>
      </p:sp>
      <p:sp>
        <p:nvSpPr>
          <p:cNvPr id="159760" name="TextBox 1"/>
          <p:cNvSpPr txBox="1">
            <a:spLocks noChangeArrowheads="1"/>
          </p:cNvSpPr>
          <p:nvPr/>
        </p:nvSpPr>
        <p:spPr bwMode="auto">
          <a:xfrm>
            <a:off x="882650" y="2133600"/>
            <a:ext cx="787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1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</a:p>
        </p:txBody>
      </p:sp>
      <p:graphicFrame>
        <p:nvGraphicFramePr>
          <p:cNvPr id="159755" name="Object 11"/>
          <p:cNvGraphicFramePr>
            <a:graphicFrameLocks/>
          </p:cNvGraphicFramePr>
          <p:nvPr/>
        </p:nvGraphicFramePr>
        <p:xfrm>
          <a:off x="314325" y="1470025"/>
          <a:ext cx="8505825" cy="383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805" r:id="rId6" imgW="8510754" imgH="3834716" progId="Excel.Chart.8">
                  <p:embed/>
                </p:oleObj>
              </mc:Choice>
              <mc:Fallback>
                <p:oleObj r:id="rId6" imgW="8510754" imgH="3834716" progId="Excel.Chart.8">
                  <p:embed/>
                  <p:pic>
                    <p:nvPicPr>
                      <p:cNvPr id="0" name="Picture 11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5" y="1470025"/>
                        <a:ext cx="8505825" cy="3830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pSp>
        <p:nvGrpSpPr>
          <p:cNvPr id="223234" name="Group 20"/>
          <p:cNvGrpSpPr>
            <a:grpSpLocks/>
          </p:cNvGrpSpPr>
          <p:nvPr/>
        </p:nvGrpSpPr>
        <p:grpSpPr bwMode="auto">
          <a:xfrm>
            <a:off x="0" y="-26988"/>
            <a:ext cx="9144000" cy="1497013"/>
            <a:chOff x="0" y="-2872"/>
            <a:chExt cx="9144000" cy="1496710"/>
          </a:xfrm>
        </p:grpSpPr>
        <p:sp>
          <p:nvSpPr>
            <p:cNvPr id="5" name="Rectangle 17"/>
            <p:cNvSpPr>
              <a:spLocks noChangeArrowheads="1"/>
            </p:cNvSpPr>
            <p:nvPr/>
          </p:nvSpPr>
          <p:spPr bwMode="auto">
            <a:xfrm>
              <a:off x="1752600" y="400272"/>
              <a:ext cx="5446713" cy="45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Администрация Тверской области</a:t>
              </a:r>
              <a:endPara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223238" name="Group 9"/>
            <p:cNvGrpSpPr>
              <a:grpSpLocks/>
            </p:cNvGrpSpPr>
            <p:nvPr/>
          </p:nvGrpSpPr>
          <p:grpSpPr bwMode="auto">
            <a:xfrm>
              <a:off x="0" y="0"/>
              <a:ext cx="9144000" cy="1493838"/>
              <a:chOff x="0" y="0"/>
              <a:chExt cx="9144000" cy="1493838"/>
            </a:xfrm>
          </p:grpSpPr>
          <p:pic>
            <p:nvPicPr>
              <p:cNvPr id="223242" name="Picture 15" descr="22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0"/>
                <a:ext cx="91440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3243" name="Picture 15" descr="222"/>
              <p:cNvPicPr>
                <a:picLocks noChangeAspect="1" noChangeArrowheads="1"/>
              </p:cNvPicPr>
              <p:nvPr/>
            </p:nvPicPr>
            <p:blipFill>
              <a:blip r:embed="rId3"/>
              <a:srcRect l="82500"/>
              <a:stretch>
                <a:fillRect/>
              </a:stretch>
            </p:blipFill>
            <p:spPr bwMode="auto">
              <a:xfrm>
                <a:off x="0" y="0"/>
                <a:ext cx="16002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23239" name="Picture 13" descr="logo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3664" y="-2872"/>
              <a:ext cx="1137685" cy="149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3240" name="Picture 15" descr="222"/>
            <p:cNvPicPr>
              <a:picLocks noChangeAspect="1" noChangeArrowheads="1"/>
            </p:cNvPicPr>
            <p:nvPr/>
          </p:nvPicPr>
          <p:blipFill>
            <a:blip r:embed="rId3"/>
            <a:srcRect l="82500" b="79596"/>
            <a:stretch>
              <a:fillRect/>
            </a:stretch>
          </p:blipFill>
          <p:spPr bwMode="auto">
            <a:xfrm>
              <a:off x="142240" y="0"/>
              <a:ext cx="160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3241" name="TextBox 17"/>
            <p:cNvSpPr txBox="1">
              <a:spLocks noChangeArrowheads="1"/>
            </p:cNvSpPr>
            <p:nvPr/>
          </p:nvSpPr>
          <p:spPr bwMode="auto">
            <a:xfrm>
              <a:off x="304800" y="20936"/>
              <a:ext cx="1217613" cy="26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1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Тверская область</a:t>
              </a:r>
              <a:endParaRPr lang="en-US" sz="11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3235" name="TextBox 11"/>
          <p:cNvSpPr txBox="1">
            <a:spLocks noChangeArrowheads="1"/>
          </p:cNvSpPr>
          <p:nvPr/>
        </p:nvSpPr>
        <p:spPr bwMode="auto">
          <a:xfrm>
            <a:off x="1450975" y="169863"/>
            <a:ext cx="72977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FFFF"/>
                </a:solidFill>
              </a:rPr>
              <a:t>Планируемые мероприятия по управлению и распоряжению государственным имуществом на 2016 – 2018 годы</a:t>
            </a:r>
            <a:endParaRPr lang="ru-RU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3236" name="Прямоугольник 2"/>
          <p:cNvSpPr>
            <a:spLocks noChangeArrowheads="1"/>
          </p:cNvSpPr>
          <p:nvPr/>
        </p:nvSpPr>
        <p:spPr bwMode="auto">
          <a:xfrm>
            <a:off x="304800" y="1503363"/>
            <a:ext cx="8443913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Активизация деятельности по приватизации государственного имущества Тверской области, в том числе с учетом завершения мероприятий по оптимизации имущественных комплексов государственных унитарных предприятий Тверской области, акционерных обществ, 100 % акций которых находятся в государственной собственности Тверской области. </a:t>
            </a:r>
          </a:p>
          <a:p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Осуществление  мероприятий по вовлечению в хозяйственный оборот неиспользуемого учреждениями Тверской области государственного имущества (165 объектов).</a:t>
            </a:r>
          </a:p>
          <a:p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 Завершение контрольных мероприятий в отношении предоставления жилых помещений в общежитиях государственных учреждений Тверской области и государственных унитарных предприятий Тверской области.</a:t>
            </a:r>
          </a:p>
          <a:p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4. Продолжение налаженной работы по передаче объектов, находящихся в федеральной собственности, в государственную собственность Тверской области.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5. Проведение обучающих семинаров с государственными учреждениями Тверской области по актуальным вопросам распоряжения государственным имуществом Тверской области. </a:t>
            </a:r>
          </a:p>
          <a:p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6. Проведение государственной кадастровой оценки объектов недвижимого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расположенных на территории Тверской области.</a:t>
            </a:r>
          </a:p>
          <a:p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12"/>
          <p:cNvSpPr>
            <a:spLocks noChangeArrowheads="1"/>
          </p:cNvSpPr>
          <p:nvPr/>
        </p:nvSpPr>
        <p:spPr bwMode="auto">
          <a:xfrm>
            <a:off x="1476375" y="333375"/>
            <a:ext cx="7561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chemeClr val="bg1"/>
                </a:solidFill>
              </a:rPr>
              <a:t>Оптимизация закупочного процесса</a:t>
            </a:r>
            <a:endParaRPr lang="ru-RU" altLang="ru-RU" sz="2000">
              <a:solidFill>
                <a:schemeClr val="bg1"/>
              </a:solidFill>
            </a:endParaRPr>
          </a:p>
        </p:txBody>
      </p:sp>
      <p:grpSp>
        <p:nvGrpSpPr>
          <p:cNvPr id="225282" name="Group 20"/>
          <p:cNvGrpSpPr>
            <a:grpSpLocks/>
          </p:cNvGrpSpPr>
          <p:nvPr/>
        </p:nvGrpSpPr>
        <p:grpSpPr bwMode="auto">
          <a:xfrm>
            <a:off x="0" y="-11113"/>
            <a:ext cx="9144000" cy="1497013"/>
            <a:chOff x="0" y="-2872"/>
            <a:chExt cx="9144000" cy="1496710"/>
          </a:xfrm>
        </p:grpSpPr>
        <p:sp>
          <p:nvSpPr>
            <p:cNvPr id="2065" name="Rectangle 17"/>
            <p:cNvSpPr>
              <a:spLocks noChangeArrowheads="1"/>
            </p:cNvSpPr>
            <p:nvPr/>
          </p:nvSpPr>
          <p:spPr bwMode="auto">
            <a:xfrm>
              <a:off x="1752600" y="400272"/>
              <a:ext cx="5446713" cy="45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Администрация Тверской области</a:t>
              </a:r>
              <a:endPara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225291" name="Group 9"/>
            <p:cNvGrpSpPr>
              <a:grpSpLocks/>
            </p:cNvGrpSpPr>
            <p:nvPr/>
          </p:nvGrpSpPr>
          <p:grpSpPr bwMode="auto">
            <a:xfrm>
              <a:off x="0" y="0"/>
              <a:ext cx="9144000" cy="1493838"/>
              <a:chOff x="0" y="0"/>
              <a:chExt cx="9144000" cy="1493838"/>
            </a:xfrm>
          </p:grpSpPr>
          <p:pic>
            <p:nvPicPr>
              <p:cNvPr id="225295" name="Picture 15" descr="22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0"/>
                <a:ext cx="91440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5296" name="Picture 15" descr="222"/>
              <p:cNvPicPr>
                <a:picLocks noChangeAspect="1" noChangeArrowheads="1"/>
              </p:cNvPicPr>
              <p:nvPr/>
            </p:nvPicPr>
            <p:blipFill>
              <a:blip r:embed="rId3"/>
              <a:srcRect l="82500"/>
              <a:stretch>
                <a:fillRect/>
              </a:stretch>
            </p:blipFill>
            <p:spPr bwMode="auto">
              <a:xfrm>
                <a:off x="0" y="0"/>
                <a:ext cx="16002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25292" name="Picture 13" descr="logo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3664" y="-2872"/>
              <a:ext cx="1137685" cy="149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293" name="Picture 15" descr="222"/>
            <p:cNvPicPr>
              <a:picLocks noChangeAspect="1" noChangeArrowheads="1"/>
            </p:cNvPicPr>
            <p:nvPr/>
          </p:nvPicPr>
          <p:blipFill>
            <a:blip r:embed="rId3"/>
            <a:srcRect l="82500" b="79596"/>
            <a:stretch>
              <a:fillRect/>
            </a:stretch>
          </p:blipFill>
          <p:spPr bwMode="auto">
            <a:xfrm>
              <a:off x="142240" y="0"/>
              <a:ext cx="160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294" name="TextBox 17"/>
            <p:cNvSpPr txBox="1">
              <a:spLocks noChangeArrowheads="1"/>
            </p:cNvSpPr>
            <p:nvPr/>
          </p:nvSpPr>
          <p:spPr bwMode="auto">
            <a:xfrm>
              <a:off x="304800" y="20936"/>
              <a:ext cx="1217613" cy="26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sz="11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Тверская область</a:t>
              </a:r>
              <a:endParaRPr lang="en-US" altLang="ru-RU" sz="11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5283" name="Заголовок 1"/>
          <p:cNvSpPr>
            <a:spLocks/>
          </p:cNvSpPr>
          <p:nvPr/>
        </p:nvSpPr>
        <p:spPr bwMode="auto">
          <a:xfrm>
            <a:off x="1447800" y="12700"/>
            <a:ext cx="7583488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altLang="ru-RU" b="1">
              <a:solidFill>
                <a:schemeClr val="bg1"/>
              </a:solidFill>
            </a:endParaRPr>
          </a:p>
          <a:p>
            <a:pPr algn="ctr"/>
            <a:r>
              <a:rPr lang="ru-RU" altLang="ru-RU" b="1">
                <a:solidFill>
                  <a:schemeClr val="bg1"/>
                </a:solidFill>
              </a:rPr>
              <a:t>План мероприятий на 2016 год в отношении земельных участков, зарегистрированных в государственную собственность Тверской области на территории г. Твери</a:t>
            </a:r>
          </a:p>
          <a:p>
            <a:pPr algn="ctr" eaLnBrk="0" hangingPunct="0"/>
            <a:endParaRPr lang="ru-RU" altLang="ru-RU" sz="2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0" name="Rectangle 18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057400"/>
            <a:ext cx="6169025" cy="4611688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FontTx/>
              <a:buNone/>
              <a:defRPr/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altLang="ru-RU" sz="190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altLang="ru-RU" sz="5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Tx/>
              <a:buNone/>
              <a:defRPr/>
            </a:pPr>
            <a:r>
              <a:rPr lang="ru-RU" altLang="ru-RU" sz="4800" dirty="0" smtClean="0">
                <a:latin typeface="Times New Roman" pitchFamily="18" charset="0"/>
                <a:cs typeface="Times New Roman" pitchFamily="18" charset="0"/>
              </a:rPr>
              <a:t>         В целях организации аукционов в 2016 году будут проведены следующие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мероприятия: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    аукционы   по    заключению    государственных контрактов на проведение кадастровых и оценочных работ;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      земельных    участков;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  информации   о   максимально  и  (или)  минимально   допустимых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Tx/>
              <a:buNone/>
              <a:defRPr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параметрах разрешенного строительства объекта капитального строительства;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технических условий подключения;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приведение     видов     разрешенного    использования    земельных     участков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Tx/>
              <a:buNone/>
              <a:defRPr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 соответствие   с   классификатором   видов  разрешенного использования  земельных  участков, с учетом генерального  плана города Твери и Временных правил землепользования и застройки г. Твери.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Tx/>
              <a:buNone/>
              <a:defRPr/>
            </a:pP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5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Планируемое</a:t>
            </a:r>
            <a:r>
              <a:rPr lang="ru-RU" altLang="ru-RU" sz="5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5400" u="sng" dirty="0">
                <a:latin typeface="Times New Roman" pitchFamily="18" charset="0"/>
                <a:cs typeface="Times New Roman" pitchFamily="18" charset="0"/>
              </a:rPr>
              <a:t>поступление доходов в бюджет Тверской области </a:t>
            </a:r>
            <a:r>
              <a:rPr lang="ru-RU" altLang="ru-RU" sz="5400" u="sng" dirty="0" smtClean="0">
                <a:latin typeface="Times New Roman" pitchFamily="18" charset="0"/>
                <a:cs typeface="Times New Roman" pitchFamily="18" charset="0"/>
              </a:rPr>
              <a:t>                           в </a:t>
            </a:r>
            <a:r>
              <a:rPr lang="ru-RU" altLang="ru-RU" sz="5400" u="sng" dirty="0">
                <a:latin typeface="Times New Roman" pitchFamily="18" charset="0"/>
                <a:cs typeface="Times New Roman" pitchFamily="18" charset="0"/>
              </a:rPr>
              <a:t>результате реализации земельных участков с аукционов</a:t>
            </a:r>
            <a:r>
              <a:rPr lang="ru-RU" sz="5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5400" u="sng" dirty="0">
                <a:latin typeface="Times New Roman" pitchFamily="18" charset="0"/>
                <a:cs typeface="Times New Roman" pitchFamily="18" charset="0"/>
              </a:rPr>
              <a:t>в 2016 году составит ориентировочно </a:t>
            </a:r>
            <a:r>
              <a:rPr lang="ru-RU" altLang="ru-RU" sz="5400" b="1" u="sng" dirty="0" smtClean="0"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ru-RU" altLang="ru-RU" sz="5400" b="1" u="sng" dirty="0" err="1" smtClean="0"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altLang="ru-RU" sz="5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ru-RU" sz="5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5400" dirty="0">
                <a:latin typeface="Times New Roman" pitchFamily="18" charset="0"/>
                <a:cs typeface="Times New Roman" pitchFamily="18" charset="0"/>
              </a:rPr>
              <a:t>в том числе: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Tx/>
              <a:buNone/>
              <a:defRPr/>
            </a:pPr>
            <a:r>
              <a:rPr lang="ru-RU" altLang="ru-RU" sz="5400" dirty="0">
                <a:latin typeface="Times New Roman" pitchFamily="18" charset="0"/>
                <a:cs typeface="Times New Roman" pitchFamily="18" charset="0"/>
              </a:rPr>
              <a:t>         - для целей индивидуального жилищного строительства </a:t>
            </a:r>
            <a:r>
              <a:rPr lang="ru-RU" altLang="ru-RU" sz="5400" dirty="0" smtClean="0">
                <a:latin typeface="Times New Roman" pitchFamily="18" charset="0"/>
                <a:cs typeface="Times New Roman" pitchFamily="18" charset="0"/>
              </a:rPr>
              <a:t>- от </a:t>
            </a:r>
            <a:r>
              <a:rPr lang="ru-RU" altLang="ru-RU" sz="5400" b="1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altLang="ru-RU" sz="5400" b="1" dirty="0" err="1"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altLang="ru-RU" sz="5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ru-RU" sz="5400" dirty="0">
                <a:latin typeface="Times New Roman" pitchFamily="18" charset="0"/>
                <a:cs typeface="Times New Roman" pitchFamily="18" charset="0"/>
              </a:rPr>
              <a:t>                     до </a:t>
            </a:r>
            <a:r>
              <a:rPr lang="ru-RU" altLang="ru-RU" sz="5400" b="1" dirty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altLang="ru-RU" sz="5400" b="1" dirty="0" err="1"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altLang="ru-RU" sz="5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ru-RU" sz="5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sz="5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Tx/>
              <a:buNone/>
              <a:defRPr/>
            </a:pPr>
            <a:r>
              <a:rPr lang="ru-RU" altLang="ru-RU" sz="5400" dirty="0">
                <a:latin typeface="Times New Roman" pitchFamily="18" charset="0"/>
                <a:cs typeface="Times New Roman" pitchFamily="18" charset="0"/>
              </a:rPr>
              <a:t>         - для комплексного освоения </a:t>
            </a:r>
            <a:r>
              <a:rPr lang="ru-RU" altLang="ru-RU" sz="5400" dirty="0" smtClean="0">
                <a:latin typeface="Times New Roman" pitchFamily="18" charset="0"/>
                <a:cs typeface="Times New Roman" pitchFamily="18" charset="0"/>
              </a:rPr>
              <a:t>территории - около </a:t>
            </a:r>
            <a:r>
              <a:rPr lang="ru-RU" altLang="ru-RU" sz="5400" b="1" dirty="0" smtClean="0">
                <a:latin typeface="Times New Roman" pitchFamily="18" charset="0"/>
                <a:cs typeface="Times New Roman" pitchFamily="18" charset="0"/>
              </a:rPr>
              <a:t>70 </a:t>
            </a:r>
            <a:r>
              <a:rPr lang="ru-RU" altLang="ru-RU" sz="5400" b="1" dirty="0" err="1"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altLang="ru-RU" sz="5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ru-RU" sz="5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Tx/>
              <a:buNone/>
              <a:defRPr/>
            </a:pPr>
            <a:r>
              <a:rPr lang="ru-RU" altLang="ru-RU" sz="5400" dirty="0">
                <a:latin typeface="Times New Roman" pitchFamily="18" charset="0"/>
                <a:cs typeface="Times New Roman" pitchFamily="18" charset="0"/>
              </a:rPr>
              <a:t>         - для иного строительства </a:t>
            </a:r>
            <a:r>
              <a:rPr lang="ru-RU" altLang="ru-RU" sz="5400" dirty="0" smtClean="0">
                <a:latin typeface="Times New Roman" pitchFamily="18" charset="0"/>
                <a:cs typeface="Times New Roman" pitchFamily="18" charset="0"/>
              </a:rPr>
              <a:t>– около </a:t>
            </a:r>
            <a:r>
              <a:rPr lang="ru-RU" altLang="ru-RU" sz="5400" b="1" dirty="0" smtClean="0"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ru-RU" altLang="ru-RU" sz="5400" b="1" dirty="0"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5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52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Примечание</a:t>
            </a:r>
            <a:r>
              <a:rPr lang="ru-RU" sz="52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52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5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январе Министерством </a:t>
            </a:r>
            <a:r>
              <a:rPr lang="ru-RU" sz="52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аукционы </a:t>
            </a:r>
            <a:r>
              <a:rPr lang="ru-RU" sz="5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право заключения </a:t>
            </a:r>
            <a:r>
              <a:rPr lang="ru-RU" sz="52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договоров аренды </a:t>
            </a:r>
            <a:r>
              <a:rPr lang="ru-RU" sz="5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отношении 5 земельных участков. По результатам аукционов поступления  </a:t>
            </a:r>
            <a:r>
              <a:rPr lang="ru-RU" sz="52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5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Тверской области составят </a:t>
            </a:r>
            <a:r>
              <a:rPr lang="ru-RU" sz="5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29 221 175 руб. </a:t>
            </a:r>
            <a:r>
              <a:rPr lang="ru-RU" sz="5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defRPr/>
            </a:pP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Tx/>
              <a:buNone/>
              <a:defRPr/>
            </a:pPr>
            <a:endParaRPr lang="ru-RU" sz="5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ru-RU" sz="5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FontTx/>
              <a:buNone/>
              <a:defRPr/>
            </a:pP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FontTx/>
              <a:buNone/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FontTx/>
              <a:buNone/>
              <a:defRPr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FontTx/>
              <a:buNone/>
              <a:defRPr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FontTx/>
              <a:buNone/>
              <a:defRPr/>
            </a:pPr>
            <a:r>
              <a:rPr lang="ru-RU" alt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225285" name="Rectangle 23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" y="1371600"/>
            <a:ext cx="6242050" cy="625475"/>
          </a:xfrm>
        </p:spPr>
        <p:txBody>
          <a:bodyPr/>
          <a:lstStyle/>
          <a:p>
            <a:pPr marL="0" indent="0" algn="just">
              <a:spcBef>
                <a:spcPct val="0"/>
              </a:spcBef>
              <a:buFontTx/>
              <a:buNone/>
            </a:pPr>
            <a:r>
              <a:rPr lang="ru-RU" sz="1300" b="1" smtClean="0"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marL="0" indent="0" algn="just">
              <a:spcBef>
                <a:spcPct val="0"/>
              </a:spcBef>
              <a:buFontTx/>
              <a:buNone/>
            </a:pPr>
            <a:r>
              <a:rPr lang="ru-RU" sz="1300" b="1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На территории г. Твери в 2016 году </a:t>
            </a:r>
            <a:r>
              <a:rPr lang="ru-RU" altLang="ru-RU" sz="1400" b="1" smtClean="0">
                <a:latin typeface="Times New Roman" pitchFamily="18" charset="0"/>
                <a:cs typeface="Times New Roman" pitchFamily="18" charset="0"/>
              </a:rPr>
              <a:t>планируется проведение а</a:t>
            </a: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укционов   в отношении 40 земельных </a:t>
            </a:r>
            <a:r>
              <a:rPr lang="ru-RU" altLang="ru-RU" sz="1400" b="1" smtClean="0">
                <a:latin typeface="Times New Roman" pitchFamily="18" charset="0"/>
                <a:cs typeface="Times New Roman" pitchFamily="18" charset="0"/>
              </a:rPr>
              <a:t>участков общей площадью 19,5 га.</a:t>
            </a:r>
            <a:r>
              <a:rPr lang="ru-RU" alt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>
              <a:spcBef>
                <a:spcPct val="0"/>
              </a:spcBef>
              <a:buFontTx/>
              <a:buNone/>
            </a:pPr>
            <a:r>
              <a:rPr lang="ru-RU" altLang="ru-RU" sz="1300" b="1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</p:txBody>
      </p:sp>
      <p:sp>
        <p:nvSpPr>
          <p:cNvPr id="225286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pic>
        <p:nvPicPr>
          <p:cNvPr id="225287" name="Picture 2" descr="C:\Users\MarinenkovaOI\Desktop\презентация 2015\1m - копия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9588" y="3284538"/>
            <a:ext cx="2178050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288" name="Picture 3" descr="C:\Users\MarinenkovaOI\Desktop\презентация 2015\ИЖС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3238" y="1579563"/>
            <a:ext cx="21780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289" name="Picture 4" descr="C:\Users\MarinenkovaOI\Desktop\презентация 2015\торговый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3238" y="5013325"/>
            <a:ext cx="21780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97" name="Group 20"/>
          <p:cNvGrpSpPr>
            <a:grpSpLocks/>
          </p:cNvGrpSpPr>
          <p:nvPr/>
        </p:nvGrpSpPr>
        <p:grpSpPr bwMode="auto">
          <a:xfrm>
            <a:off x="0" y="0"/>
            <a:ext cx="9144000" cy="1497013"/>
            <a:chOff x="0" y="-2872"/>
            <a:chExt cx="9144000" cy="1496710"/>
          </a:xfrm>
        </p:grpSpPr>
        <p:sp>
          <p:nvSpPr>
            <p:cNvPr id="2065" name="Rectangle 17"/>
            <p:cNvSpPr>
              <a:spLocks noChangeArrowheads="1"/>
            </p:cNvSpPr>
            <p:nvPr/>
          </p:nvSpPr>
          <p:spPr bwMode="auto">
            <a:xfrm>
              <a:off x="1752600" y="400271"/>
              <a:ext cx="5446713" cy="45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Администрация Тверской области</a:t>
              </a:r>
              <a:endPara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165903" name="Group 9"/>
            <p:cNvGrpSpPr>
              <a:grpSpLocks/>
            </p:cNvGrpSpPr>
            <p:nvPr/>
          </p:nvGrpSpPr>
          <p:grpSpPr bwMode="auto">
            <a:xfrm>
              <a:off x="0" y="0"/>
              <a:ext cx="9144000" cy="1493838"/>
              <a:chOff x="0" y="0"/>
              <a:chExt cx="9144000" cy="1493838"/>
            </a:xfrm>
          </p:grpSpPr>
          <p:pic>
            <p:nvPicPr>
              <p:cNvPr id="165907" name="Picture 15" descr="22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0"/>
                <a:ext cx="91440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908" name="Picture 15" descr="222"/>
              <p:cNvPicPr>
                <a:picLocks noChangeAspect="1" noChangeArrowheads="1"/>
              </p:cNvPicPr>
              <p:nvPr/>
            </p:nvPicPr>
            <p:blipFill>
              <a:blip r:embed="rId3"/>
              <a:srcRect l="82500"/>
              <a:stretch>
                <a:fillRect/>
              </a:stretch>
            </p:blipFill>
            <p:spPr bwMode="auto">
              <a:xfrm>
                <a:off x="0" y="0"/>
                <a:ext cx="16002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65904" name="Picture 13" descr="logo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3664" y="-2872"/>
              <a:ext cx="1137685" cy="149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5905" name="Picture 15" descr="222"/>
            <p:cNvPicPr>
              <a:picLocks noChangeAspect="1" noChangeArrowheads="1"/>
            </p:cNvPicPr>
            <p:nvPr/>
          </p:nvPicPr>
          <p:blipFill>
            <a:blip r:embed="rId3"/>
            <a:srcRect l="82500" b="79596"/>
            <a:stretch>
              <a:fillRect/>
            </a:stretch>
          </p:blipFill>
          <p:spPr bwMode="auto">
            <a:xfrm>
              <a:off x="142240" y="0"/>
              <a:ext cx="160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5906" name="TextBox 17"/>
            <p:cNvSpPr txBox="1">
              <a:spLocks noChangeArrowheads="1"/>
            </p:cNvSpPr>
            <p:nvPr/>
          </p:nvSpPr>
          <p:spPr bwMode="auto">
            <a:xfrm>
              <a:off x="304800" y="20936"/>
              <a:ext cx="1217613" cy="26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sz="11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Тверская область</a:t>
              </a:r>
              <a:endParaRPr lang="en-US" altLang="ru-RU" sz="11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5898" name="Заголовок 1"/>
          <p:cNvSpPr txBox="1">
            <a:spLocks/>
          </p:cNvSpPr>
          <p:nvPr/>
        </p:nvSpPr>
        <p:spPr bwMode="auto">
          <a:xfrm>
            <a:off x="1447800" y="188913"/>
            <a:ext cx="7467600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b="1">
                <a:solidFill>
                  <a:schemeClr val="bg1"/>
                </a:solidFill>
              </a:rPr>
              <a:t>Планируемые в 2016 году мероприятия по вовлечению в оборот земельных участков </a:t>
            </a:r>
          </a:p>
          <a:p>
            <a:pPr algn="ctr"/>
            <a:r>
              <a:rPr lang="ru-RU" altLang="ru-RU" b="1">
                <a:solidFill>
                  <a:schemeClr val="bg1"/>
                </a:solidFill>
              </a:rPr>
              <a:t>сельскохозяйственного назначения</a:t>
            </a:r>
          </a:p>
          <a:p>
            <a:pPr algn="ctr"/>
            <a:endParaRPr lang="ru-RU" altLang="ru-RU" sz="2000" b="1">
              <a:solidFill>
                <a:schemeClr val="bg1"/>
              </a:solidFill>
              <a:latin typeface="Times New Roman" pitchFamily="18" charset="0"/>
            </a:endParaRPr>
          </a:p>
        </p:txBody>
      </p:sp>
      <p:graphicFrame>
        <p:nvGraphicFramePr>
          <p:cNvPr id="165896" name="Object 8"/>
          <p:cNvGraphicFramePr>
            <a:graphicFrameLocks noChangeAspect="1"/>
          </p:cNvGraphicFramePr>
          <p:nvPr/>
        </p:nvGraphicFramePr>
        <p:xfrm>
          <a:off x="0" y="4365625"/>
          <a:ext cx="4883150" cy="249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45" r:id="rId5" imgW="4883319" imgH="2700762" progId="Excel.Chart.8">
                  <p:embed/>
                </p:oleObj>
              </mc:Choice>
              <mc:Fallback>
                <p:oleObj r:id="rId5" imgW="4883319" imgH="2700762" progId="Excel.Chart.8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365625"/>
                        <a:ext cx="4883150" cy="2492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5899" name="Text Box 4"/>
          <p:cNvSpPr txBox="1">
            <a:spLocks noChangeArrowheads="1"/>
          </p:cNvSpPr>
          <p:nvPr/>
        </p:nvSpPr>
        <p:spPr bwMode="auto">
          <a:xfrm>
            <a:off x="0" y="1196975"/>
            <a:ext cx="5508625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latin typeface="Times New Roman" pitchFamily="18" charset="0"/>
              </a:rPr>
              <a:t>   </a:t>
            </a:r>
          </a:p>
          <a:p>
            <a:pPr>
              <a:spcBef>
                <a:spcPct val="50000"/>
              </a:spcBef>
            </a:pPr>
            <a:r>
              <a:rPr lang="ru-RU" sz="1200" b="1">
                <a:latin typeface="Times New Roman" pitchFamily="18" charset="0"/>
              </a:rPr>
              <a:t>Мероприятия, направленные на вовлечение в оборот земельных участков: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ru-RU" sz="1200">
                <a:latin typeface="Times New Roman" pitchFamily="18" charset="0"/>
              </a:rPr>
              <a:t>размещение сведений о свободных земельных участках на официальном сайте Министерства;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ru-RU" sz="1200">
                <a:latin typeface="Times New Roman" pitchFamily="18" charset="0"/>
              </a:rPr>
              <a:t>анализ потребности сельхозпроизводителей в земельных участках;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ru-RU" sz="1200">
                <a:latin typeface="Times New Roman" pitchFamily="18" charset="0"/>
              </a:rPr>
              <a:t>направление сведений о свободных земельных участках в органы местного самоуправления;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ru-RU" sz="1200">
                <a:latin typeface="Times New Roman" pitchFamily="18" charset="0"/>
              </a:rPr>
              <a:t>публикация информационных сообщений в более чем 40 СМИ регионального и муниципального уровня;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ru-RU" sz="1200">
                <a:latin typeface="Times New Roman" pitchFamily="18" charset="0"/>
              </a:rPr>
              <a:t>установление  минимально возможного размера годовой арендной платы при проведении торгов </a:t>
            </a:r>
          </a:p>
          <a:p>
            <a:pPr>
              <a:spcBef>
                <a:spcPct val="50000"/>
              </a:spcBef>
            </a:pPr>
            <a:r>
              <a:rPr lang="ru-RU" sz="1200" b="1">
                <a:latin typeface="Times New Roman" pitchFamily="18" charset="0"/>
              </a:rPr>
              <a:t>Предоставление земельных участков на торгах с прогнозом на 2016 год</a:t>
            </a:r>
          </a:p>
        </p:txBody>
      </p:sp>
      <p:sp>
        <p:nvSpPr>
          <p:cNvPr id="165900" name="Text Box 17"/>
          <p:cNvSpPr txBox="1">
            <a:spLocks noChangeArrowheads="1"/>
          </p:cNvSpPr>
          <p:nvPr/>
        </p:nvSpPr>
        <p:spPr bwMode="auto">
          <a:xfrm>
            <a:off x="5470525" y="1484313"/>
            <a:ext cx="3368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8439" name="Text Box 18"/>
          <p:cNvSpPr txBox="1">
            <a:spLocks noChangeArrowheads="1"/>
          </p:cNvSpPr>
          <p:nvPr/>
        </p:nvSpPr>
        <p:spPr bwMode="auto">
          <a:xfrm>
            <a:off x="5508625" y="1524000"/>
            <a:ext cx="3635375" cy="611705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ru-RU" sz="1300" b="1" dirty="0">
                <a:latin typeface="Times New Roman" pitchFamily="18" charset="0"/>
                <a:cs typeface="+mn-cs"/>
              </a:rPr>
              <a:t>Обоснование необходимости установления начальный годовой арендной платы за предоставление в аренду по результатам торгов земельных участков в размере 1,5% кадастровой стоимости земельного участка:</a:t>
            </a:r>
          </a:p>
          <a:p>
            <a:pPr indent="180975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ru-RU" sz="1300" dirty="0">
                <a:latin typeface="Times New Roman" pitchFamily="18" charset="0"/>
                <a:cs typeface="+mn-cs"/>
              </a:rPr>
              <a:t>реализация поручений, указанных в Послании Президента РФ Федеральному собранию РФ по повышению эффективности использования земель сельскохозяйственного назначения;</a:t>
            </a:r>
          </a:p>
          <a:p>
            <a:pPr indent="180975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ru-RU" sz="1300" dirty="0">
                <a:latin typeface="Times New Roman" pitchFamily="18" charset="0"/>
                <a:cs typeface="+mn-cs"/>
              </a:rPr>
              <a:t>повышение спроса на земли сельскохозяйственного назначения;</a:t>
            </a:r>
          </a:p>
          <a:p>
            <a:pPr indent="180975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ru-RU" sz="1300" dirty="0">
                <a:latin typeface="Times New Roman" pitchFamily="18" charset="0"/>
                <a:cs typeface="+mn-cs"/>
              </a:rPr>
              <a:t>эффективное использование свободных земельных участков;</a:t>
            </a:r>
          </a:p>
          <a:p>
            <a:pPr indent="180975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ru-RU" sz="1300" dirty="0">
                <a:latin typeface="Times New Roman" pitchFamily="18" charset="0"/>
                <a:cs typeface="+mn-cs"/>
              </a:rPr>
              <a:t>развитие сельскохозяйственного импортозамещения;</a:t>
            </a:r>
          </a:p>
          <a:p>
            <a:pPr indent="180975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ru-RU" sz="1300" dirty="0">
                <a:latin typeface="Times New Roman" pitchFamily="18" charset="0"/>
                <a:cs typeface="+mn-cs"/>
              </a:rPr>
              <a:t>увеличение количества </a:t>
            </a:r>
            <a:r>
              <a:rPr lang="ru-RU" sz="1300" dirty="0" err="1" smtClean="0">
                <a:latin typeface="Times New Roman" pitchFamily="18" charset="0"/>
                <a:cs typeface="+mn-cs"/>
              </a:rPr>
              <a:t>сельхозтоваропроизводителей</a:t>
            </a:r>
            <a:r>
              <a:rPr lang="ru-RU" sz="1300" dirty="0">
                <a:latin typeface="Times New Roman" pitchFamily="18" charset="0"/>
                <a:cs typeface="+mn-cs"/>
              </a:rPr>
              <a:t>, осуществляющих сельскохозяйственную деятельность на территории Тверской области. 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ru-RU" sz="1200" dirty="0">
              <a:latin typeface="Times New Roman" pitchFamily="18" charset="0"/>
              <a:cs typeface="+mn-cs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ru-RU" sz="1200" dirty="0">
              <a:latin typeface="Times New Roman" pitchFamily="18" charset="0"/>
              <a:cs typeface="+mn-cs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200" b="1" dirty="0">
              <a:latin typeface="Times New Roman" pitchFamily="18" charset="0"/>
              <a:cs typeface="+mn-cs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200" dirty="0">
              <a:latin typeface="Times New Roman" pitchFamily="18" charset="0"/>
              <a:cs typeface="+mn-cs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ru-RU" dirty="0">
                <a:cs typeface="+mn-cs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040" name="Group 20"/>
          <p:cNvGrpSpPr>
            <a:grpSpLocks/>
          </p:cNvGrpSpPr>
          <p:nvPr/>
        </p:nvGrpSpPr>
        <p:grpSpPr bwMode="auto">
          <a:xfrm>
            <a:off x="0" y="0"/>
            <a:ext cx="9144000" cy="1497013"/>
            <a:chOff x="0" y="-2872"/>
            <a:chExt cx="9144000" cy="1496710"/>
          </a:xfrm>
        </p:grpSpPr>
        <p:sp>
          <p:nvSpPr>
            <p:cNvPr id="3" name="Rectangle 17"/>
            <p:cNvSpPr>
              <a:spLocks noChangeArrowheads="1"/>
            </p:cNvSpPr>
            <p:nvPr/>
          </p:nvSpPr>
          <p:spPr bwMode="auto">
            <a:xfrm>
              <a:off x="1752600" y="400271"/>
              <a:ext cx="5446713" cy="45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Администрация Тверской области</a:t>
              </a:r>
              <a:endPara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129044" name="Group 9"/>
            <p:cNvGrpSpPr>
              <a:grpSpLocks/>
            </p:cNvGrpSpPr>
            <p:nvPr/>
          </p:nvGrpSpPr>
          <p:grpSpPr bwMode="auto">
            <a:xfrm>
              <a:off x="0" y="0"/>
              <a:ext cx="9144000" cy="1493838"/>
              <a:chOff x="0" y="0"/>
              <a:chExt cx="9144000" cy="1493838"/>
            </a:xfrm>
          </p:grpSpPr>
          <p:pic>
            <p:nvPicPr>
              <p:cNvPr id="129048" name="Picture 15" descr="22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0"/>
                <a:ext cx="91440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9049" name="Picture 15" descr="222"/>
              <p:cNvPicPr>
                <a:picLocks noChangeAspect="1" noChangeArrowheads="1"/>
              </p:cNvPicPr>
              <p:nvPr/>
            </p:nvPicPr>
            <p:blipFill>
              <a:blip r:embed="rId3"/>
              <a:srcRect l="82500"/>
              <a:stretch>
                <a:fillRect/>
              </a:stretch>
            </p:blipFill>
            <p:spPr bwMode="auto">
              <a:xfrm>
                <a:off x="0" y="0"/>
                <a:ext cx="16002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29045" name="Picture 13" descr="logo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3664" y="-2872"/>
              <a:ext cx="1137685" cy="149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9046" name="Picture 15" descr="222"/>
            <p:cNvPicPr>
              <a:picLocks noChangeAspect="1" noChangeArrowheads="1"/>
            </p:cNvPicPr>
            <p:nvPr/>
          </p:nvPicPr>
          <p:blipFill>
            <a:blip r:embed="rId3"/>
            <a:srcRect l="82500" b="79596"/>
            <a:stretch>
              <a:fillRect/>
            </a:stretch>
          </p:blipFill>
          <p:spPr bwMode="auto">
            <a:xfrm>
              <a:off x="142240" y="0"/>
              <a:ext cx="160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9047" name="TextBox 17"/>
            <p:cNvSpPr txBox="1">
              <a:spLocks noChangeArrowheads="1"/>
            </p:cNvSpPr>
            <p:nvPr/>
          </p:nvSpPr>
          <p:spPr bwMode="auto">
            <a:xfrm>
              <a:off x="304800" y="20936"/>
              <a:ext cx="1217613" cy="26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sz="11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Тверская область</a:t>
              </a:r>
              <a:endParaRPr lang="en-US" altLang="ru-RU" sz="11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9041" name="Заголовок 1"/>
          <p:cNvSpPr txBox="1">
            <a:spLocks/>
          </p:cNvSpPr>
          <p:nvPr/>
        </p:nvSpPr>
        <p:spPr bwMode="auto">
          <a:xfrm>
            <a:off x="1828800" y="0"/>
            <a:ext cx="6985000" cy="119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ru-RU" altLang="ru-RU" sz="2400" b="1">
                <a:solidFill>
                  <a:schemeClr val="bg1"/>
                </a:solidFill>
              </a:rPr>
              <a:t>Земли зарегистрированные </a:t>
            </a:r>
          </a:p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ru-RU" altLang="ru-RU" sz="2400" b="1">
                <a:solidFill>
                  <a:schemeClr val="bg1"/>
                </a:solidFill>
              </a:rPr>
              <a:t>в государственную собственность </a:t>
            </a:r>
          </a:p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ru-RU" altLang="ru-RU" sz="2400" b="1">
                <a:solidFill>
                  <a:schemeClr val="bg1"/>
                </a:solidFill>
              </a:rPr>
              <a:t>Тверской области</a:t>
            </a:r>
          </a:p>
        </p:txBody>
      </p:sp>
      <p:sp>
        <p:nvSpPr>
          <p:cNvPr id="129042" name="Text Box 4"/>
          <p:cNvSpPr txBox="1">
            <a:spLocks noChangeArrowheads="1"/>
          </p:cNvSpPr>
          <p:nvPr/>
        </p:nvSpPr>
        <p:spPr bwMode="auto">
          <a:xfrm>
            <a:off x="188913" y="1600200"/>
            <a:ext cx="8726487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>
                <a:latin typeface="Times New Roman" pitchFamily="18" charset="0"/>
              </a:rPr>
              <a:t>        </a:t>
            </a:r>
            <a:r>
              <a:rPr lang="ru-RU" sz="1400" b="1">
                <a:latin typeface="Times New Roman" pitchFamily="18" charset="0"/>
              </a:rPr>
              <a:t>Всего в государственную собственность Тверской области зарегистрировано 6776 земельных участков</a:t>
            </a:r>
            <a:r>
              <a:rPr lang="en-US" sz="1400" b="1">
                <a:latin typeface="Times New Roman" pitchFamily="18" charset="0"/>
              </a:rPr>
              <a:t>, </a:t>
            </a:r>
            <a:r>
              <a:rPr lang="ru-RU" sz="1400" b="1">
                <a:latin typeface="Times New Roman" pitchFamily="18" charset="0"/>
              </a:rPr>
              <a:t>общей площадью 76996,48 га:</a:t>
            </a:r>
          </a:p>
          <a:p>
            <a:pPr>
              <a:spcBef>
                <a:spcPct val="50000"/>
              </a:spcBef>
            </a:pPr>
            <a:r>
              <a:rPr lang="ru-RU" sz="1400">
                <a:latin typeface="Times New Roman" pitchFamily="18" charset="0"/>
              </a:rPr>
              <a:t>- </a:t>
            </a:r>
            <a:r>
              <a:rPr lang="ru-RU" sz="1400" b="1">
                <a:latin typeface="Times New Roman" pitchFamily="18" charset="0"/>
              </a:rPr>
              <a:t>2844</a:t>
            </a:r>
            <a:r>
              <a:rPr lang="ru-RU" sz="1400">
                <a:latin typeface="Times New Roman" pitchFamily="18" charset="0"/>
              </a:rPr>
              <a:t> земельных участка площадью </a:t>
            </a:r>
            <a:r>
              <a:rPr lang="ru-RU" sz="1400" b="1">
                <a:latin typeface="Times New Roman" pitchFamily="18" charset="0"/>
              </a:rPr>
              <a:t>35636,91</a:t>
            </a:r>
            <a:r>
              <a:rPr lang="ru-RU" sz="1400">
                <a:latin typeface="Times New Roman" pitchFamily="18" charset="0"/>
              </a:rPr>
              <a:t> га зарегистрировано в государственную собственность Тверской области в порядке разграничения государственной собственности на землю </a:t>
            </a:r>
            <a:r>
              <a:rPr lang="ru-RU" sz="1400" b="1">
                <a:latin typeface="Times New Roman" pitchFamily="18" charset="0"/>
              </a:rPr>
              <a:t>(в том числе, в 2015 году зарегистрировано право в отношении 817 земельных участков);</a:t>
            </a:r>
          </a:p>
          <a:p>
            <a:r>
              <a:rPr lang="ru-RU" sz="1400">
                <a:latin typeface="Times New Roman" pitchFamily="18" charset="0"/>
              </a:rPr>
              <a:t>- </a:t>
            </a:r>
            <a:r>
              <a:rPr lang="ru-RU" sz="1400" b="1">
                <a:latin typeface="Times New Roman" pitchFamily="18" charset="0"/>
              </a:rPr>
              <a:t>671</a:t>
            </a:r>
            <a:r>
              <a:rPr lang="ru-RU" sz="1400">
                <a:latin typeface="Times New Roman" pitchFamily="18" charset="0"/>
              </a:rPr>
              <a:t> земельный участок площадью </a:t>
            </a:r>
            <a:r>
              <a:rPr lang="ru-RU" sz="1400" b="1">
                <a:latin typeface="Times New Roman" pitchFamily="18" charset="0"/>
              </a:rPr>
              <a:t>8458,84</a:t>
            </a:r>
            <a:r>
              <a:rPr lang="ru-RU" sz="1400">
                <a:latin typeface="Times New Roman" pitchFamily="18" charset="0"/>
              </a:rPr>
              <a:t> га зарегистрирован в государственную собственность Тверской области в в рамках реализации преимущественного права Тверской области на покупку земель сельскохозяйственного назначения;</a:t>
            </a:r>
          </a:p>
          <a:p>
            <a:r>
              <a:rPr lang="ru-RU" sz="1400">
                <a:latin typeface="Times New Roman" pitchFamily="18" charset="0"/>
              </a:rPr>
              <a:t>- </a:t>
            </a:r>
            <a:r>
              <a:rPr lang="ru-RU" sz="1400" b="1">
                <a:latin typeface="Times New Roman" pitchFamily="18" charset="0"/>
              </a:rPr>
              <a:t>3261</a:t>
            </a:r>
            <a:r>
              <a:rPr lang="ru-RU" sz="1400">
                <a:latin typeface="Times New Roman" pitchFamily="18" charset="0"/>
              </a:rPr>
              <a:t> земельный участок площадью </a:t>
            </a:r>
            <a:r>
              <a:rPr lang="ru-RU" sz="1400" b="1">
                <a:latin typeface="Times New Roman" pitchFamily="18" charset="0"/>
              </a:rPr>
              <a:t>32900,73</a:t>
            </a:r>
            <a:r>
              <a:rPr lang="ru-RU" sz="1400">
                <a:latin typeface="Times New Roman" pitchFamily="18" charset="0"/>
              </a:rPr>
              <a:t> га зарегистрирован в государственную собственность Тверской области в счет невостребованных земельных долей.</a:t>
            </a:r>
          </a:p>
          <a:p>
            <a:pPr>
              <a:spcBef>
                <a:spcPct val="50000"/>
              </a:spcBef>
            </a:pPr>
            <a:endParaRPr lang="ru-RU" sz="140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 sz="2000">
              <a:latin typeface="Times New Roman" pitchFamily="18" charset="0"/>
            </a:endParaRPr>
          </a:p>
        </p:txBody>
      </p:sp>
      <p:graphicFrame>
        <p:nvGraphicFramePr>
          <p:cNvPr id="129038" name="Object 14"/>
          <p:cNvGraphicFramePr>
            <a:graphicFrameLocks noChangeAspect="1"/>
          </p:cNvGraphicFramePr>
          <p:nvPr/>
        </p:nvGraphicFramePr>
        <p:xfrm>
          <a:off x="0" y="3905250"/>
          <a:ext cx="4932363" cy="295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36" name="Диаграмма" r:id="rId5" imgW="4627265" imgH="2950720" progId="Excel.Chart.8">
                  <p:embed/>
                </p:oleObj>
              </mc:Choice>
              <mc:Fallback>
                <p:oleObj name="Диаграмма" r:id="rId5" imgW="4627265" imgH="2950720" progId="Excel.Chart.8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905250"/>
                        <a:ext cx="4932363" cy="295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39" name="Object 15"/>
          <p:cNvGraphicFramePr>
            <a:graphicFrameLocks noChangeAspect="1"/>
          </p:cNvGraphicFramePr>
          <p:nvPr/>
        </p:nvGraphicFramePr>
        <p:xfrm>
          <a:off x="4846638" y="4005263"/>
          <a:ext cx="4297362" cy="234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37" name="Диаграмма" r:id="rId7" imgW="4200548" imgH="2295485" progId="Excel.Chart.8">
                  <p:embed/>
                </p:oleObj>
              </mc:Choice>
              <mc:Fallback>
                <p:oleObj name="Диаграмма" r:id="rId7" imgW="4200548" imgH="2295485" progId="Excel.Chart.8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6638" y="4005263"/>
                        <a:ext cx="4297362" cy="2346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924" name="Group 20"/>
          <p:cNvGrpSpPr>
            <a:grpSpLocks/>
          </p:cNvGrpSpPr>
          <p:nvPr/>
        </p:nvGrpSpPr>
        <p:grpSpPr bwMode="auto">
          <a:xfrm>
            <a:off x="0" y="-20899"/>
            <a:ext cx="9144000" cy="1497012"/>
            <a:chOff x="0" y="-2872"/>
            <a:chExt cx="9144000" cy="1496710"/>
          </a:xfrm>
        </p:grpSpPr>
        <p:sp>
          <p:nvSpPr>
            <p:cNvPr id="3" name="Rectangle 17"/>
            <p:cNvSpPr>
              <a:spLocks noChangeArrowheads="1"/>
            </p:cNvSpPr>
            <p:nvPr/>
          </p:nvSpPr>
          <p:spPr bwMode="auto">
            <a:xfrm>
              <a:off x="1752600" y="400272"/>
              <a:ext cx="5446713" cy="45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Администрация Тверской области</a:t>
              </a:r>
              <a:endPara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166930" name="Group 9"/>
            <p:cNvGrpSpPr>
              <a:grpSpLocks/>
            </p:cNvGrpSpPr>
            <p:nvPr/>
          </p:nvGrpSpPr>
          <p:grpSpPr bwMode="auto">
            <a:xfrm>
              <a:off x="0" y="0"/>
              <a:ext cx="9144000" cy="1493838"/>
              <a:chOff x="0" y="0"/>
              <a:chExt cx="9144000" cy="1493838"/>
            </a:xfrm>
          </p:grpSpPr>
          <p:pic>
            <p:nvPicPr>
              <p:cNvPr id="166934" name="Picture 15" descr="22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0" y="0"/>
                <a:ext cx="91440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6935" name="Picture 15" descr="222"/>
              <p:cNvPicPr>
                <a:picLocks noChangeAspect="1" noChangeArrowheads="1"/>
              </p:cNvPicPr>
              <p:nvPr/>
            </p:nvPicPr>
            <p:blipFill>
              <a:blip r:embed="rId4"/>
              <a:srcRect l="82500"/>
              <a:stretch>
                <a:fillRect/>
              </a:stretch>
            </p:blipFill>
            <p:spPr bwMode="auto">
              <a:xfrm>
                <a:off x="0" y="0"/>
                <a:ext cx="16002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66931" name="Picture 13" descr="logo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3664" y="-2872"/>
              <a:ext cx="1137685" cy="149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32" name="Picture 15" descr="222"/>
            <p:cNvPicPr>
              <a:picLocks noChangeAspect="1" noChangeArrowheads="1"/>
            </p:cNvPicPr>
            <p:nvPr/>
          </p:nvPicPr>
          <p:blipFill>
            <a:blip r:embed="rId4"/>
            <a:srcRect l="82500" b="79596"/>
            <a:stretch>
              <a:fillRect/>
            </a:stretch>
          </p:blipFill>
          <p:spPr bwMode="auto">
            <a:xfrm>
              <a:off x="142240" y="0"/>
              <a:ext cx="160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6933" name="TextBox 17"/>
            <p:cNvSpPr txBox="1">
              <a:spLocks noChangeArrowheads="1"/>
            </p:cNvSpPr>
            <p:nvPr/>
          </p:nvSpPr>
          <p:spPr bwMode="auto">
            <a:xfrm>
              <a:off x="304800" y="20936"/>
              <a:ext cx="1217613" cy="26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sz="11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Тверская область</a:t>
              </a:r>
              <a:endParaRPr lang="en-US" altLang="ru-RU" sz="11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6925" name="Заголовок 1"/>
          <p:cNvSpPr txBox="1">
            <a:spLocks/>
          </p:cNvSpPr>
          <p:nvPr/>
        </p:nvSpPr>
        <p:spPr bwMode="auto">
          <a:xfrm>
            <a:off x="1682750" y="188913"/>
            <a:ext cx="69850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b="1">
                <a:solidFill>
                  <a:schemeClr val="bg1"/>
                </a:solidFill>
              </a:rPr>
              <a:t>Мероприятия по изъятию земельных участков сельскохозяйственного назначения ввиду их ненадлежащего использования</a:t>
            </a:r>
          </a:p>
          <a:p>
            <a:pPr algn="ctr"/>
            <a:endParaRPr lang="ru-RU" altLang="ru-RU" sz="20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66926" name="Text Box 18"/>
          <p:cNvSpPr txBox="1">
            <a:spLocks noChangeArrowheads="1"/>
          </p:cNvSpPr>
          <p:nvPr/>
        </p:nvSpPr>
        <p:spPr bwMode="auto">
          <a:xfrm>
            <a:off x="228600" y="1524000"/>
            <a:ext cx="8763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В соответствии с Посланием Президента Российской Федерации Федеральному Собранию Российской Федерации от 03.12.2015 одним из основных направлений деятельности в 2016 году является  изъятие   неиспользуемых земельных участков сельскохозяйственного назначения у недобросовестных собственников. </a:t>
            </a:r>
            <a:endParaRPr lang="ru-RU"/>
          </a:p>
        </p:txBody>
      </p:sp>
      <p:sp>
        <p:nvSpPr>
          <p:cNvPr id="166927" name="Text Box 18"/>
          <p:cNvSpPr txBox="1">
            <a:spLocks noChangeArrowheads="1"/>
          </p:cNvSpPr>
          <p:nvPr/>
        </p:nvSpPr>
        <p:spPr bwMode="auto">
          <a:xfrm>
            <a:off x="228600" y="2349500"/>
            <a:ext cx="41148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        Министерство по результатам рассмотрения материалов, представленных Управлением Россельхознадзора по Тверской и Псковской областям, вправе обратиться в суд с требованием об изъятии земельного участка и о его продаже с публичных торгов в связи с его ненадлежащим использованием. </a:t>
            </a:r>
          </a:p>
          <a:p>
            <a:r>
              <a:rPr lang="ru-RU" sz="1200">
                <a:latin typeface="Times New Roman" pitchFamily="18" charset="0"/>
                <a:cs typeface="Times New Roman" pitchFamily="18" charset="0"/>
              </a:rPr>
              <a:t>       С 2015 года Министерством проводится работа по принятию решений об изъятии земельных участков ввиду их ненадлежащего использования в судебном порядке.</a:t>
            </a:r>
          </a:p>
          <a:p>
            <a:pPr>
              <a:spcBef>
                <a:spcPct val="50000"/>
              </a:spcBef>
            </a:pPr>
            <a:r>
              <a:rPr lang="ru-RU" sz="1200" b="1">
                <a:latin typeface="Times New Roman" pitchFamily="18" charset="0"/>
                <a:cs typeface="Times New Roman" pitchFamily="18" charset="0"/>
              </a:rPr>
              <a:t>       Из 52 земельных участков в отношении 39 судом приняты решения об изъятии и продаже с публичных торгов:</a:t>
            </a:r>
            <a:endParaRPr lang="ru-RU" sz="1200"/>
          </a:p>
        </p:txBody>
      </p:sp>
      <p:sp>
        <p:nvSpPr>
          <p:cNvPr id="19463" name="TextBox 13"/>
          <p:cNvSpPr txBox="1">
            <a:spLocks noChangeArrowheads="1"/>
          </p:cNvSpPr>
          <p:nvPr/>
        </p:nvSpPr>
        <p:spPr bwMode="auto">
          <a:xfrm>
            <a:off x="4716463" y="2438400"/>
            <a:ext cx="4198937" cy="4710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      ПРОБЛЕМАТИКА:</a:t>
            </a:r>
          </a:p>
          <a:p>
            <a:pPr eaLnBrk="1" hangingPunct="1">
              <a:defRPr/>
            </a:pPr>
            <a:endParaRPr lang="ru-RU" sz="400" b="1" dirty="0">
              <a:latin typeface="Times New Roman" pitchFamily="18" charset="0"/>
              <a:cs typeface="Times New Roman" pitchFamily="18" charset="0"/>
            </a:endParaRPr>
          </a:p>
          <a:p>
            <a:pPr indent="180975" eaLnBrk="1" hangingPunct="1">
              <a:buFont typeface="Arial" charset="0"/>
              <a:buChar char="•"/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отсутствие нормативной базы, регламентирующей  процедуру проведения публичных торгов;</a:t>
            </a:r>
          </a:p>
          <a:p>
            <a:pPr indent="180975" eaLnBrk="1" hangingPunct="1">
              <a:buFont typeface="Arial" charset="0"/>
              <a:buNone/>
              <a:defRPr/>
            </a:pPr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indent="180975" eaLnBrk="1" hangingPunct="1">
              <a:buFont typeface="Arial" charset="0"/>
              <a:buChar char="•"/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не установлен порядок заключения договоров купли-продажи таких земельных участков, порядок перечисления денежных средств, последствия отказа собственника от подписания договора;</a:t>
            </a:r>
          </a:p>
          <a:p>
            <a:pPr indent="180975" eaLnBrk="1" hangingPunct="1">
              <a:buFont typeface="Arial" charset="0"/>
              <a:buNone/>
              <a:defRPr/>
            </a:pPr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indent="180975" eaLnBrk="1" hangingPunct="1">
              <a:buFont typeface="Arial" charset="0"/>
              <a:buChar char="•"/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затраты бюджетных средств на оценку рыночной стоимости земельных участков ввиду невозможности проведения торгов по кадастровой стоимости. </a:t>
            </a:r>
          </a:p>
          <a:p>
            <a:pPr eaLnBrk="1" hangingPunct="1">
              <a:buFont typeface="Arial" charset="0"/>
              <a:buChar char="•"/>
              <a:defRPr/>
            </a:pPr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        В соответствии с Посланием Президента РФ Правительству РФ  до  сентября 2016 года  поручено внести соответствующие изменения в действующее федеральное законодательство.</a:t>
            </a:r>
          </a:p>
          <a:p>
            <a:pPr eaLnBrk="1" hangingPunct="1">
              <a:defRPr/>
            </a:pPr>
            <a:r>
              <a:rPr lang="ru-RU" sz="300" dirty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eaLnBrk="1" hangingPunct="1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     После внесения соответствующих изменений Министерством будут обеспечены мероприятия по проведению публичных торгов по продаже земельных участков, в отношении которых судом приняты решения об их изъятии.</a:t>
            </a:r>
          </a:p>
          <a:p>
            <a:pPr eaLnBrk="1" hangingPunct="1">
              <a:buFont typeface="Arial" charset="0"/>
              <a:buChar char="•"/>
              <a:defRPr/>
            </a:pPr>
            <a:endParaRPr lang="ru-RU" dirty="0">
              <a:cs typeface="+mn-cs"/>
            </a:endParaRPr>
          </a:p>
        </p:txBody>
      </p:sp>
      <p:graphicFrame>
        <p:nvGraphicFramePr>
          <p:cNvPr id="16692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979820"/>
              </p:ext>
            </p:extLst>
          </p:nvPr>
        </p:nvGraphicFramePr>
        <p:xfrm>
          <a:off x="50800" y="4713288"/>
          <a:ext cx="4161160" cy="2103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73" r:id="rId6" imgW="4627265" imgH="2341067" progId="Excel.Chart.8">
                  <p:embed/>
                </p:oleObj>
              </mc:Choice>
              <mc:Fallback>
                <p:oleObj r:id="rId6" imgW="4627265" imgH="2341067" progId="Excel.Chart.8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" y="4713288"/>
                        <a:ext cx="4161160" cy="21034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12"/>
          <p:cNvSpPr>
            <a:spLocks noChangeArrowheads="1"/>
          </p:cNvSpPr>
          <p:nvPr/>
        </p:nvSpPr>
        <p:spPr bwMode="auto">
          <a:xfrm>
            <a:off x="1476375" y="333375"/>
            <a:ext cx="7561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chemeClr val="bg1"/>
                </a:solidFill>
              </a:rPr>
              <a:t>Оптимизация закупочного процесса</a:t>
            </a:r>
            <a:endParaRPr lang="ru-RU" altLang="ru-RU" sz="2000">
              <a:solidFill>
                <a:schemeClr val="bg1"/>
              </a:solidFill>
            </a:endParaRPr>
          </a:p>
        </p:txBody>
      </p:sp>
      <p:grpSp>
        <p:nvGrpSpPr>
          <p:cNvPr id="229378" name="Group 20"/>
          <p:cNvGrpSpPr>
            <a:grpSpLocks/>
          </p:cNvGrpSpPr>
          <p:nvPr/>
        </p:nvGrpSpPr>
        <p:grpSpPr bwMode="auto">
          <a:xfrm>
            <a:off x="0" y="-11113"/>
            <a:ext cx="9144000" cy="1497013"/>
            <a:chOff x="0" y="-2872"/>
            <a:chExt cx="9144000" cy="1496710"/>
          </a:xfrm>
        </p:grpSpPr>
        <p:sp>
          <p:nvSpPr>
            <p:cNvPr id="2065" name="Rectangle 17"/>
            <p:cNvSpPr>
              <a:spLocks noChangeArrowheads="1"/>
            </p:cNvSpPr>
            <p:nvPr/>
          </p:nvSpPr>
          <p:spPr bwMode="auto">
            <a:xfrm>
              <a:off x="1752600" y="400272"/>
              <a:ext cx="5446713" cy="45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Администрация Тверской области</a:t>
              </a:r>
              <a:endPara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endParaRPr>
            </a:p>
          </p:txBody>
        </p:sp>
        <p:grpSp>
          <p:nvGrpSpPr>
            <p:cNvPr id="229385" name="Group 9"/>
            <p:cNvGrpSpPr>
              <a:grpSpLocks/>
            </p:cNvGrpSpPr>
            <p:nvPr/>
          </p:nvGrpSpPr>
          <p:grpSpPr bwMode="auto">
            <a:xfrm>
              <a:off x="0" y="0"/>
              <a:ext cx="9144000" cy="1493838"/>
              <a:chOff x="0" y="0"/>
              <a:chExt cx="9144000" cy="1493838"/>
            </a:xfrm>
          </p:grpSpPr>
          <p:pic>
            <p:nvPicPr>
              <p:cNvPr id="229389" name="Picture 15" descr="22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0"/>
                <a:ext cx="91440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9390" name="Picture 15" descr="222"/>
              <p:cNvPicPr>
                <a:picLocks noChangeAspect="1" noChangeArrowheads="1"/>
              </p:cNvPicPr>
              <p:nvPr/>
            </p:nvPicPr>
            <p:blipFill>
              <a:blip r:embed="rId3"/>
              <a:srcRect l="82500"/>
              <a:stretch>
                <a:fillRect/>
              </a:stretch>
            </p:blipFill>
            <p:spPr bwMode="auto">
              <a:xfrm>
                <a:off x="0" y="0"/>
                <a:ext cx="16002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29386" name="Picture 13" descr="logo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3664" y="-2872"/>
              <a:ext cx="1137685" cy="149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9387" name="Picture 15" descr="222"/>
            <p:cNvPicPr>
              <a:picLocks noChangeAspect="1" noChangeArrowheads="1"/>
            </p:cNvPicPr>
            <p:nvPr/>
          </p:nvPicPr>
          <p:blipFill>
            <a:blip r:embed="rId3"/>
            <a:srcRect l="82500" b="79596"/>
            <a:stretch>
              <a:fillRect/>
            </a:stretch>
          </p:blipFill>
          <p:spPr bwMode="auto">
            <a:xfrm>
              <a:off x="142240" y="0"/>
              <a:ext cx="160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9388" name="TextBox 17"/>
            <p:cNvSpPr txBox="1">
              <a:spLocks noChangeArrowheads="1"/>
            </p:cNvSpPr>
            <p:nvPr/>
          </p:nvSpPr>
          <p:spPr bwMode="auto">
            <a:xfrm>
              <a:off x="304800" y="20936"/>
              <a:ext cx="1217613" cy="26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sz="11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Тверская область</a:t>
              </a:r>
              <a:endParaRPr lang="en-US" altLang="ru-RU" sz="11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9379" name="Заголовок 1"/>
          <p:cNvSpPr>
            <a:spLocks/>
          </p:cNvSpPr>
          <p:nvPr/>
        </p:nvSpPr>
        <p:spPr bwMode="auto">
          <a:xfrm>
            <a:off x="1447800" y="0"/>
            <a:ext cx="75834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ru-RU" altLang="ru-RU" sz="2000" b="1">
              <a:solidFill>
                <a:schemeClr val="bg1"/>
              </a:solidFill>
            </a:endParaRPr>
          </a:p>
          <a:p>
            <a:pPr algn="ctr" eaLnBrk="0" hangingPunct="0"/>
            <a:endParaRPr lang="ru-RU" altLang="ru-RU" sz="2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altLang="ru-RU" sz="2000" b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00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9380" name="Rectangle 21"/>
          <p:cNvSpPr>
            <a:spLocks noChangeArrowheads="1"/>
          </p:cNvSpPr>
          <p:nvPr/>
        </p:nvSpPr>
        <p:spPr bwMode="auto">
          <a:xfrm>
            <a:off x="3505200" y="2895600"/>
            <a:ext cx="51054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ru-RU" altLang="ru-RU" sz="1600">
              <a:latin typeface="Times New Roman" pitchFamily="18" charset="0"/>
            </a:endParaRPr>
          </a:p>
        </p:txBody>
      </p:sp>
      <p:sp>
        <p:nvSpPr>
          <p:cNvPr id="22938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229382" name="Прямоугольник 13"/>
          <p:cNvSpPr>
            <a:spLocks noChangeArrowheads="1"/>
          </p:cNvSpPr>
          <p:nvPr/>
        </p:nvSpPr>
        <p:spPr bwMode="auto">
          <a:xfrm>
            <a:off x="2286000" y="115888"/>
            <a:ext cx="624681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</a:rPr>
              <a:t>План на 2016 год в сфере регулирования земельных отношений и взаимодействия с органами местного самоуправления Тверской области</a:t>
            </a:r>
          </a:p>
        </p:txBody>
      </p:sp>
      <p:sp>
        <p:nvSpPr>
          <p:cNvPr id="2056" name="TextBox 15"/>
          <p:cNvSpPr txBox="1">
            <a:spLocks noChangeArrowheads="1"/>
          </p:cNvSpPr>
          <p:nvPr/>
        </p:nvSpPr>
        <p:spPr bwMode="auto">
          <a:xfrm>
            <a:off x="285750" y="1628775"/>
            <a:ext cx="8324850" cy="48323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indent="446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457200" algn="just" eaLnBrk="1" hangingPunct="1">
              <a:buFont typeface="Arial" pitchFamily="34" charset="0"/>
              <a:buChar char="•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Проведение  семинаров для руководителей и специалистов органов местного самоуправления Тверской области в целях обсуждения актуальных вопросов при осуществлении органами местного самоуправления полномочий по распоряжению земельными участками, государственная собственность на которые не разграничена;</a:t>
            </a:r>
          </a:p>
          <a:p>
            <a:pPr indent="457200" algn="just" eaLnBrk="1" hangingPunct="1">
              <a:defRPr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457200" algn="just" eaLnBrk="1" hangingPunct="1">
              <a:buFont typeface="Arial" pitchFamily="34" charset="0"/>
              <a:buChar char="•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Проведение проверок деятельности органов местного самоуправления при реализации полномочий по распоряжению земельными участками, государственная собственность на которые не разграничена;</a:t>
            </a:r>
          </a:p>
          <a:p>
            <a:pPr indent="457200" algn="just" eaLnBrk="1" hangingPunct="1">
              <a:defRPr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457200" algn="just" eaLnBrk="1" hangingPunct="1">
              <a:buFont typeface="Arial" pitchFamily="34" charset="0"/>
              <a:buChar char="•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Утверждение результатов государственной кадастровой оценки земельных участков в составе земель промышленности и земель особо охраняемых территорий и объектов (общая площадь земельных участков, подлежащих государственной кадастровой оценке, составляет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201,3 тыс. га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indent="457200" algn="just" eaLnBrk="1" hangingPunct="1">
              <a:defRPr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457200" algn="just" eaLnBrk="1" hangingPunct="1">
              <a:buFont typeface="Arial" pitchFamily="34" charset="0"/>
              <a:buChar char="•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Осуществление мониторинга исполнения органами местного самоуправления Федерального закона от 23 июня 2014 года № 171-ФЗ «О внесении изменений в Земельный кодекс Российской Федерации и отдельные законодательные акты Российской Федерации»;</a:t>
            </a:r>
          </a:p>
          <a:p>
            <a:pPr indent="457200" algn="just" eaLnBrk="1" hangingPunct="1">
              <a:defRPr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457200" algn="just" eaLnBrk="1" hangingPunct="1">
              <a:buFont typeface="Arial" pitchFamily="34" charset="0"/>
              <a:buChar char="•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Осуществление мониторинга реализации органами местного самоуправления закона Тверской области от 07.12.2011 № 75-ЗО «О бесплатном предоставлении гражданам, имеющим трех и более детей, земельных участков на территории Тверской области». В 2016 году планируется обеспечить земельными участками 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4716 семей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, имеющих трех и более детей, что составит 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80 % 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от всех вставших на учет граждан.</a:t>
            </a:r>
            <a:endParaRPr lang="ru-RU" sz="1400" dirty="0" smtClean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425" name="Group 20"/>
          <p:cNvGrpSpPr>
            <a:grpSpLocks/>
          </p:cNvGrpSpPr>
          <p:nvPr/>
        </p:nvGrpSpPr>
        <p:grpSpPr bwMode="auto">
          <a:xfrm>
            <a:off x="0" y="0"/>
            <a:ext cx="9144000" cy="1497013"/>
            <a:chOff x="0" y="-2872"/>
            <a:chExt cx="9144000" cy="1496710"/>
          </a:xfrm>
        </p:grpSpPr>
        <p:sp>
          <p:nvSpPr>
            <p:cNvPr id="2065" name="Rectangle 17"/>
            <p:cNvSpPr>
              <a:spLocks noChangeArrowheads="1"/>
            </p:cNvSpPr>
            <p:nvPr/>
          </p:nvSpPr>
          <p:spPr bwMode="auto">
            <a:xfrm>
              <a:off x="1752600" y="400271"/>
              <a:ext cx="5446713" cy="45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Администрация Тверской области</a:t>
              </a:r>
              <a:endPara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231429" name="Group 9"/>
            <p:cNvGrpSpPr>
              <a:grpSpLocks/>
            </p:cNvGrpSpPr>
            <p:nvPr/>
          </p:nvGrpSpPr>
          <p:grpSpPr bwMode="auto">
            <a:xfrm>
              <a:off x="0" y="0"/>
              <a:ext cx="9144000" cy="1493838"/>
              <a:chOff x="0" y="0"/>
              <a:chExt cx="9144000" cy="1493838"/>
            </a:xfrm>
          </p:grpSpPr>
          <p:pic>
            <p:nvPicPr>
              <p:cNvPr id="231433" name="Picture 15" descr="22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0"/>
                <a:ext cx="91440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1434" name="Picture 15" descr="222"/>
              <p:cNvPicPr>
                <a:picLocks noChangeAspect="1" noChangeArrowheads="1"/>
              </p:cNvPicPr>
              <p:nvPr/>
            </p:nvPicPr>
            <p:blipFill>
              <a:blip r:embed="rId2"/>
              <a:srcRect l="82500"/>
              <a:stretch>
                <a:fillRect/>
              </a:stretch>
            </p:blipFill>
            <p:spPr bwMode="auto">
              <a:xfrm>
                <a:off x="0" y="0"/>
                <a:ext cx="16002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31430" name="Picture 13" descr="logo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3664" y="-2872"/>
              <a:ext cx="1137685" cy="149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1431" name="Picture 15" descr="222"/>
            <p:cNvPicPr>
              <a:picLocks noChangeAspect="1" noChangeArrowheads="1"/>
            </p:cNvPicPr>
            <p:nvPr/>
          </p:nvPicPr>
          <p:blipFill>
            <a:blip r:embed="rId2"/>
            <a:srcRect l="82500" b="79596"/>
            <a:stretch>
              <a:fillRect/>
            </a:stretch>
          </p:blipFill>
          <p:spPr bwMode="auto">
            <a:xfrm>
              <a:off x="142240" y="0"/>
              <a:ext cx="160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1432" name="TextBox 17"/>
            <p:cNvSpPr txBox="1">
              <a:spLocks noChangeArrowheads="1"/>
            </p:cNvSpPr>
            <p:nvPr/>
          </p:nvSpPr>
          <p:spPr bwMode="auto">
            <a:xfrm>
              <a:off x="304800" y="20936"/>
              <a:ext cx="1217613" cy="26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sz="11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Тверская область</a:t>
              </a:r>
              <a:endParaRPr lang="en-US" altLang="ru-RU" sz="11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31426" name="Содержимое 2"/>
          <p:cNvSpPr txBox="1">
            <a:spLocks/>
          </p:cNvSpPr>
          <p:nvPr/>
        </p:nvSpPr>
        <p:spPr bwMode="auto">
          <a:xfrm>
            <a:off x="150813" y="1557338"/>
            <a:ext cx="8742362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80000"/>
              </a:lnSpc>
            </a:pPr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	</a:t>
            </a:r>
            <a:endParaRPr lang="en-US" altLang="ru-RU" b="1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lnSpc>
                <a:spcPct val="80000"/>
              </a:lnSpc>
            </a:pPr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Задачи по оптимизации закупочного процесса:</a:t>
            </a:r>
          </a:p>
          <a:p>
            <a:pPr algn="just" eaLnBrk="0" hangingPunct="0">
              <a:lnSpc>
                <a:spcPct val="80000"/>
              </a:lnSpc>
            </a:pPr>
            <a:endParaRPr lang="ru-RU" altLang="ru-RU" b="1"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Char char="•"/>
            </a:pPr>
            <a:r>
              <a:rPr lang="ru-RU" altLang="ru-RU" sz="1600">
                <a:latin typeface="Times New Roman" pitchFamily="18" charset="0"/>
                <a:cs typeface="Times New Roman" pitchFamily="18" charset="0"/>
              </a:rPr>
              <a:t>  Мониторинг ценообразования при осуществлении закупок продуктов питания с учетом инфляционных процессов;</a:t>
            </a:r>
          </a:p>
          <a:p>
            <a:pPr algn="just">
              <a:lnSpc>
                <a:spcPct val="80000"/>
              </a:lnSpc>
              <a:buFontTx/>
              <a:buChar char="•"/>
            </a:pPr>
            <a:endParaRPr lang="ru-RU" altLang="ru-RU" sz="160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Char char="•"/>
            </a:pPr>
            <a:r>
              <a:rPr lang="ru-RU" altLang="ru-RU" sz="1600">
                <a:latin typeface="Times New Roman" pitchFamily="18" charset="0"/>
                <a:cs typeface="Times New Roman" pitchFamily="18" charset="0"/>
              </a:rPr>
              <a:t>  В рамках методологического сопровождения деятельности заказчиков разработка методических рекомендаций, типовых форм документов (в том числе проектов контрактов и технических заданий);</a:t>
            </a:r>
          </a:p>
          <a:p>
            <a:pPr algn="just">
              <a:lnSpc>
                <a:spcPct val="80000"/>
              </a:lnSpc>
              <a:buFontTx/>
              <a:buChar char="•"/>
            </a:pPr>
            <a:endParaRPr lang="ru-RU" altLang="ru-RU" sz="160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Char char="•"/>
            </a:pPr>
            <a:r>
              <a:rPr lang="ru-RU" altLang="ru-RU" sz="1600">
                <a:latin typeface="Times New Roman" pitchFamily="18" charset="0"/>
                <a:cs typeface="Times New Roman" pitchFamily="18" charset="0"/>
              </a:rPr>
              <a:t>  Оптимизация и систематизация процессов планирования закупок;</a:t>
            </a:r>
          </a:p>
          <a:p>
            <a:pPr algn="just">
              <a:lnSpc>
                <a:spcPct val="80000"/>
              </a:lnSpc>
              <a:buFontTx/>
              <a:buChar char="•"/>
            </a:pPr>
            <a:endParaRPr lang="ru-RU" altLang="ru-RU" sz="160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Char char="•"/>
            </a:pPr>
            <a:r>
              <a:rPr lang="ru-RU" altLang="ru-RU" sz="1600">
                <a:latin typeface="Times New Roman" pitchFamily="18" charset="0"/>
                <a:cs typeface="Times New Roman" pitchFamily="18" charset="0"/>
              </a:rPr>
              <a:t>  Расширение круга поставщиков продукции путем взаимодействия с товаропроизводителями и поставщиками продукции на этапах формирования начальных (максимальных) цен контрактов. Создание равных условий конкуренции среди поставщиков продукции;</a:t>
            </a:r>
          </a:p>
          <a:p>
            <a:pPr algn="just">
              <a:lnSpc>
                <a:spcPct val="80000"/>
              </a:lnSpc>
              <a:buFontTx/>
              <a:buChar char="•"/>
            </a:pPr>
            <a:endParaRPr lang="ru-RU" altLang="ru-RU" sz="160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Char char="•"/>
            </a:pPr>
            <a:r>
              <a:rPr lang="ru-RU" altLang="ru-RU" sz="1600">
                <a:latin typeface="Times New Roman" pitchFamily="18" charset="0"/>
                <a:cs typeface="Times New Roman" pitchFamily="18" charset="0"/>
              </a:rPr>
              <a:t>  Расширение сотрудничества с другими регионами Российской Федерации с целью изучения опыта, налаживания партнерских отношений по обмену информацией по вопросам планирования, размещения и исполнения закупок для нужд Тверской области;</a:t>
            </a:r>
          </a:p>
          <a:p>
            <a:pPr algn="just">
              <a:lnSpc>
                <a:spcPct val="80000"/>
              </a:lnSpc>
              <a:buFontTx/>
              <a:buChar char="•"/>
            </a:pPr>
            <a:endParaRPr lang="ru-RU" altLang="ru-RU" sz="160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Char char="•"/>
            </a:pPr>
            <a:r>
              <a:rPr lang="ru-RU" altLang="ru-RU" sz="1600">
                <a:latin typeface="Times New Roman" pitchFamily="18" charset="0"/>
                <a:cs typeface="Times New Roman" pitchFamily="18" charset="0"/>
              </a:rPr>
              <a:t> Расширение функциональных возможностей региональной информационной системы, в том числе автоматизация процесса проведения совместных закупок.</a:t>
            </a:r>
          </a:p>
        </p:txBody>
      </p:sp>
      <p:sp>
        <p:nvSpPr>
          <p:cNvPr id="231427" name="Rectangle 12"/>
          <p:cNvSpPr>
            <a:spLocks noChangeArrowheads="1"/>
          </p:cNvSpPr>
          <p:nvPr/>
        </p:nvSpPr>
        <p:spPr bwMode="auto">
          <a:xfrm>
            <a:off x="1619250" y="333375"/>
            <a:ext cx="7067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chemeClr val="bg1"/>
                </a:solidFill>
              </a:rPr>
              <a:t>Оптимизация закупочного процесса в 2016 году</a:t>
            </a:r>
            <a:endParaRPr lang="ru-RU" altLang="ru-RU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449" name="Group 20"/>
          <p:cNvGrpSpPr>
            <a:grpSpLocks/>
          </p:cNvGrpSpPr>
          <p:nvPr/>
        </p:nvGrpSpPr>
        <p:grpSpPr bwMode="auto">
          <a:xfrm>
            <a:off x="0" y="0"/>
            <a:ext cx="9144000" cy="1497013"/>
            <a:chOff x="0" y="-2872"/>
            <a:chExt cx="9144000" cy="1496710"/>
          </a:xfrm>
        </p:grpSpPr>
        <p:sp>
          <p:nvSpPr>
            <p:cNvPr id="2065" name="Rectangle 17"/>
            <p:cNvSpPr>
              <a:spLocks noChangeArrowheads="1"/>
            </p:cNvSpPr>
            <p:nvPr/>
          </p:nvSpPr>
          <p:spPr bwMode="auto">
            <a:xfrm>
              <a:off x="1752600" y="400271"/>
              <a:ext cx="5446713" cy="45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Администрация Тверской области</a:t>
              </a:r>
              <a:endPara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232452" name="Group 9"/>
            <p:cNvGrpSpPr>
              <a:grpSpLocks/>
            </p:cNvGrpSpPr>
            <p:nvPr/>
          </p:nvGrpSpPr>
          <p:grpSpPr bwMode="auto">
            <a:xfrm>
              <a:off x="0" y="0"/>
              <a:ext cx="9144000" cy="1493838"/>
              <a:chOff x="0" y="0"/>
              <a:chExt cx="9144000" cy="1493838"/>
            </a:xfrm>
          </p:grpSpPr>
          <p:pic>
            <p:nvPicPr>
              <p:cNvPr id="232456" name="Picture 15" descr="22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0"/>
                <a:ext cx="91440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2457" name="Picture 15" descr="222"/>
              <p:cNvPicPr>
                <a:picLocks noChangeAspect="1" noChangeArrowheads="1"/>
              </p:cNvPicPr>
              <p:nvPr/>
            </p:nvPicPr>
            <p:blipFill>
              <a:blip r:embed="rId2"/>
              <a:srcRect l="82500"/>
              <a:stretch>
                <a:fillRect/>
              </a:stretch>
            </p:blipFill>
            <p:spPr bwMode="auto">
              <a:xfrm>
                <a:off x="0" y="0"/>
                <a:ext cx="16002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32453" name="Picture 13" descr="logo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3664" y="-2872"/>
              <a:ext cx="1137685" cy="149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2454" name="Picture 15" descr="222"/>
            <p:cNvPicPr>
              <a:picLocks noChangeAspect="1" noChangeArrowheads="1"/>
            </p:cNvPicPr>
            <p:nvPr/>
          </p:nvPicPr>
          <p:blipFill>
            <a:blip r:embed="rId2"/>
            <a:srcRect l="82500" b="79596"/>
            <a:stretch>
              <a:fillRect/>
            </a:stretch>
          </p:blipFill>
          <p:spPr bwMode="auto">
            <a:xfrm>
              <a:off x="142240" y="0"/>
              <a:ext cx="160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2455" name="TextBox 17"/>
            <p:cNvSpPr txBox="1">
              <a:spLocks noChangeArrowheads="1"/>
            </p:cNvSpPr>
            <p:nvPr/>
          </p:nvSpPr>
          <p:spPr bwMode="auto">
            <a:xfrm>
              <a:off x="304800" y="20936"/>
              <a:ext cx="1217613" cy="26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sz="11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Тверская область</a:t>
              </a:r>
              <a:endParaRPr lang="en-US" altLang="ru-RU" sz="11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32450" name="Text Box 16"/>
          <p:cNvSpPr txBox="1">
            <a:spLocks noChangeArrowheads="1"/>
          </p:cNvSpPr>
          <p:nvPr/>
        </p:nvSpPr>
        <p:spPr bwMode="auto">
          <a:xfrm>
            <a:off x="1116013" y="2852738"/>
            <a:ext cx="73152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800" b="1">
                <a:solidFill>
                  <a:srgbClr val="CC3300"/>
                </a:solidFill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944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9" name="TextBox 5"/>
          <p:cNvSpPr txBox="1">
            <a:spLocks noChangeArrowheads="1"/>
          </p:cNvSpPr>
          <p:nvPr/>
        </p:nvSpPr>
        <p:spPr bwMode="auto">
          <a:xfrm>
            <a:off x="1547813" y="15875"/>
            <a:ext cx="7488237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700" b="1">
                <a:solidFill>
                  <a:srgbClr val="FFFFFF"/>
                </a:solidFill>
              </a:rPr>
              <a:t>Динамика поступлений по доходным источникам и источникам финансирования дефицита областного бюджета от использования и реализации государственного имущества Тверской области за период 2013 – 2015 годов</a:t>
            </a:r>
            <a:endParaRPr lang="ru-RU" sz="1700" b="1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179512" y="1601164"/>
            <a:ext cx="1996951" cy="4249067"/>
          </a:xfrm>
          <a:prstGeom prst="flowChartAlternateProcess">
            <a:avLst/>
          </a:prstGeom>
          <a:solidFill>
            <a:schemeClr val="bg2">
              <a:lumMod val="60000"/>
              <a:lumOff val="4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rgbClr val="000000"/>
                </a:solidFill>
                <a:cs typeface="Times New Roman" pitchFamily="18" charset="0"/>
              </a:rPr>
              <a:t>Министерство в соответствии с законом об областном бюджете Тверской области в 2015 году является главным администратором (администратором)</a:t>
            </a:r>
            <a:r>
              <a:rPr lang="ru-RU" sz="1300" dirty="0">
                <a:solidFill>
                  <a:srgbClr val="FF0000"/>
                </a:solidFill>
                <a:cs typeface="Times New Roman" pitchFamily="18" charset="0"/>
              </a:rPr>
              <a:t> 31 доходного источника </a:t>
            </a:r>
            <a:r>
              <a:rPr lang="ru-RU" sz="1300" dirty="0">
                <a:solidFill>
                  <a:srgbClr val="000000"/>
                </a:solidFill>
                <a:cs typeface="Times New Roman" pitchFamily="18" charset="0"/>
              </a:rPr>
              <a:t>областного бюджета и одного источника финансирования дефицита бюджета (продажа акций)</a:t>
            </a: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323528" y="6021288"/>
            <a:ext cx="8712522" cy="792088"/>
          </a:xfrm>
          <a:prstGeom prst="flowChartAlternateProcess">
            <a:avLst/>
          </a:prstGeom>
          <a:solidFill>
            <a:schemeClr val="bg2">
              <a:lumMod val="60000"/>
              <a:lumOff val="4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0000"/>
                </a:solidFill>
                <a:cs typeface="Times New Roman" pitchFamily="18" charset="0"/>
              </a:rPr>
              <a:t>За 2015 год наблюдается </a:t>
            </a:r>
            <a:r>
              <a:rPr lang="ru-RU" sz="1600" dirty="0">
                <a:solidFill>
                  <a:srgbClr val="FF0000"/>
                </a:solidFill>
                <a:cs typeface="Times New Roman" pitchFamily="18" charset="0"/>
              </a:rPr>
              <a:t>увеличение доходов, </a:t>
            </a:r>
            <a:r>
              <a:rPr lang="ru-RU" sz="1600" dirty="0">
                <a:solidFill>
                  <a:srgbClr val="000000"/>
                </a:solidFill>
                <a:cs typeface="Times New Roman" pitchFamily="18" charset="0"/>
              </a:rPr>
              <a:t>поступающих от использования и реализации имущества Тверской области, по сравнению с аналогичными периодами 2013-2014 годов</a:t>
            </a:r>
          </a:p>
        </p:txBody>
      </p:sp>
      <p:graphicFrame>
        <p:nvGraphicFramePr>
          <p:cNvPr id="189446" name="Диаграмма 12"/>
          <p:cNvGraphicFramePr>
            <a:graphicFrameLocks/>
          </p:cNvGraphicFramePr>
          <p:nvPr/>
        </p:nvGraphicFramePr>
        <p:xfrm>
          <a:off x="2292350" y="1484313"/>
          <a:ext cx="6851650" cy="462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96" r:id="rId5" imgW="6852498" imgH="4621169" progId="Excel.Chart.8">
                  <p:embed/>
                </p:oleObj>
              </mc:Choice>
              <mc:Fallback>
                <p:oleObj r:id="rId5" imgW="6852498" imgH="4621169" progId="Excel.Chart.8">
                  <p:embed/>
                  <p:pic>
                    <p:nvPicPr>
                      <p:cNvPr id="0" name="Диаграмма 1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2350" y="1484313"/>
                        <a:ext cx="6851650" cy="4622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9452" name="TextBox 6"/>
          <p:cNvSpPr txBox="1">
            <a:spLocks noChangeArrowheads="1"/>
          </p:cNvSpPr>
          <p:nvPr/>
        </p:nvSpPr>
        <p:spPr bwMode="auto">
          <a:xfrm>
            <a:off x="2411413" y="1500188"/>
            <a:ext cx="7207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pSp>
        <p:nvGrpSpPr>
          <p:cNvPr id="132107" name="Group 20"/>
          <p:cNvGrpSpPr>
            <a:grpSpLocks/>
          </p:cNvGrpSpPr>
          <p:nvPr/>
        </p:nvGrpSpPr>
        <p:grpSpPr bwMode="auto">
          <a:xfrm>
            <a:off x="0" y="0"/>
            <a:ext cx="9144000" cy="1497013"/>
            <a:chOff x="0" y="-2872"/>
            <a:chExt cx="9144000" cy="1496710"/>
          </a:xfrm>
        </p:grpSpPr>
        <p:sp>
          <p:nvSpPr>
            <p:cNvPr id="5" name="Rectangle 17"/>
            <p:cNvSpPr>
              <a:spLocks noChangeArrowheads="1"/>
            </p:cNvSpPr>
            <p:nvPr/>
          </p:nvSpPr>
          <p:spPr bwMode="auto">
            <a:xfrm>
              <a:off x="1752600" y="400271"/>
              <a:ext cx="5446713" cy="45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Администрация Тверской области</a:t>
              </a:r>
              <a:endPara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132111" name="Group 9"/>
            <p:cNvGrpSpPr>
              <a:grpSpLocks/>
            </p:cNvGrpSpPr>
            <p:nvPr/>
          </p:nvGrpSpPr>
          <p:grpSpPr bwMode="auto">
            <a:xfrm>
              <a:off x="0" y="0"/>
              <a:ext cx="9144000" cy="1493838"/>
              <a:chOff x="0" y="0"/>
              <a:chExt cx="9144000" cy="1493838"/>
            </a:xfrm>
          </p:grpSpPr>
          <p:pic>
            <p:nvPicPr>
              <p:cNvPr id="132115" name="Picture 15" descr="22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0"/>
                <a:ext cx="91440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2116" name="Picture 15" descr="222"/>
              <p:cNvPicPr>
                <a:picLocks noChangeAspect="1" noChangeArrowheads="1"/>
              </p:cNvPicPr>
              <p:nvPr/>
            </p:nvPicPr>
            <p:blipFill>
              <a:blip r:embed="rId3"/>
              <a:srcRect l="82500"/>
              <a:stretch>
                <a:fillRect/>
              </a:stretch>
            </p:blipFill>
            <p:spPr bwMode="auto">
              <a:xfrm>
                <a:off x="0" y="0"/>
                <a:ext cx="16002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32112" name="Picture 13" descr="logo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3664" y="-2872"/>
              <a:ext cx="1137685" cy="149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2113" name="Picture 15" descr="222"/>
            <p:cNvPicPr>
              <a:picLocks noChangeAspect="1" noChangeArrowheads="1"/>
            </p:cNvPicPr>
            <p:nvPr/>
          </p:nvPicPr>
          <p:blipFill>
            <a:blip r:embed="rId3"/>
            <a:srcRect l="82500" b="79596"/>
            <a:stretch>
              <a:fillRect/>
            </a:stretch>
          </p:blipFill>
          <p:spPr bwMode="auto">
            <a:xfrm>
              <a:off x="142240" y="0"/>
              <a:ext cx="160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2114" name="TextBox 17"/>
            <p:cNvSpPr txBox="1">
              <a:spLocks noChangeArrowheads="1"/>
            </p:cNvSpPr>
            <p:nvPr/>
          </p:nvSpPr>
          <p:spPr bwMode="auto">
            <a:xfrm>
              <a:off x="304800" y="20936"/>
              <a:ext cx="1217613" cy="26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1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Тверская область</a:t>
              </a:r>
              <a:endParaRPr lang="en-US" sz="11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2108" name="TextBox 11"/>
          <p:cNvSpPr txBox="1">
            <a:spLocks noChangeArrowheads="1"/>
          </p:cNvSpPr>
          <p:nvPr/>
        </p:nvSpPr>
        <p:spPr bwMode="auto">
          <a:xfrm>
            <a:off x="1444625" y="23813"/>
            <a:ext cx="7519988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FFFFFF"/>
                </a:solidFill>
              </a:rPr>
              <a:t>Сравнительный анализ поступлений по доходным источникам областного бюджета от использования и реализации государственного имущества, а также источников финансирования дефицита бюджета </a:t>
            </a:r>
          </a:p>
          <a:p>
            <a:pPr algn="ctr"/>
            <a:r>
              <a:rPr lang="ru-RU" sz="1600" b="1">
                <a:solidFill>
                  <a:srgbClr val="FFFFFF"/>
                </a:solidFill>
              </a:rPr>
              <a:t>по субъектам ЦФО на 01.12.2015 </a:t>
            </a:r>
            <a:endParaRPr lang="ru-RU" sz="1600" b="1">
              <a:solidFill>
                <a:srgbClr val="FFFFFF"/>
              </a:solidFill>
              <a:cs typeface="Times New Roman" pitchFamily="18" charset="0"/>
            </a:endParaRPr>
          </a:p>
        </p:txBody>
      </p:sp>
      <p:graphicFrame>
        <p:nvGraphicFramePr>
          <p:cNvPr id="132105" name="Object 9"/>
          <p:cNvGraphicFramePr>
            <a:graphicFrameLocks/>
          </p:cNvGraphicFramePr>
          <p:nvPr/>
        </p:nvGraphicFramePr>
        <p:xfrm>
          <a:off x="250825" y="1484313"/>
          <a:ext cx="8588375" cy="5100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54" name="Диаграмма" r:id="rId5" imgW="8583912" imgH="5102794" progId="Excel.Chart.8">
                  <p:embed/>
                </p:oleObj>
              </mc:Choice>
              <mc:Fallback>
                <p:oleObj name="Диаграмма" r:id="rId5" imgW="8583912" imgH="5102794" progId="Excel.Chart.8">
                  <p:embed/>
                  <p:pic>
                    <p:nvPicPr>
                      <p:cNvPr id="0" name="Picture 9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484313"/>
                        <a:ext cx="8588375" cy="5100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09" name="TextBox 1"/>
          <p:cNvSpPr txBox="1">
            <a:spLocks noChangeArrowheads="1"/>
          </p:cNvSpPr>
          <p:nvPr/>
        </p:nvSpPr>
        <p:spPr bwMode="auto">
          <a:xfrm rot="-5400000">
            <a:off x="-132556" y="1807369"/>
            <a:ext cx="7874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1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537" name="Group 20"/>
          <p:cNvGrpSpPr>
            <a:grpSpLocks/>
          </p:cNvGrpSpPr>
          <p:nvPr/>
        </p:nvGrpSpPr>
        <p:grpSpPr bwMode="auto">
          <a:xfrm>
            <a:off x="0" y="0"/>
            <a:ext cx="9144000" cy="1125538"/>
            <a:chOff x="0" y="-2872"/>
            <a:chExt cx="9144000" cy="1496710"/>
          </a:xfrm>
        </p:grpSpPr>
        <p:sp>
          <p:nvSpPr>
            <p:cNvPr id="32" name="Rectangle 17"/>
            <p:cNvSpPr>
              <a:spLocks noChangeArrowheads="1"/>
            </p:cNvSpPr>
            <p:nvPr/>
          </p:nvSpPr>
          <p:spPr bwMode="auto">
            <a:xfrm>
              <a:off x="1752600" y="400332"/>
              <a:ext cx="4997450" cy="614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Администрация Тверской области</a:t>
              </a:r>
              <a:endPara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93558" name="Group 9"/>
            <p:cNvGrpSpPr>
              <a:grpSpLocks/>
            </p:cNvGrpSpPr>
            <p:nvPr/>
          </p:nvGrpSpPr>
          <p:grpSpPr bwMode="auto">
            <a:xfrm>
              <a:off x="0" y="-2872"/>
              <a:ext cx="9144000" cy="1496710"/>
              <a:chOff x="0" y="-2872"/>
              <a:chExt cx="9144000" cy="1496710"/>
            </a:xfrm>
          </p:grpSpPr>
          <p:pic>
            <p:nvPicPr>
              <p:cNvPr id="193562" name="Picture 15" descr="22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-2872"/>
                <a:ext cx="91440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3563" name="Picture 15" descr="222"/>
              <p:cNvPicPr>
                <a:picLocks noChangeAspect="1" noChangeArrowheads="1"/>
              </p:cNvPicPr>
              <p:nvPr/>
            </p:nvPicPr>
            <p:blipFill>
              <a:blip r:embed="rId2"/>
              <a:srcRect l="82500"/>
              <a:stretch>
                <a:fillRect/>
              </a:stretch>
            </p:blipFill>
            <p:spPr bwMode="auto">
              <a:xfrm>
                <a:off x="0" y="0"/>
                <a:ext cx="16002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93559" name="Picture 13" descr="logo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3664" y="-2872"/>
              <a:ext cx="1137685" cy="149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3560" name="Picture 15" descr="222"/>
            <p:cNvPicPr>
              <a:picLocks noChangeAspect="1" noChangeArrowheads="1"/>
            </p:cNvPicPr>
            <p:nvPr/>
          </p:nvPicPr>
          <p:blipFill>
            <a:blip r:embed="rId2"/>
            <a:srcRect l="82500" b="79596"/>
            <a:stretch>
              <a:fillRect/>
            </a:stretch>
          </p:blipFill>
          <p:spPr bwMode="auto">
            <a:xfrm>
              <a:off x="142240" y="0"/>
              <a:ext cx="160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3561" name="TextBox 17"/>
            <p:cNvSpPr txBox="1">
              <a:spLocks noChangeArrowheads="1"/>
            </p:cNvSpPr>
            <p:nvPr/>
          </p:nvSpPr>
          <p:spPr bwMode="auto">
            <a:xfrm>
              <a:off x="304800" y="20936"/>
              <a:ext cx="1228221" cy="348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sz="11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Тверская область</a:t>
              </a:r>
              <a:endParaRPr lang="en-US" altLang="ru-RU" sz="11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3" name="Овал 42"/>
          <p:cNvSpPr/>
          <p:nvPr/>
        </p:nvSpPr>
        <p:spPr>
          <a:xfrm>
            <a:off x="179388" y="1196975"/>
            <a:ext cx="3887787" cy="5762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0" y="1086981"/>
            <a:ext cx="413995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Контроль за использованием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объектов  аренды</a:t>
            </a:r>
            <a:endParaRPr lang="ru-RU" sz="1200" b="1" dirty="0">
              <a:ln>
                <a:solidFill>
                  <a:srgbClr val="FF0000"/>
                </a:solidFill>
              </a:ln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323850" y="2060575"/>
            <a:ext cx="3527425" cy="1873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Блок-схема: процесс 53"/>
          <p:cNvSpPr/>
          <p:nvPr/>
        </p:nvSpPr>
        <p:spPr>
          <a:xfrm>
            <a:off x="179388" y="4149725"/>
            <a:ext cx="4032250" cy="2376487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endParaRPr lang="en-US" sz="11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900" indent="-342900" algn="ctr">
              <a:defRPr/>
            </a:pPr>
            <a:r>
              <a:rPr lang="ru-RU" sz="11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По </a:t>
            </a:r>
            <a:r>
              <a:rPr lang="ru-RU" sz="1100" dirty="0">
                <a:solidFill>
                  <a:srgbClr val="000000"/>
                </a:solidFill>
                <a:latin typeface="Arial" charset="0"/>
                <a:cs typeface="Arial" charset="0"/>
              </a:rPr>
              <a:t>итогам проведенного анализа выявлено, что наиболее часто встречаются следующие нарушения:</a:t>
            </a:r>
          </a:p>
          <a:p>
            <a:pPr marL="342900" indent="-342900" algn="ctr">
              <a:defRPr/>
            </a:pPr>
            <a:endParaRPr lang="ru-RU" sz="11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ru-RU" sz="1100" b="1" dirty="0">
                <a:solidFill>
                  <a:srgbClr val="000000"/>
                </a:solidFill>
                <a:latin typeface="Arial" charset="0"/>
                <a:cs typeface="Arial" charset="0"/>
              </a:rPr>
              <a:t>Не применяется коэффициент ежегодного индексирования за весь период  аренды;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1100" b="1" dirty="0">
                <a:solidFill>
                  <a:srgbClr val="000000"/>
                </a:solidFill>
                <a:latin typeface="Arial" charset="0"/>
                <a:cs typeface="Arial" charset="0"/>
              </a:rPr>
              <a:t>Отсутствует заключенный договор страхования;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1100" b="1" dirty="0">
                <a:solidFill>
                  <a:srgbClr val="000000"/>
                </a:solidFill>
                <a:latin typeface="Arial" charset="0"/>
                <a:cs typeface="Arial" charset="0"/>
              </a:rPr>
              <a:t>Отсутствует государственная регистрация договоров аренды, дополнительных соглашений;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1100" b="1" dirty="0">
                <a:solidFill>
                  <a:srgbClr val="000000"/>
                </a:solidFill>
                <a:latin typeface="Arial" charset="0"/>
                <a:cs typeface="Arial" charset="0"/>
              </a:rPr>
              <a:t> Отсутствует согласование перепланировки занимаемых помещений.</a:t>
            </a:r>
          </a:p>
          <a:p>
            <a:pPr marL="342900" indent="-342900" algn="ctr">
              <a:defRPr/>
            </a:pPr>
            <a:endParaRPr lang="ru-RU" sz="11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900" indent="-342900">
              <a:defRPr/>
            </a:pPr>
            <a:r>
              <a:rPr lang="ru-RU" sz="1100" dirty="0">
                <a:solidFill>
                  <a:srgbClr val="000000"/>
                </a:solidFill>
                <a:latin typeface="Arial" charset="0"/>
                <a:cs typeface="Arial" charset="0"/>
              </a:rPr>
              <a:t>По итогам проверок учреждениям, предприятиям направляются указания об устранении </a:t>
            </a:r>
            <a:r>
              <a:rPr lang="ru-RU" sz="11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нарушений</a:t>
            </a:r>
            <a:endParaRPr lang="ru-RU" sz="11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900" indent="-342900" algn="just">
              <a:defRPr/>
            </a:pPr>
            <a:endParaRPr lang="ru-RU" sz="11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57" name="Стрелка вниз 56"/>
          <p:cNvSpPr/>
          <p:nvPr/>
        </p:nvSpPr>
        <p:spPr>
          <a:xfrm>
            <a:off x="2051050" y="1844675"/>
            <a:ext cx="217488" cy="1444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Стрелка вниз 60"/>
          <p:cNvSpPr/>
          <p:nvPr/>
        </p:nvSpPr>
        <p:spPr>
          <a:xfrm>
            <a:off x="6877050" y="3357563"/>
            <a:ext cx="128588" cy="1428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трелка вниз 25"/>
          <p:cNvSpPr/>
          <p:nvPr/>
        </p:nvSpPr>
        <p:spPr>
          <a:xfrm>
            <a:off x="1979613" y="4005263"/>
            <a:ext cx="288925" cy="1444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5003800" y="1196975"/>
            <a:ext cx="3889375" cy="7921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3547" name="TextBox 27"/>
          <p:cNvSpPr txBox="1">
            <a:spLocks noChangeArrowheads="1"/>
          </p:cNvSpPr>
          <p:nvPr/>
        </p:nvSpPr>
        <p:spPr bwMode="auto">
          <a:xfrm>
            <a:off x="4932363" y="1341438"/>
            <a:ext cx="392430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000000"/>
                </a:solidFill>
              </a:rPr>
              <a:t>Контроль за предоставлением жилых помещений в общежитиях</a:t>
            </a:r>
          </a:p>
          <a:p>
            <a:pPr algn="ctr"/>
            <a:endParaRPr lang="en-US" sz="1200" b="1">
              <a:solidFill>
                <a:srgbClr val="000000"/>
              </a:solidFill>
              <a:cs typeface="Times New Roman" pitchFamily="18" charset="0"/>
            </a:endParaRPr>
          </a:p>
          <a:p>
            <a:pPr algn="ctr"/>
            <a:endParaRPr lang="ru-RU" sz="11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трелка вниз 28"/>
          <p:cNvSpPr/>
          <p:nvPr/>
        </p:nvSpPr>
        <p:spPr>
          <a:xfrm>
            <a:off x="6877050" y="1989138"/>
            <a:ext cx="144463" cy="1444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Стрелка вниз 32"/>
          <p:cNvSpPr/>
          <p:nvPr/>
        </p:nvSpPr>
        <p:spPr>
          <a:xfrm>
            <a:off x="6948488" y="4868863"/>
            <a:ext cx="144462" cy="1444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076825" y="5084763"/>
            <a:ext cx="3816350" cy="1512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>
                <a:solidFill>
                  <a:srgbClr val="000000"/>
                </a:solidFill>
                <a:latin typeface="Arial" charset="0"/>
                <a:cs typeface="Arial" charset="0"/>
              </a:rPr>
              <a:t>По итогам проведенного  анализа выявлено, что значительная часть жилых помещений в общежитиях предоставлена Учреждениями в отсутствии полного комплекта документов на вселение, а порой и при отсутствии законных оснований</a:t>
            </a:r>
          </a:p>
          <a:p>
            <a:pPr algn="ctr">
              <a:defRPr/>
            </a:pPr>
            <a:r>
              <a:rPr lang="ru-RU" sz="1200">
                <a:solidFill>
                  <a:srgbClr val="000000"/>
                </a:solidFill>
                <a:latin typeface="Arial" charset="0"/>
                <a:cs typeface="Arial" charset="0"/>
              </a:rPr>
              <a:t>В настоящее время Учреждениями устраняются недостатки</a:t>
            </a:r>
            <a:endParaRPr lang="ru-RU" sz="120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93551" name="TextBox 41"/>
          <p:cNvSpPr txBox="1">
            <a:spLocks noChangeArrowheads="1"/>
          </p:cNvSpPr>
          <p:nvPr/>
        </p:nvSpPr>
        <p:spPr bwMode="auto">
          <a:xfrm>
            <a:off x="1366838" y="0"/>
            <a:ext cx="7777162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700" b="1">
                <a:solidFill>
                  <a:srgbClr val="FFFFFF"/>
                </a:solidFill>
              </a:rPr>
              <a:t>Контроль за использованием и предоставлением нежилых и жилых помещений находящихся в собственности </a:t>
            </a:r>
            <a:endParaRPr lang="en-US" sz="1700" b="1">
              <a:solidFill>
                <a:srgbClr val="FFFFFF"/>
              </a:solidFill>
            </a:endParaRPr>
          </a:p>
          <a:p>
            <a:pPr algn="ctr"/>
            <a:r>
              <a:rPr lang="ru-RU" sz="1700" b="1">
                <a:solidFill>
                  <a:srgbClr val="FFFFFF"/>
                </a:solidFill>
              </a:rPr>
              <a:t>Тверской области</a:t>
            </a:r>
          </a:p>
        </p:txBody>
      </p:sp>
      <p:sp>
        <p:nvSpPr>
          <p:cNvPr id="193552" name="Скругленный прямоугольник 49" descr="В собственности Тверской области находится 86 общежитий, закрепленных за 49 государственными учреждениями Тверской области  и одним государственным унитарным предприятием Тверской области"/>
          <p:cNvSpPr>
            <a:spLocks noChangeArrowheads="1"/>
          </p:cNvSpPr>
          <p:nvPr/>
        </p:nvSpPr>
        <p:spPr bwMode="auto">
          <a:xfrm>
            <a:off x="5076825" y="2205038"/>
            <a:ext cx="3673475" cy="10795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3553" name="Text Box 33"/>
          <p:cNvSpPr txBox="1">
            <a:spLocks noChangeArrowheads="1"/>
          </p:cNvSpPr>
          <p:nvPr/>
        </p:nvSpPr>
        <p:spPr bwMode="auto">
          <a:xfrm>
            <a:off x="5272088" y="2224088"/>
            <a:ext cx="3403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93554" name="Text Box 34"/>
          <p:cNvSpPr txBox="1">
            <a:spLocks noChangeArrowheads="1"/>
          </p:cNvSpPr>
          <p:nvPr/>
        </p:nvSpPr>
        <p:spPr bwMode="auto">
          <a:xfrm>
            <a:off x="5003800" y="2205038"/>
            <a:ext cx="38163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</a:rPr>
              <a:t>В собственности Тверской области находится </a:t>
            </a:r>
            <a:r>
              <a:rPr lang="ru-RU" sz="1200" b="1" dirty="0">
                <a:solidFill>
                  <a:srgbClr val="000000"/>
                </a:solidFill>
              </a:rPr>
              <a:t>86 общежитий, закрепленных за 49 государственными учреждениями</a:t>
            </a:r>
            <a:r>
              <a:rPr lang="ru-RU" sz="1200" dirty="0">
                <a:solidFill>
                  <a:srgbClr val="000000"/>
                </a:solidFill>
              </a:rPr>
              <a:t> Тверской области  и одним государственным унитарным предприятием Тверской области</a:t>
            </a:r>
          </a:p>
        </p:txBody>
      </p:sp>
      <p:sp>
        <p:nvSpPr>
          <p:cNvPr id="193555" name="Скругленный прямоугольник 49" descr="В собственности Тверской области находится 86 общежитий, закрепленных за 49 государственными учреждениями Тверской области  и одним государственным унитарным предприятием Тверской области"/>
          <p:cNvSpPr>
            <a:spLocks noChangeArrowheads="1"/>
          </p:cNvSpPr>
          <p:nvPr/>
        </p:nvSpPr>
        <p:spPr bwMode="auto">
          <a:xfrm>
            <a:off x="5076825" y="3573463"/>
            <a:ext cx="3673475" cy="1223962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3556" name="Text Box 36"/>
          <p:cNvSpPr txBox="1">
            <a:spLocks noChangeArrowheads="1"/>
          </p:cNvSpPr>
          <p:nvPr/>
        </p:nvSpPr>
        <p:spPr bwMode="auto">
          <a:xfrm>
            <a:off x="5076825" y="3573463"/>
            <a:ext cx="36718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/>
              <a:t>Министерством согласно утвержденному графику по состоянию на 31.12.2015 проведена проверка документов в отношении  </a:t>
            </a:r>
            <a:r>
              <a:rPr lang="ru-RU" sz="1200" b="1" dirty="0"/>
              <a:t>52 % (60шт.) </a:t>
            </a:r>
            <a:r>
              <a:rPr lang="ru-RU" sz="1200" dirty="0"/>
              <a:t>общежитий.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Срок окончания </a:t>
            </a:r>
            <a:r>
              <a:rPr lang="ru-RU" sz="1200" dirty="0" smtClean="0"/>
              <a:t>проверки</a:t>
            </a:r>
            <a:r>
              <a:rPr lang="en-US" sz="1200" dirty="0" smtClean="0"/>
              <a:t> -</a:t>
            </a:r>
            <a:r>
              <a:rPr lang="ru-RU" sz="1200" dirty="0" smtClean="0"/>
              <a:t> </a:t>
            </a:r>
            <a:r>
              <a:rPr lang="ru-RU" sz="1200" b="1" dirty="0"/>
              <a:t>1 апреля 2016 </a:t>
            </a:r>
            <a:r>
              <a:rPr lang="ru-RU" sz="1200" b="1" dirty="0" smtClean="0"/>
              <a:t>г</a:t>
            </a:r>
            <a:r>
              <a:rPr lang="ru-RU" sz="1200" dirty="0"/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2133600"/>
            <a:ext cx="30963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 состоянию на 01.12.2015 Министерством</a:t>
            </a: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заключено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293 договора аренды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из которых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проверено 143 договора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аренды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 38 учреждениях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 Это составляет 49%  от общего количества договоров аренды и  100% от общего количества запланированных на 2015 год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проверок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517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80" name="TextBox 5"/>
          <p:cNvSpPr txBox="1">
            <a:spLocks noChangeArrowheads="1"/>
          </p:cNvSpPr>
          <p:nvPr/>
        </p:nvSpPr>
        <p:spPr bwMode="auto">
          <a:xfrm>
            <a:off x="1547813" y="15875"/>
            <a:ext cx="7488237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7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Структура неиспользуемого государственного имущества Тверской области по состоянию на 31.12.2015</a:t>
            </a:r>
          </a:p>
          <a:p>
            <a:pPr algn="ctr"/>
            <a:endParaRPr lang="ru-RU" sz="17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5177" name="Object 9"/>
          <p:cNvGraphicFramePr>
            <a:graphicFrameLocks/>
          </p:cNvGraphicFramePr>
          <p:nvPr/>
        </p:nvGraphicFramePr>
        <p:xfrm>
          <a:off x="0" y="1604963"/>
          <a:ext cx="9083675" cy="5253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27" name="Диаграмма" r:id="rId5" imgW="8105662" imgH="4686420" progId="Excel.Chart.8">
                  <p:embed/>
                </p:oleObj>
              </mc:Choice>
              <mc:Fallback>
                <p:oleObj name="Диаграмма" r:id="rId5" imgW="8105662" imgH="4686420" progId="Excel.Chart.8">
                  <p:embed/>
                  <p:pic>
                    <p:nvPicPr>
                      <p:cNvPr id="0" name="Picture 9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04963"/>
                        <a:ext cx="9083675" cy="5253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7092280" y="1916113"/>
            <a:ext cx="1944216" cy="47164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1. Увеличение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charset="0"/>
                <a:cs typeface="Arial" charset="0"/>
              </a:rPr>
              <a:t>конкурентоспособ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-</a:t>
            </a:r>
            <a:r>
              <a:rPr lang="ru-RU" sz="1200" dirty="0" err="1">
                <a:solidFill>
                  <a:srgbClr val="000000"/>
                </a:solidFill>
                <a:latin typeface="Arial" charset="0"/>
                <a:cs typeface="Arial" charset="0"/>
              </a:rPr>
              <a:t>ности</a:t>
            </a:r>
            <a:r>
              <a:rPr lang="ru-RU" sz="1200" dirty="0">
                <a:solidFill>
                  <a:srgbClr val="000000"/>
                </a:solidFill>
                <a:latin typeface="Arial" charset="0"/>
                <a:cs typeface="Arial" charset="0"/>
              </a:rPr>
              <a:t> организаций 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2. Рост </a:t>
            </a:r>
            <a:r>
              <a:rPr lang="ru-RU" sz="1200" dirty="0">
                <a:solidFill>
                  <a:srgbClr val="000000"/>
                </a:solidFill>
                <a:latin typeface="Arial" charset="0"/>
                <a:cs typeface="Arial" charset="0"/>
              </a:rPr>
              <a:t>части прибыли предприятий и дивидендов акционерных обществ, подлежащих перечислению в областной бюджет Тверской области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3. Рост </a:t>
            </a:r>
            <a:r>
              <a:rPr lang="ru-RU" sz="1200" dirty="0">
                <a:solidFill>
                  <a:srgbClr val="000000"/>
                </a:solidFill>
                <a:latin typeface="Arial" charset="0"/>
                <a:cs typeface="Arial" charset="0"/>
              </a:rPr>
              <a:t>ликвидности акций и их привлекательности для потенциальных инвесторов, возможность последующей приватизации пакетов акций</a:t>
            </a:r>
          </a:p>
          <a:p>
            <a:pPr algn="ctr"/>
            <a:endParaRPr lang="ru-RU" sz="12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58750" y="1943100"/>
            <a:ext cx="2613025" cy="2133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>
                <a:solidFill>
                  <a:srgbClr val="000000"/>
                </a:solidFill>
                <a:latin typeface="Arial" charset="0"/>
                <a:cs typeface="Arial" charset="0"/>
              </a:rPr>
              <a:t>Торги по продаже 4 пакетов акций акционерных обществ, а также их продажа публичным предложением (50% от первоначальной цены) не состоялись в связи с отсутствием заявок. Причина – низкая ликвидность активов</a:t>
            </a:r>
            <a:endParaRPr lang="ru-RU" sz="140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2946400" y="3148013"/>
            <a:ext cx="150813" cy="128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300413" y="1979613"/>
            <a:ext cx="3714750" cy="20081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rgbClr val="000000"/>
                </a:solidFill>
                <a:latin typeface="Arial" charset="0"/>
                <a:cs typeface="Arial" charset="0"/>
              </a:rPr>
              <a:t>Значительная часть АО не </a:t>
            </a:r>
            <a:r>
              <a:rPr lang="ru-RU" sz="11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приносит </a:t>
            </a:r>
            <a:r>
              <a:rPr lang="ru-RU" sz="1100" dirty="0">
                <a:solidFill>
                  <a:srgbClr val="000000"/>
                </a:solidFill>
                <a:latin typeface="Arial" charset="0"/>
                <a:cs typeface="Arial" charset="0"/>
              </a:rPr>
              <a:t>прибыль, не </a:t>
            </a:r>
            <a:r>
              <a:rPr lang="ru-RU" sz="11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перечисляет </a:t>
            </a:r>
            <a:r>
              <a:rPr lang="ru-RU" sz="1100" dirty="0">
                <a:solidFill>
                  <a:srgbClr val="000000"/>
                </a:solidFill>
                <a:latin typeface="Arial" charset="0"/>
                <a:cs typeface="Arial" charset="0"/>
              </a:rPr>
              <a:t>дивиденды в областной бюджет Тверской области. В связи с этим разработан Перечень мероприятий по оптимизации имущественных комплексов государственных предприятий и хозяйственных обществ дорожной отрасли, включенных в Прогнозный план приватизации, в рамках поручения Губернатора Тверской области А.В. Шевелева от 26.06.2015</a:t>
            </a:r>
            <a:r>
              <a:rPr lang="en-US" sz="1100" dirty="0">
                <a:solidFill>
                  <a:srgbClr val="000000"/>
                </a:solidFill>
                <a:latin typeface="Arial" charset="0"/>
                <a:cs typeface="Arial" charset="0"/>
              </a:rPr>
              <a:t>  </a:t>
            </a:r>
            <a:r>
              <a:rPr lang="ru-RU" sz="1100" dirty="0">
                <a:solidFill>
                  <a:srgbClr val="000000"/>
                </a:solidFill>
                <a:latin typeface="Arial" charset="0"/>
                <a:cs typeface="Arial" charset="0"/>
              </a:rPr>
              <a:t> №</a:t>
            </a:r>
            <a:r>
              <a:rPr lang="en-US" sz="11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sz="1100" dirty="0">
                <a:solidFill>
                  <a:srgbClr val="000000"/>
                </a:solidFill>
                <a:latin typeface="Arial" charset="0"/>
                <a:cs typeface="Arial" charset="0"/>
              </a:rPr>
              <a:t>13. В соответствии с данным планом осуществляется</a:t>
            </a:r>
            <a:r>
              <a:rPr lang="en-US" sz="1100" dirty="0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  <a:endParaRPr lang="ru-RU" sz="11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4" name="Стрелка вниз 23"/>
          <p:cNvSpPr/>
          <p:nvPr/>
        </p:nvSpPr>
        <p:spPr>
          <a:xfrm rot="2469548">
            <a:off x="2940050" y="4087813"/>
            <a:ext cx="271463" cy="196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79388" y="4316413"/>
            <a:ext cx="2952750" cy="23161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>
                <a:solidFill>
                  <a:srgbClr val="000000"/>
                </a:solidFill>
                <a:latin typeface="Arial" charset="0"/>
                <a:cs typeface="Arial" charset="0"/>
              </a:rPr>
              <a:t>1 этап. Инвентаризация имущества</a:t>
            </a:r>
          </a:p>
          <a:p>
            <a:pPr algn="ctr">
              <a:defRPr/>
            </a:pPr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- </a:t>
            </a:r>
            <a:r>
              <a:rPr lang="ru-RU" sz="1200">
                <a:solidFill>
                  <a:srgbClr val="000000"/>
                </a:solidFill>
                <a:latin typeface="Arial" charset="0"/>
                <a:cs typeface="Arial" charset="0"/>
              </a:rPr>
              <a:t>определение неиспользованного имущества, подлежащего списанию и реализации</a:t>
            </a:r>
          </a:p>
          <a:p>
            <a:pPr algn="ctr">
              <a:defRPr/>
            </a:pPr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- </a:t>
            </a:r>
            <a:r>
              <a:rPr lang="ru-RU" sz="1200">
                <a:solidFill>
                  <a:srgbClr val="000000"/>
                </a:solidFill>
                <a:latin typeface="Arial" charset="0"/>
                <a:cs typeface="Arial" charset="0"/>
              </a:rPr>
              <a:t>определение неиспользованных земельных участков</a:t>
            </a:r>
          </a:p>
          <a:p>
            <a:pPr algn="ctr">
              <a:defRPr/>
            </a:pPr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- </a:t>
            </a:r>
            <a:r>
              <a:rPr lang="ru-RU" sz="1200">
                <a:solidFill>
                  <a:srgbClr val="000000"/>
                </a:solidFill>
                <a:latin typeface="Arial" charset="0"/>
                <a:cs typeface="Arial" charset="0"/>
              </a:rPr>
              <a:t>анализ дебиторской/кредиторской задолженности</a:t>
            </a:r>
          </a:p>
          <a:p>
            <a:pPr algn="ctr">
              <a:defRPr/>
            </a:pPr>
            <a:r>
              <a:rPr lang="ru-RU" sz="1200">
                <a:solidFill>
                  <a:srgbClr val="000000"/>
                </a:solidFill>
                <a:latin typeface="Arial" charset="0"/>
                <a:cs typeface="Arial" charset="0"/>
              </a:rPr>
              <a:t>- мероприятия завершены в октябре 2015 года</a:t>
            </a:r>
            <a:endParaRPr lang="ru-RU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878388" y="4598988"/>
            <a:ext cx="2120900" cy="18240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>
                <a:solidFill>
                  <a:srgbClr val="000000"/>
                </a:solidFill>
                <a:latin typeface="Arial" charset="0"/>
                <a:cs typeface="Arial" charset="0"/>
              </a:rPr>
              <a:t>2 этап. Оптимизация имущественных комплексов</a:t>
            </a:r>
          </a:p>
          <a:p>
            <a:pPr algn="ctr">
              <a:defRPr/>
            </a:pPr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- </a:t>
            </a:r>
            <a:r>
              <a:rPr lang="ru-RU" sz="1200">
                <a:solidFill>
                  <a:srgbClr val="000000"/>
                </a:solidFill>
                <a:latin typeface="Arial" charset="0"/>
                <a:cs typeface="Arial" charset="0"/>
              </a:rPr>
              <a:t>Списание имущества</a:t>
            </a:r>
          </a:p>
          <a:p>
            <a:pPr algn="ctr">
              <a:defRPr/>
            </a:pPr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- </a:t>
            </a:r>
            <a:r>
              <a:rPr lang="ru-RU" sz="1200">
                <a:solidFill>
                  <a:srgbClr val="000000"/>
                </a:solidFill>
                <a:latin typeface="Arial" charset="0"/>
                <a:cs typeface="Arial" charset="0"/>
              </a:rPr>
              <a:t>Продажа неиспользуемого имущества</a:t>
            </a:r>
          </a:p>
          <a:p>
            <a:pPr algn="ctr">
              <a:defRPr/>
            </a:pPr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- </a:t>
            </a:r>
            <a:r>
              <a:rPr lang="ru-RU" sz="1200">
                <a:solidFill>
                  <a:srgbClr val="000000"/>
                </a:solidFill>
                <a:latin typeface="Arial" charset="0"/>
                <a:cs typeface="Arial" charset="0"/>
              </a:rPr>
              <a:t>Приобретение нового  оборудования, техники</a:t>
            </a:r>
          </a:p>
        </p:txBody>
      </p:sp>
      <p:sp>
        <p:nvSpPr>
          <p:cNvPr id="27" name="Стрелка вниз 26"/>
          <p:cNvSpPr/>
          <p:nvPr/>
        </p:nvSpPr>
        <p:spPr>
          <a:xfrm>
            <a:off x="5784850" y="4108450"/>
            <a:ext cx="306388" cy="2428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3813175" y="4108450"/>
            <a:ext cx="293688" cy="2428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00413" y="4598988"/>
            <a:ext cx="1443037" cy="17510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>
                <a:solidFill>
                  <a:srgbClr val="000000"/>
                </a:solidFill>
                <a:latin typeface="Arial" charset="0"/>
                <a:cs typeface="Arial" charset="0"/>
              </a:rPr>
              <a:t>Выездные комиссионные проверки (ГУП), ревизии (ОАО)</a:t>
            </a:r>
          </a:p>
          <a:p>
            <a:pPr algn="ctr">
              <a:defRPr/>
            </a:pPr>
            <a:endParaRPr lang="ru-RU" sz="13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764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44" name="TextBox 4"/>
          <p:cNvSpPr txBox="1">
            <a:spLocks noChangeArrowheads="1"/>
          </p:cNvSpPr>
          <p:nvPr/>
        </p:nvSpPr>
        <p:spPr bwMode="auto">
          <a:xfrm>
            <a:off x="1615891" y="116632"/>
            <a:ext cx="70088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</a:rPr>
              <a:t>Оптимизация имущественных комплексов государственных унитарных </a:t>
            </a:r>
            <a:r>
              <a:rPr lang="ru-RU" b="1" dirty="0" smtClean="0">
                <a:solidFill>
                  <a:srgbClr val="FFFFFF"/>
                </a:solidFill>
              </a:rPr>
              <a:t>предприятий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</a:rPr>
              <a:t> </a:t>
            </a:r>
            <a:r>
              <a:rPr lang="ru-RU" b="1" dirty="0">
                <a:solidFill>
                  <a:srgbClr val="FFFFFF"/>
                </a:solidFill>
              </a:rPr>
              <a:t>Тверской </a:t>
            </a:r>
            <a:r>
              <a:rPr lang="ru-RU" b="1" dirty="0" smtClean="0">
                <a:solidFill>
                  <a:srgbClr val="FFFFFF"/>
                </a:solidFill>
              </a:rPr>
              <a:t>области  </a:t>
            </a:r>
            <a:r>
              <a:rPr lang="ru-RU" b="1" dirty="0">
                <a:solidFill>
                  <a:srgbClr val="FFFFFF"/>
                </a:solidFill>
              </a:rPr>
              <a:t>и акционерных обществ</a:t>
            </a:r>
            <a:endParaRPr lang="ru-RU" b="1" dirty="0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197646" name="Rectangle 14"/>
          <p:cNvSpPr>
            <a:spLocks noChangeArrowheads="1"/>
          </p:cNvSpPr>
          <p:nvPr/>
        </p:nvSpPr>
        <p:spPr bwMode="auto">
          <a:xfrm>
            <a:off x="6516688" y="1484313"/>
            <a:ext cx="2627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ru-RU" sz="1400" b="1">
                <a:solidFill>
                  <a:srgbClr val="000000"/>
                </a:solidFill>
              </a:rPr>
              <a:t>Планируемый результат: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20"/>
          <p:cNvGrpSpPr>
            <a:grpSpLocks/>
          </p:cNvGrpSpPr>
          <p:nvPr/>
        </p:nvGrpSpPr>
        <p:grpSpPr bwMode="auto">
          <a:xfrm>
            <a:off x="0" y="-26987"/>
            <a:ext cx="9144000" cy="1497013"/>
            <a:chOff x="0" y="-2872"/>
            <a:chExt cx="9144000" cy="1496710"/>
          </a:xfrm>
        </p:grpSpPr>
        <p:sp>
          <p:nvSpPr>
            <p:cNvPr id="87" name="Rectangle 17"/>
            <p:cNvSpPr>
              <a:spLocks noChangeArrowheads="1"/>
            </p:cNvSpPr>
            <p:nvPr/>
          </p:nvSpPr>
          <p:spPr bwMode="auto">
            <a:xfrm>
              <a:off x="1752600" y="400271"/>
              <a:ext cx="5446713" cy="45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Администрация Тверской области</a:t>
              </a:r>
              <a:endPara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</p:txBody>
        </p:sp>
        <p:grpSp>
          <p:nvGrpSpPr>
            <p:cNvPr id="88" name="Group 9"/>
            <p:cNvGrpSpPr>
              <a:grpSpLocks/>
            </p:cNvGrpSpPr>
            <p:nvPr/>
          </p:nvGrpSpPr>
          <p:grpSpPr bwMode="auto">
            <a:xfrm>
              <a:off x="0" y="0"/>
              <a:ext cx="9144000" cy="1493838"/>
              <a:chOff x="0" y="0"/>
              <a:chExt cx="9144000" cy="1493838"/>
            </a:xfrm>
          </p:grpSpPr>
          <p:pic>
            <p:nvPicPr>
              <p:cNvPr id="92" name="Picture 15" descr="22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91440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3" name="Picture 15" descr="22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82500"/>
              <a:stretch>
                <a:fillRect/>
              </a:stretch>
            </p:blipFill>
            <p:spPr bwMode="auto">
              <a:xfrm>
                <a:off x="0" y="0"/>
                <a:ext cx="16002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9" name="Picture 13" descr="logo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3664" y="-2872"/>
              <a:ext cx="1137685" cy="149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" name="Picture 15" descr="222"/>
            <p:cNvPicPr>
              <a:picLocks noChangeAspect="1" noChangeArrowheads="1"/>
            </p:cNvPicPr>
            <p:nvPr/>
          </p:nvPicPr>
          <p:blipFill>
            <a:blip r:embed="rId3" cstate="print"/>
            <a:srcRect l="82500" b="79596"/>
            <a:stretch>
              <a:fillRect/>
            </a:stretch>
          </p:blipFill>
          <p:spPr bwMode="auto">
            <a:xfrm>
              <a:off x="142240" y="0"/>
              <a:ext cx="160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" name="TextBox 17"/>
            <p:cNvSpPr txBox="1">
              <a:spLocks noChangeArrowheads="1"/>
            </p:cNvSpPr>
            <p:nvPr/>
          </p:nvSpPr>
          <p:spPr bwMode="auto">
            <a:xfrm>
              <a:off x="304800" y="20936"/>
              <a:ext cx="1217613" cy="26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10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Тверская область</a:t>
              </a:r>
              <a:endParaRPr lang="en-US" sz="11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1451349" y="170160"/>
            <a:ext cx="72980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+mj-lt"/>
                <a:cs typeface="Times New Roman" pitchFamily="18" charset="0"/>
              </a:rPr>
              <a:t>Вовлечение неиспользуемых объектов государственной собственности в хозяйственный оборот в </a:t>
            </a:r>
            <a:r>
              <a:rPr lang="ru-RU" sz="1600" b="1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рамках   государственно-частного </a:t>
            </a:r>
            <a:r>
              <a:rPr lang="ru-RU" sz="1600" b="1" dirty="0" smtClean="0">
                <a:solidFill>
                  <a:prstClr val="white"/>
                </a:solidFill>
                <a:latin typeface="+mj-lt"/>
                <a:cs typeface="Times New Roman" pitchFamily="18" charset="0"/>
              </a:rPr>
              <a:t>партнерства, как альтернатива приватизации</a:t>
            </a:r>
            <a:endParaRPr lang="ru-RU" sz="1600" b="1" dirty="0">
              <a:solidFill>
                <a:prstClr val="white"/>
              </a:solidFill>
              <a:latin typeface="+mj-lt"/>
              <a:cs typeface="Times New Roman" pitchFamily="18" charset="0"/>
            </a:endParaRPr>
          </a:p>
          <a:p>
            <a:pPr algn="ctr"/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000183" y="4095029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Необходимая</a:t>
            </a:r>
            <a:r>
              <a:rPr lang="ru-RU" dirty="0" smtClean="0"/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нормативно-правовая база для реализации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мероприятий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403004" y="148528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Нормативные акты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подготовленные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199313" y="152325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Результат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6732240" y="2002148"/>
            <a:ext cx="214831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1. Вовлечение в хозяйственный оборот неиспользуемого имущества.</a:t>
            </a:r>
          </a:p>
          <a:p>
            <a:pPr algn="ctr"/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buAutoNum type="arabicPeriod" startAt="2"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реставрационных работ и работ по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сохранению объекта.  </a:t>
            </a:r>
          </a:p>
          <a:p>
            <a:pPr marL="342900" indent="-342900" algn="ctr">
              <a:buAutoNum type="arabicPeriod" startAt="2"/>
            </a:pPr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buAutoNum type="arabicPeriod" startAt="2"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Возвращение первоначального облика без привлечения бюджетных инвестиций, в том числе объектов культурного наследия.</a:t>
            </a:r>
          </a:p>
          <a:p>
            <a:pPr algn="ctr"/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4. Увеличение привлекательности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области как туристического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центра.</a:t>
            </a: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Скругленный прямоугольник 98"/>
          <p:cNvSpPr/>
          <p:nvPr/>
        </p:nvSpPr>
        <p:spPr>
          <a:xfrm>
            <a:off x="905182" y="1869653"/>
            <a:ext cx="5611034" cy="2120316"/>
          </a:xfrm>
          <a:prstGeom prst="roundRect">
            <a:avLst>
              <a:gd name="adj" fmla="val 445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Проект закона Тверской области «О внесении изменений в статью 29 закона Тверской области от 09.04.2002 № 23-ЗО «Об управлении государственным имуществом Тверской области»;</a:t>
            </a:r>
          </a:p>
          <a:p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Проект постановления Законодательного Собрания Тверской области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«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 внесении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изменений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Методику определения и расчета арендной платы за пользование имуществом, находящимся в государственной собственности Тверской области»;</a:t>
            </a:r>
          </a:p>
          <a:p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Проект постановления Правительства Тверской области «Об утверждении Порядка предоставления в аренду объектов культурного наследия, находящихся в неудовлетворительном состоянии, относящихся к государственной собственности Тверской области».</a:t>
            </a: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913606" y="4692407"/>
            <a:ext cx="5559092" cy="1996235"/>
          </a:xfrm>
          <a:prstGeom prst="roundRect">
            <a:avLst>
              <a:gd name="adj" fmla="val 445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О внесении изменений в закон Тверской области </a:t>
            </a:r>
            <a:r>
              <a:rPr lang="ru-RU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от </a:t>
            </a:r>
            <a:r>
              <a:rPr lang="ru-RU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09.10.2012 </a:t>
            </a:r>
            <a:r>
              <a:rPr lang="ru-RU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86-ЗО «Об участии Тверской области в проектах </a:t>
            </a:r>
            <a:r>
              <a:rPr lang="ru-RU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государственно-частного партнерства</a:t>
            </a:r>
            <a:r>
              <a:rPr lang="ru-RU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r>
              <a:rPr lang="ru-RU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О Порядке участия Тверской области в проектах государственно-частного партнерства;</a:t>
            </a:r>
          </a:p>
          <a:p>
            <a:r>
              <a:rPr lang="ru-RU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О Порядке подготовки и заключения соглашений о государственно-частном </a:t>
            </a:r>
            <a:r>
              <a:rPr lang="ru-RU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партнерстве;</a:t>
            </a:r>
            <a:endParaRPr lang="ru-RU" sz="105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О Порядке осуществления контроля за исполнением </a:t>
            </a:r>
            <a:r>
              <a:rPr lang="ru-RU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соглашения;</a:t>
            </a:r>
            <a:endParaRPr lang="ru-RU" sz="105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О Порядке и критериях конкурсного отбора частного партнера, если иное не предусмотрено федеральным законодательством;</a:t>
            </a:r>
          </a:p>
          <a:p>
            <a:r>
              <a:rPr lang="ru-RU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О внесении изменений в положение о Министерстве экономического развития Тверской области в части наделения полномочием на заключение соглашений о государственно-частном партнерстве.</a:t>
            </a:r>
          </a:p>
        </p:txBody>
      </p:sp>
      <p:sp>
        <p:nvSpPr>
          <p:cNvPr id="101" name="TextBox 100"/>
          <p:cNvSpPr txBox="1"/>
          <p:nvPr/>
        </p:nvSpPr>
        <p:spPr>
          <a:xfrm rot="16200000">
            <a:off x="-742151" y="2712034"/>
            <a:ext cx="2111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Полномочия Министерства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 rot="16200000">
            <a:off x="-644462" y="5225244"/>
            <a:ext cx="2193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Полномочия Министерства экономического развития Тверской области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Стрелка вправо 102"/>
          <p:cNvSpPr/>
          <p:nvPr/>
        </p:nvSpPr>
        <p:spPr>
          <a:xfrm>
            <a:off x="452163" y="2685728"/>
            <a:ext cx="174894" cy="196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Стрелка вправо 103"/>
          <p:cNvSpPr/>
          <p:nvPr/>
        </p:nvSpPr>
        <p:spPr>
          <a:xfrm>
            <a:off x="738712" y="5351810"/>
            <a:ext cx="174894" cy="196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83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презентация МИЗО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2177</TotalTime>
  <Words>4313</Words>
  <Application>Microsoft Office PowerPoint</Application>
  <PresentationFormat>Экран (4:3)</PresentationFormat>
  <Paragraphs>478</Paragraphs>
  <Slides>33</Slides>
  <Notes>13</Notes>
  <HiddenSlides>0</HiddenSlides>
  <MMClips>0</MMClips>
  <ScaleCrop>false</ScaleCrop>
  <HeadingPairs>
    <vt:vector size="6" baseType="variant">
      <vt:variant>
        <vt:lpstr>Тема</vt:lpstr>
      </vt:variant>
      <vt:variant>
        <vt:i4>12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33</vt:i4>
      </vt:variant>
    </vt:vector>
  </HeadingPairs>
  <TitlesOfParts>
    <vt:vector size="48" baseType="lpstr">
      <vt:lpstr>Оформление по умолчанию</vt:lpstr>
      <vt:lpstr>1_Тема Office</vt:lpstr>
      <vt:lpstr>2_Тема Office</vt:lpstr>
      <vt:lpstr>3_Тема Office</vt:lpstr>
      <vt:lpstr>4_Тема Office</vt:lpstr>
      <vt:lpstr>5_Тема Office</vt:lpstr>
      <vt:lpstr>7_Тема Office</vt:lpstr>
      <vt:lpstr>8_Тема Office</vt:lpstr>
      <vt:lpstr>Тема Office</vt:lpstr>
      <vt:lpstr>1_Оформление по умолчанию</vt:lpstr>
      <vt:lpstr>презентация МИЗО</vt:lpstr>
      <vt:lpstr>6_Тема Office</vt:lpstr>
      <vt:lpstr>Диаграмма Microsoft Excel</vt:lpstr>
      <vt:lpstr>Диаграмма</vt:lpstr>
      <vt:lpstr>Лист Microsoft Excel 97-2003</vt:lpstr>
      <vt:lpstr>  Министерство имущественных и земельных отношений  Тверской  области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Судебное обеспечение деятельности Министерства имущественных и земельных отношений Тверской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Документооборот Министерства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Шевчук Анна Игоревна</dc:creator>
  <cp:lastModifiedBy>Шевчук</cp:lastModifiedBy>
  <cp:revision>182</cp:revision>
  <cp:lastPrinted>2016-01-26T08:32:44Z</cp:lastPrinted>
  <dcterms:created xsi:type="dcterms:W3CDTF">1601-01-01T00:00:00Z</dcterms:created>
  <dcterms:modified xsi:type="dcterms:W3CDTF">2016-01-26T12:27:34Z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