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8"/>
  </p:notesMasterIdLst>
  <p:sldIdLst>
    <p:sldId id="297" r:id="rId2"/>
    <p:sldId id="300" r:id="rId3"/>
    <p:sldId id="299" r:id="rId4"/>
    <p:sldId id="301" r:id="rId5"/>
    <p:sldId id="302" r:id="rId6"/>
    <p:sldId id="303" r:id="rId7"/>
    <p:sldId id="268" r:id="rId8"/>
    <p:sldId id="295" r:id="rId9"/>
    <p:sldId id="287" r:id="rId10"/>
    <p:sldId id="304" r:id="rId11"/>
    <p:sldId id="296" r:id="rId12"/>
    <p:sldId id="305" r:id="rId13"/>
    <p:sldId id="306" r:id="rId14"/>
    <p:sldId id="307" r:id="rId15"/>
    <p:sldId id="308" r:id="rId16"/>
    <p:sldId id="30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FED"/>
    <a:srgbClr val="A9D3E2"/>
    <a:srgbClr val="44B3EA"/>
    <a:srgbClr val="ACD2E0"/>
    <a:srgbClr val="ADD3E3"/>
    <a:srgbClr val="FFFFFF"/>
    <a:srgbClr val="A9B488"/>
    <a:srgbClr val="AC148B"/>
    <a:srgbClr val="83687E"/>
    <a:srgbClr val="353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1" autoAdjust="0"/>
    <p:restoredTop sz="94660"/>
  </p:normalViewPr>
  <p:slideViewPr>
    <p:cSldViewPr>
      <p:cViewPr>
        <p:scale>
          <a:sx n="75" d="100"/>
          <a:sy n="75" d="100"/>
        </p:scale>
        <p:origin x="-1308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0CA3B-5D81-4674-9021-BA6FE2A1C145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600D8435-FA85-4BEA-831B-46FDD46B5BD2}">
      <dgm:prSet phldrT="[Текст]"/>
      <dgm:spPr/>
      <dgm:t>
        <a:bodyPr/>
        <a:lstStyle/>
        <a:p>
          <a:r>
            <a:rPr lang="ru-RU" dirty="0" smtClean="0"/>
            <a:t>растениеводство</a:t>
          </a:r>
          <a:endParaRPr lang="ru-RU" dirty="0"/>
        </a:p>
      </dgm:t>
    </dgm:pt>
    <dgm:pt modelId="{1A11B696-8FDC-45A2-90F6-519FA9469910}" type="sibTrans" cxnId="{664D99AB-21D0-475F-9FBD-0A43C9D36544}">
      <dgm:prSet/>
      <dgm:spPr/>
      <dgm:t>
        <a:bodyPr/>
        <a:lstStyle/>
        <a:p>
          <a:endParaRPr lang="ru-RU"/>
        </a:p>
      </dgm:t>
    </dgm:pt>
    <dgm:pt modelId="{1ECE6E47-40CE-4EEC-97A4-5B4DB7FF01E4}" type="parTrans" cxnId="{664D99AB-21D0-475F-9FBD-0A43C9D36544}">
      <dgm:prSet/>
      <dgm:spPr/>
      <dgm:t>
        <a:bodyPr/>
        <a:lstStyle/>
        <a:p>
          <a:endParaRPr lang="ru-RU"/>
        </a:p>
      </dgm:t>
    </dgm:pt>
    <dgm:pt modelId="{4F9881FC-301B-4EC6-A14B-726604BB135B}">
      <dgm:prSet phldrT="[Текст]"/>
      <dgm:spPr/>
      <dgm:t>
        <a:bodyPr/>
        <a:lstStyle/>
        <a:p>
          <a:r>
            <a:rPr lang="ru-RU" dirty="0" smtClean="0"/>
            <a:t>утилизация отходов</a:t>
          </a:r>
        </a:p>
      </dgm:t>
    </dgm:pt>
    <dgm:pt modelId="{D55E5511-D2D0-4558-9EC8-DDCEC9D2787B}" type="sibTrans" cxnId="{413479A7-D719-41AB-AB81-9CAD4B3892F7}">
      <dgm:prSet/>
      <dgm:spPr/>
      <dgm:t>
        <a:bodyPr/>
        <a:lstStyle/>
        <a:p>
          <a:endParaRPr lang="ru-RU"/>
        </a:p>
      </dgm:t>
    </dgm:pt>
    <dgm:pt modelId="{69493B8C-4047-4E7B-9209-0D419E7D3AB7}" type="parTrans" cxnId="{413479A7-D719-41AB-AB81-9CAD4B3892F7}">
      <dgm:prSet/>
      <dgm:spPr/>
      <dgm:t>
        <a:bodyPr/>
        <a:lstStyle/>
        <a:p>
          <a:endParaRPr lang="ru-RU"/>
        </a:p>
      </dgm:t>
    </dgm:pt>
    <dgm:pt modelId="{D9C1992F-1FF3-4109-8648-28F3BFF60E3C}">
      <dgm:prSet phldrT="[Текст]"/>
      <dgm:spPr/>
      <dgm:t>
        <a:bodyPr/>
        <a:lstStyle/>
        <a:p>
          <a:r>
            <a:rPr lang="ru-RU" dirty="0" smtClean="0"/>
            <a:t>животноводство</a:t>
          </a:r>
          <a:endParaRPr lang="ru-RU" dirty="0"/>
        </a:p>
      </dgm:t>
    </dgm:pt>
    <dgm:pt modelId="{C55BA572-F79C-4A8E-B8F4-432104F10AE4}" type="sibTrans" cxnId="{2546678B-36B8-4889-BEC8-980C85999C52}">
      <dgm:prSet/>
      <dgm:spPr/>
      <dgm:t>
        <a:bodyPr/>
        <a:lstStyle/>
        <a:p>
          <a:endParaRPr lang="ru-RU"/>
        </a:p>
      </dgm:t>
    </dgm:pt>
    <dgm:pt modelId="{5A53E805-CDB8-4EBC-8441-AC16FCB39378}" type="parTrans" cxnId="{2546678B-36B8-4889-BEC8-980C85999C52}">
      <dgm:prSet/>
      <dgm:spPr/>
      <dgm:t>
        <a:bodyPr/>
        <a:lstStyle/>
        <a:p>
          <a:endParaRPr lang="ru-RU"/>
        </a:p>
      </dgm:t>
    </dgm:pt>
    <dgm:pt modelId="{B31F28B2-1C16-4843-91D5-94241543F223}">
      <dgm:prSet phldrT="[Текст]"/>
      <dgm:spPr/>
      <dgm:t>
        <a:bodyPr/>
        <a:lstStyle/>
        <a:p>
          <a:r>
            <a:rPr lang="ru-RU" dirty="0" smtClean="0"/>
            <a:t>инжиниринг производства</a:t>
          </a:r>
          <a:endParaRPr lang="ru-RU" dirty="0"/>
        </a:p>
      </dgm:t>
    </dgm:pt>
    <dgm:pt modelId="{C3D02A76-BA95-4C57-A7CA-82D4B977E836}" type="parTrans" cxnId="{CEBD7F03-FD0C-46F5-9516-E2439F9DC633}">
      <dgm:prSet/>
      <dgm:spPr/>
      <dgm:t>
        <a:bodyPr/>
        <a:lstStyle/>
        <a:p>
          <a:endParaRPr lang="ru-RU"/>
        </a:p>
      </dgm:t>
    </dgm:pt>
    <dgm:pt modelId="{CFD9A99F-1BFE-4000-A0F5-73B74F5203E9}" type="sibTrans" cxnId="{CEBD7F03-FD0C-46F5-9516-E2439F9DC633}">
      <dgm:prSet/>
      <dgm:spPr/>
      <dgm:t>
        <a:bodyPr/>
        <a:lstStyle/>
        <a:p>
          <a:endParaRPr lang="ru-RU"/>
        </a:p>
      </dgm:t>
    </dgm:pt>
    <dgm:pt modelId="{4B05846A-6123-49A3-895C-90240A027E6C}" type="pres">
      <dgm:prSet presAssocID="{2C10CA3B-5D81-4674-9021-BA6FE2A1C1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000352-A1F1-4F63-A4B1-D02983FA9379}" type="pres">
      <dgm:prSet presAssocID="{2C10CA3B-5D81-4674-9021-BA6FE2A1C145}" presName="Name1" presStyleCnt="0"/>
      <dgm:spPr/>
      <dgm:t>
        <a:bodyPr/>
        <a:lstStyle/>
        <a:p>
          <a:endParaRPr lang="ru-RU"/>
        </a:p>
      </dgm:t>
    </dgm:pt>
    <dgm:pt modelId="{C97EA779-7519-48AE-A9AA-E069E6A6E7C4}" type="pres">
      <dgm:prSet presAssocID="{2C10CA3B-5D81-4674-9021-BA6FE2A1C145}" presName="cycle" presStyleCnt="0"/>
      <dgm:spPr/>
      <dgm:t>
        <a:bodyPr/>
        <a:lstStyle/>
        <a:p>
          <a:endParaRPr lang="ru-RU"/>
        </a:p>
      </dgm:t>
    </dgm:pt>
    <dgm:pt modelId="{A7B29409-B4F0-4824-B00D-38FB944536E9}" type="pres">
      <dgm:prSet presAssocID="{2C10CA3B-5D81-4674-9021-BA6FE2A1C145}" presName="srcNode" presStyleLbl="node1" presStyleIdx="0" presStyleCnt="4"/>
      <dgm:spPr/>
      <dgm:t>
        <a:bodyPr/>
        <a:lstStyle/>
        <a:p>
          <a:endParaRPr lang="ru-RU"/>
        </a:p>
      </dgm:t>
    </dgm:pt>
    <dgm:pt modelId="{2C4E2CD5-AFE1-4B1F-95D0-C7C8ABFAC575}" type="pres">
      <dgm:prSet presAssocID="{2C10CA3B-5D81-4674-9021-BA6FE2A1C145}" presName="conn" presStyleLbl="parChTrans1D2" presStyleIdx="0" presStyleCnt="1"/>
      <dgm:spPr/>
      <dgm:t>
        <a:bodyPr/>
        <a:lstStyle/>
        <a:p>
          <a:endParaRPr lang="ru-RU"/>
        </a:p>
      </dgm:t>
    </dgm:pt>
    <dgm:pt modelId="{9CCE8B70-62DC-42FB-A91B-80611E8AA9D5}" type="pres">
      <dgm:prSet presAssocID="{2C10CA3B-5D81-4674-9021-BA6FE2A1C145}" presName="extraNode" presStyleLbl="node1" presStyleIdx="0" presStyleCnt="4"/>
      <dgm:spPr/>
      <dgm:t>
        <a:bodyPr/>
        <a:lstStyle/>
        <a:p>
          <a:endParaRPr lang="ru-RU"/>
        </a:p>
      </dgm:t>
    </dgm:pt>
    <dgm:pt modelId="{C09996C7-4423-4860-8FA7-F9AEDF4FA453}" type="pres">
      <dgm:prSet presAssocID="{2C10CA3B-5D81-4674-9021-BA6FE2A1C145}" presName="dstNode" presStyleLbl="node1" presStyleIdx="0" presStyleCnt="4"/>
      <dgm:spPr/>
      <dgm:t>
        <a:bodyPr/>
        <a:lstStyle/>
        <a:p>
          <a:endParaRPr lang="ru-RU"/>
        </a:p>
      </dgm:t>
    </dgm:pt>
    <dgm:pt modelId="{25C6C3A4-68BC-46CE-875F-44C7FB58B3BD}" type="pres">
      <dgm:prSet presAssocID="{B31F28B2-1C16-4843-91D5-94241543F22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4FA28-35DA-410E-9097-84514D8F0668}" type="pres">
      <dgm:prSet presAssocID="{B31F28B2-1C16-4843-91D5-94241543F223}" presName="accent_1" presStyleCnt="0"/>
      <dgm:spPr/>
      <dgm:t>
        <a:bodyPr/>
        <a:lstStyle/>
        <a:p>
          <a:endParaRPr lang="ru-RU"/>
        </a:p>
      </dgm:t>
    </dgm:pt>
    <dgm:pt modelId="{A1D0E91B-E84F-4978-BA3A-F8BC3958326D}" type="pres">
      <dgm:prSet presAssocID="{B31F28B2-1C16-4843-91D5-94241543F223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CB0F289A-648A-4BF7-ADC7-AF621A3AB524}" type="pres">
      <dgm:prSet presAssocID="{600D8435-FA85-4BEA-831B-46FDD46B5BD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F9395-344E-41D4-B45B-87C448A0CDBD}" type="pres">
      <dgm:prSet presAssocID="{600D8435-FA85-4BEA-831B-46FDD46B5BD2}" presName="accent_2" presStyleCnt="0"/>
      <dgm:spPr/>
      <dgm:t>
        <a:bodyPr/>
        <a:lstStyle/>
        <a:p>
          <a:endParaRPr lang="ru-RU"/>
        </a:p>
      </dgm:t>
    </dgm:pt>
    <dgm:pt modelId="{0C53C654-D229-4FBD-8CCB-ABB560DA50B0}" type="pres">
      <dgm:prSet presAssocID="{600D8435-FA85-4BEA-831B-46FDD46B5BD2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5B54EA4A-A4C3-469A-95BC-8EAEA682D41B}" type="pres">
      <dgm:prSet presAssocID="{D9C1992F-1FF3-4109-8648-28F3BFF60E3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587FC-BB6E-48A5-B660-354110110298}" type="pres">
      <dgm:prSet presAssocID="{D9C1992F-1FF3-4109-8648-28F3BFF60E3C}" presName="accent_3" presStyleCnt="0"/>
      <dgm:spPr/>
      <dgm:t>
        <a:bodyPr/>
        <a:lstStyle/>
        <a:p>
          <a:endParaRPr lang="ru-RU"/>
        </a:p>
      </dgm:t>
    </dgm:pt>
    <dgm:pt modelId="{9B731028-0D71-4923-A565-D4C52B841AA9}" type="pres">
      <dgm:prSet presAssocID="{D9C1992F-1FF3-4109-8648-28F3BFF60E3C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DD9C5000-9237-43D2-A523-444C25984C83}" type="pres">
      <dgm:prSet presAssocID="{4F9881FC-301B-4EC6-A14B-726604BB135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D6CA1-DF27-4D91-9438-268BBA7C8700}" type="pres">
      <dgm:prSet presAssocID="{4F9881FC-301B-4EC6-A14B-726604BB135B}" presName="accent_4" presStyleCnt="0"/>
      <dgm:spPr/>
      <dgm:t>
        <a:bodyPr/>
        <a:lstStyle/>
        <a:p>
          <a:endParaRPr lang="ru-RU"/>
        </a:p>
      </dgm:t>
    </dgm:pt>
    <dgm:pt modelId="{F1C30393-AFFA-4099-AADA-814D78BDEDB8}" type="pres">
      <dgm:prSet presAssocID="{4F9881FC-301B-4EC6-A14B-726604BB135B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413479A7-D719-41AB-AB81-9CAD4B3892F7}" srcId="{2C10CA3B-5D81-4674-9021-BA6FE2A1C145}" destId="{4F9881FC-301B-4EC6-A14B-726604BB135B}" srcOrd="3" destOrd="0" parTransId="{69493B8C-4047-4E7B-9209-0D419E7D3AB7}" sibTransId="{D55E5511-D2D0-4558-9EC8-DDCEC9D2787B}"/>
    <dgm:cxn modelId="{4D3F2202-A9F3-4B40-A38C-90848FA4B7FC}" type="presOf" srcId="{600D8435-FA85-4BEA-831B-46FDD46B5BD2}" destId="{CB0F289A-648A-4BF7-ADC7-AF621A3AB524}" srcOrd="0" destOrd="0" presId="urn:microsoft.com/office/officeart/2008/layout/VerticalCurvedList"/>
    <dgm:cxn modelId="{664D99AB-21D0-475F-9FBD-0A43C9D36544}" srcId="{2C10CA3B-5D81-4674-9021-BA6FE2A1C145}" destId="{600D8435-FA85-4BEA-831B-46FDD46B5BD2}" srcOrd="1" destOrd="0" parTransId="{1ECE6E47-40CE-4EEC-97A4-5B4DB7FF01E4}" sibTransId="{1A11B696-8FDC-45A2-90F6-519FA9469910}"/>
    <dgm:cxn modelId="{93FF3EC4-062E-4808-A793-938C739D4F5B}" type="presOf" srcId="{CFD9A99F-1BFE-4000-A0F5-73B74F5203E9}" destId="{2C4E2CD5-AFE1-4B1F-95D0-C7C8ABFAC575}" srcOrd="0" destOrd="0" presId="urn:microsoft.com/office/officeart/2008/layout/VerticalCurvedList"/>
    <dgm:cxn modelId="{2546678B-36B8-4889-BEC8-980C85999C52}" srcId="{2C10CA3B-5D81-4674-9021-BA6FE2A1C145}" destId="{D9C1992F-1FF3-4109-8648-28F3BFF60E3C}" srcOrd="2" destOrd="0" parTransId="{5A53E805-CDB8-4EBC-8441-AC16FCB39378}" sibTransId="{C55BA572-F79C-4A8E-B8F4-432104F10AE4}"/>
    <dgm:cxn modelId="{3A6B1884-AC1A-40B0-B5BA-F577C8702E20}" type="presOf" srcId="{4F9881FC-301B-4EC6-A14B-726604BB135B}" destId="{DD9C5000-9237-43D2-A523-444C25984C83}" srcOrd="0" destOrd="0" presId="urn:microsoft.com/office/officeart/2008/layout/VerticalCurvedList"/>
    <dgm:cxn modelId="{5D01A55E-505C-4398-9B06-F834EEA04575}" type="presOf" srcId="{2C10CA3B-5D81-4674-9021-BA6FE2A1C145}" destId="{4B05846A-6123-49A3-895C-90240A027E6C}" srcOrd="0" destOrd="0" presId="urn:microsoft.com/office/officeart/2008/layout/VerticalCurvedList"/>
    <dgm:cxn modelId="{DB49EF68-C8E3-4211-A737-0BEDDD283BC5}" type="presOf" srcId="{D9C1992F-1FF3-4109-8648-28F3BFF60E3C}" destId="{5B54EA4A-A4C3-469A-95BC-8EAEA682D41B}" srcOrd="0" destOrd="0" presId="urn:microsoft.com/office/officeart/2008/layout/VerticalCurvedList"/>
    <dgm:cxn modelId="{CEBD7F03-FD0C-46F5-9516-E2439F9DC633}" srcId="{2C10CA3B-5D81-4674-9021-BA6FE2A1C145}" destId="{B31F28B2-1C16-4843-91D5-94241543F223}" srcOrd="0" destOrd="0" parTransId="{C3D02A76-BA95-4C57-A7CA-82D4B977E836}" sibTransId="{CFD9A99F-1BFE-4000-A0F5-73B74F5203E9}"/>
    <dgm:cxn modelId="{B3016576-F35E-4A69-8EA1-3A62E04C51E1}" type="presOf" srcId="{B31F28B2-1C16-4843-91D5-94241543F223}" destId="{25C6C3A4-68BC-46CE-875F-44C7FB58B3BD}" srcOrd="0" destOrd="0" presId="urn:microsoft.com/office/officeart/2008/layout/VerticalCurvedList"/>
    <dgm:cxn modelId="{4C2A2983-CC5D-465B-833B-F2F2D2F07016}" type="presParOf" srcId="{4B05846A-6123-49A3-895C-90240A027E6C}" destId="{D9000352-A1F1-4F63-A4B1-D02983FA9379}" srcOrd="0" destOrd="0" presId="urn:microsoft.com/office/officeart/2008/layout/VerticalCurvedList"/>
    <dgm:cxn modelId="{92D6D3A5-825B-4FC3-9B3F-B0254936A185}" type="presParOf" srcId="{D9000352-A1F1-4F63-A4B1-D02983FA9379}" destId="{C97EA779-7519-48AE-A9AA-E069E6A6E7C4}" srcOrd="0" destOrd="0" presId="urn:microsoft.com/office/officeart/2008/layout/VerticalCurvedList"/>
    <dgm:cxn modelId="{0396EF06-4084-4C7C-9328-3FC3EEF4B476}" type="presParOf" srcId="{C97EA779-7519-48AE-A9AA-E069E6A6E7C4}" destId="{A7B29409-B4F0-4824-B00D-38FB944536E9}" srcOrd="0" destOrd="0" presId="urn:microsoft.com/office/officeart/2008/layout/VerticalCurvedList"/>
    <dgm:cxn modelId="{D074CEA9-DA49-4E67-AC91-BEB7D6AE9CC6}" type="presParOf" srcId="{C97EA779-7519-48AE-A9AA-E069E6A6E7C4}" destId="{2C4E2CD5-AFE1-4B1F-95D0-C7C8ABFAC575}" srcOrd="1" destOrd="0" presId="urn:microsoft.com/office/officeart/2008/layout/VerticalCurvedList"/>
    <dgm:cxn modelId="{44DCE3E2-E5EF-457E-A806-1849A7089416}" type="presParOf" srcId="{C97EA779-7519-48AE-A9AA-E069E6A6E7C4}" destId="{9CCE8B70-62DC-42FB-A91B-80611E8AA9D5}" srcOrd="2" destOrd="0" presId="urn:microsoft.com/office/officeart/2008/layout/VerticalCurvedList"/>
    <dgm:cxn modelId="{66E04A15-363C-4F62-B50E-B252755F1DD3}" type="presParOf" srcId="{C97EA779-7519-48AE-A9AA-E069E6A6E7C4}" destId="{C09996C7-4423-4860-8FA7-F9AEDF4FA453}" srcOrd="3" destOrd="0" presId="urn:microsoft.com/office/officeart/2008/layout/VerticalCurvedList"/>
    <dgm:cxn modelId="{48168136-65DA-49BD-B8BD-48F8C4A72D4D}" type="presParOf" srcId="{D9000352-A1F1-4F63-A4B1-D02983FA9379}" destId="{25C6C3A4-68BC-46CE-875F-44C7FB58B3BD}" srcOrd="1" destOrd="0" presId="urn:microsoft.com/office/officeart/2008/layout/VerticalCurvedList"/>
    <dgm:cxn modelId="{9E7E8DB9-B970-4DF6-B1AE-679F8E628C1F}" type="presParOf" srcId="{D9000352-A1F1-4F63-A4B1-D02983FA9379}" destId="{3874FA28-35DA-410E-9097-84514D8F0668}" srcOrd="2" destOrd="0" presId="urn:microsoft.com/office/officeart/2008/layout/VerticalCurvedList"/>
    <dgm:cxn modelId="{1BCDACBD-54FF-4D09-83C0-A3D5E63DDBC5}" type="presParOf" srcId="{3874FA28-35DA-410E-9097-84514D8F0668}" destId="{A1D0E91B-E84F-4978-BA3A-F8BC3958326D}" srcOrd="0" destOrd="0" presId="urn:microsoft.com/office/officeart/2008/layout/VerticalCurvedList"/>
    <dgm:cxn modelId="{43366E70-298D-4908-AC49-98269B22B48E}" type="presParOf" srcId="{D9000352-A1F1-4F63-A4B1-D02983FA9379}" destId="{CB0F289A-648A-4BF7-ADC7-AF621A3AB524}" srcOrd="3" destOrd="0" presId="urn:microsoft.com/office/officeart/2008/layout/VerticalCurvedList"/>
    <dgm:cxn modelId="{EE857A49-FA78-4F9E-BE8E-FCF93475FD94}" type="presParOf" srcId="{D9000352-A1F1-4F63-A4B1-D02983FA9379}" destId="{017F9395-344E-41D4-B45B-87C448A0CDBD}" srcOrd="4" destOrd="0" presId="urn:microsoft.com/office/officeart/2008/layout/VerticalCurvedList"/>
    <dgm:cxn modelId="{3958A02E-DC50-4B6E-B506-2E33476696C8}" type="presParOf" srcId="{017F9395-344E-41D4-B45B-87C448A0CDBD}" destId="{0C53C654-D229-4FBD-8CCB-ABB560DA50B0}" srcOrd="0" destOrd="0" presId="urn:microsoft.com/office/officeart/2008/layout/VerticalCurvedList"/>
    <dgm:cxn modelId="{61CB2BAE-036C-4D9E-80A3-5F60F6A6DEA3}" type="presParOf" srcId="{D9000352-A1F1-4F63-A4B1-D02983FA9379}" destId="{5B54EA4A-A4C3-469A-95BC-8EAEA682D41B}" srcOrd="5" destOrd="0" presId="urn:microsoft.com/office/officeart/2008/layout/VerticalCurvedList"/>
    <dgm:cxn modelId="{C6DE29F4-A591-44D9-B3D0-D28AF7B023C0}" type="presParOf" srcId="{D9000352-A1F1-4F63-A4B1-D02983FA9379}" destId="{9BD587FC-BB6E-48A5-B660-354110110298}" srcOrd="6" destOrd="0" presId="urn:microsoft.com/office/officeart/2008/layout/VerticalCurvedList"/>
    <dgm:cxn modelId="{9752F5DB-0CEC-4F52-9268-F215C9EBDFC9}" type="presParOf" srcId="{9BD587FC-BB6E-48A5-B660-354110110298}" destId="{9B731028-0D71-4923-A565-D4C52B841AA9}" srcOrd="0" destOrd="0" presId="urn:microsoft.com/office/officeart/2008/layout/VerticalCurvedList"/>
    <dgm:cxn modelId="{6AB19744-E963-4A1E-9802-D4CC3983B48C}" type="presParOf" srcId="{D9000352-A1F1-4F63-A4B1-D02983FA9379}" destId="{DD9C5000-9237-43D2-A523-444C25984C83}" srcOrd="7" destOrd="0" presId="urn:microsoft.com/office/officeart/2008/layout/VerticalCurvedList"/>
    <dgm:cxn modelId="{8C1F4111-F349-4E0D-9F5C-602670055AD2}" type="presParOf" srcId="{D9000352-A1F1-4F63-A4B1-D02983FA9379}" destId="{13DD6CA1-DF27-4D91-9438-268BBA7C8700}" srcOrd="8" destOrd="0" presId="urn:microsoft.com/office/officeart/2008/layout/VerticalCurvedList"/>
    <dgm:cxn modelId="{2EFC3EEB-FD92-49D3-B6D1-576295D38197}" type="presParOf" srcId="{13DD6CA1-DF27-4D91-9438-268BBA7C8700}" destId="{F1C30393-AFFA-4099-AADA-814D78BDED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76DD9F-8966-4B6F-BB7B-59388B15F69E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6796DEF5-ABA2-4163-A416-4606B5DE7E33}">
      <dgm:prSet phldrT="[Текст]"/>
      <dgm:spPr/>
      <dgm:t>
        <a:bodyPr/>
        <a:lstStyle/>
        <a:p>
          <a:r>
            <a:rPr lang="ru-RU" dirty="0" smtClean="0"/>
            <a:t>Теплицы</a:t>
          </a:r>
          <a:endParaRPr lang="ru-RU" dirty="0"/>
        </a:p>
      </dgm:t>
    </dgm:pt>
    <dgm:pt modelId="{AF152741-812B-40CA-93E3-60458120F9CE}" type="parTrans" cxnId="{E84A0B05-6D60-4B18-8B82-8472961EFB58}">
      <dgm:prSet/>
      <dgm:spPr/>
      <dgm:t>
        <a:bodyPr/>
        <a:lstStyle/>
        <a:p>
          <a:endParaRPr lang="ru-RU"/>
        </a:p>
      </dgm:t>
    </dgm:pt>
    <dgm:pt modelId="{C47D9DEE-792F-4657-91D5-2B06884E3D8A}" type="sibTrans" cxnId="{E84A0B05-6D60-4B18-8B82-8472961EFB58}">
      <dgm:prSet/>
      <dgm:spPr/>
      <dgm:t>
        <a:bodyPr/>
        <a:lstStyle/>
        <a:p>
          <a:endParaRPr lang="ru-RU"/>
        </a:p>
      </dgm:t>
    </dgm:pt>
    <dgm:pt modelId="{8DFCB87B-1509-4D3B-A75D-09DD70E032CF}">
      <dgm:prSet phldrT="[Текст]"/>
      <dgm:spPr/>
      <dgm:t>
        <a:bodyPr/>
        <a:lstStyle/>
        <a:p>
          <a:r>
            <a:rPr lang="ru-RU" dirty="0" smtClean="0"/>
            <a:t>Рыбоводческие комплексы</a:t>
          </a:r>
          <a:endParaRPr lang="ru-RU" dirty="0"/>
        </a:p>
      </dgm:t>
    </dgm:pt>
    <dgm:pt modelId="{6707390A-323C-4312-B591-6530E40A4DA6}" type="parTrans" cxnId="{F3D34F2B-A223-461F-A5B1-0B91D36745C9}">
      <dgm:prSet/>
      <dgm:spPr/>
      <dgm:t>
        <a:bodyPr/>
        <a:lstStyle/>
        <a:p>
          <a:endParaRPr lang="ru-RU"/>
        </a:p>
      </dgm:t>
    </dgm:pt>
    <dgm:pt modelId="{CD5ACE04-AB47-456F-8634-6EF4553EDE1D}" type="sibTrans" cxnId="{F3D34F2B-A223-461F-A5B1-0B91D36745C9}">
      <dgm:prSet/>
      <dgm:spPr/>
      <dgm:t>
        <a:bodyPr/>
        <a:lstStyle/>
        <a:p>
          <a:endParaRPr lang="ru-RU"/>
        </a:p>
      </dgm:t>
    </dgm:pt>
    <dgm:pt modelId="{269A0FDB-29A6-465A-B21A-00001E746117}">
      <dgm:prSet phldrT="[Текст]"/>
      <dgm:spPr/>
      <dgm:t>
        <a:bodyPr/>
        <a:lstStyle/>
        <a:p>
          <a:r>
            <a:rPr lang="ru-RU" dirty="0" smtClean="0"/>
            <a:t>Производство грибов</a:t>
          </a:r>
          <a:endParaRPr lang="ru-RU" dirty="0"/>
        </a:p>
      </dgm:t>
    </dgm:pt>
    <dgm:pt modelId="{37F94870-90AB-42CA-B0B3-5EE28ECC06A6}" type="parTrans" cxnId="{B09E5E60-E8CD-45FC-BE08-549ACD39D0CE}">
      <dgm:prSet/>
      <dgm:spPr/>
      <dgm:t>
        <a:bodyPr/>
        <a:lstStyle/>
        <a:p>
          <a:endParaRPr lang="ru-RU"/>
        </a:p>
      </dgm:t>
    </dgm:pt>
    <dgm:pt modelId="{FA4A9641-5A4D-452A-B58B-BC995E82674C}" type="sibTrans" cxnId="{B09E5E60-E8CD-45FC-BE08-549ACD39D0CE}">
      <dgm:prSet/>
      <dgm:spPr/>
      <dgm:t>
        <a:bodyPr/>
        <a:lstStyle/>
        <a:p>
          <a:endParaRPr lang="ru-RU"/>
        </a:p>
      </dgm:t>
    </dgm:pt>
    <dgm:pt modelId="{A28FDD65-487C-4C5E-9A7A-110620CD6922}">
      <dgm:prSet phldrT="[Текст]"/>
      <dgm:spPr/>
      <dgm:t>
        <a:bodyPr/>
        <a:lstStyle/>
        <a:p>
          <a:r>
            <a:rPr lang="ru-RU" dirty="0" smtClean="0"/>
            <a:t>Животноводческие комплексы</a:t>
          </a:r>
          <a:endParaRPr lang="ru-RU" dirty="0"/>
        </a:p>
      </dgm:t>
    </dgm:pt>
    <dgm:pt modelId="{3BDD29D2-C45E-47A8-83F4-B3BCF5443A43}" type="parTrans" cxnId="{2FC7F9E4-8D06-4213-BFC0-80502D620AAE}">
      <dgm:prSet/>
      <dgm:spPr/>
      <dgm:t>
        <a:bodyPr/>
        <a:lstStyle/>
        <a:p>
          <a:endParaRPr lang="ru-RU"/>
        </a:p>
      </dgm:t>
    </dgm:pt>
    <dgm:pt modelId="{A833D180-9BBF-4457-971B-332DDA9C3A04}" type="sibTrans" cxnId="{2FC7F9E4-8D06-4213-BFC0-80502D620AAE}">
      <dgm:prSet/>
      <dgm:spPr/>
      <dgm:t>
        <a:bodyPr/>
        <a:lstStyle/>
        <a:p>
          <a:endParaRPr lang="ru-RU"/>
        </a:p>
      </dgm:t>
    </dgm:pt>
    <dgm:pt modelId="{A21458A9-4EBB-41AC-B654-67CBF218E25E}" type="pres">
      <dgm:prSet presAssocID="{8F76DD9F-8966-4B6F-BB7B-59388B15F6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A788A-5663-4ACC-9E73-54FE68568086}" type="pres">
      <dgm:prSet presAssocID="{6796DEF5-ABA2-4163-A416-4606B5DE7E3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B39EC-C674-4165-AEFE-1C637A7CC605}" type="pres">
      <dgm:prSet presAssocID="{C47D9DEE-792F-4657-91D5-2B06884E3D8A}" presName="sibTrans" presStyleCnt="0"/>
      <dgm:spPr/>
    </dgm:pt>
    <dgm:pt modelId="{D7F5004B-8461-4C97-8253-8262B97F712B}" type="pres">
      <dgm:prSet presAssocID="{8DFCB87B-1509-4D3B-A75D-09DD70E03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BC3CB-143A-4199-9232-AB884DBE58BE}" type="pres">
      <dgm:prSet presAssocID="{CD5ACE04-AB47-456F-8634-6EF4553EDE1D}" presName="sibTrans" presStyleCnt="0"/>
      <dgm:spPr/>
    </dgm:pt>
    <dgm:pt modelId="{58DF0066-0577-4FB0-8A91-5115523D4AB5}" type="pres">
      <dgm:prSet presAssocID="{269A0FDB-29A6-465A-B21A-00001E74611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F88F9-710C-4D26-AC9E-8420FAF17CE9}" type="pres">
      <dgm:prSet presAssocID="{FA4A9641-5A4D-452A-B58B-BC995E82674C}" presName="sibTrans" presStyleCnt="0"/>
      <dgm:spPr/>
    </dgm:pt>
    <dgm:pt modelId="{91259258-9D79-487D-954C-640AB1A847A3}" type="pres">
      <dgm:prSet presAssocID="{A28FDD65-487C-4C5E-9A7A-110620CD692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A0B05-6D60-4B18-8B82-8472961EFB58}" srcId="{8F76DD9F-8966-4B6F-BB7B-59388B15F69E}" destId="{6796DEF5-ABA2-4163-A416-4606B5DE7E33}" srcOrd="0" destOrd="0" parTransId="{AF152741-812B-40CA-93E3-60458120F9CE}" sibTransId="{C47D9DEE-792F-4657-91D5-2B06884E3D8A}"/>
    <dgm:cxn modelId="{512A43FD-8E3E-4D69-B1E1-F2997E89F3B3}" type="presOf" srcId="{269A0FDB-29A6-465A-B21A-00001E746117}" destId="{58DF0066-0577-4FB0-8A91-5115523D4AB5}" srcOrd="0" destOrd="0" presId="urn:microsoft.com/office/officeart/2005/8/layout/default"/>
    <dgm:cxn modelId="{BB164D4C-F025-447C-9B32-F990DC7EBB0C}" type="presOf" srcId="{8DFCB87B-1509-4D3B-A75D-09DD70E032CF}" destId="{D7F5004B-8461-4C97-8253-8262B97F712B}" srcOrd="0" destOrd="0" presId="urn:microsoft.com/office/officeart/2005/8/layout/default"/>
    <dgm:cxn modelId="{F3D34F2B-A223-461F-A5B1-0B91D36745C9}" srcId="{8F76DD9F-8966-4B6F-BB7B-59388B15F69E}" destId="{8DFCB87B-1509-4D3B-A75D-09DD70E032CF}" srcOrd="1" destOrd="0" parTransId="{6707390A-323C-4312-B591-6530E40A4DA6}" sibTransId="{CD5ACE04-AB47-456F-8634-6EF4553EDE1D}"/>
    <dgm:cxn modelId="{2A2F9DC9-2FA4-4E13-A60F-9D0E4EB86D87}" type="presOf" srcId="{6796DEF5-ABA2-4163-A416-4606B5DE7E33}" destId="{891A788A-5663-4ACC-9E73-54FE68568086}" srcOrd="0" destOrd="0" presId="urn:microsoft.com/office/officeart/2005/8/layout/default"/>
    <dgm:cxn modelId="{AB2F6379-A431-478B-984B-D5247BCE8F80}" type="presOf" srcId="{8F76DD9F-8966-4B6F-BB7B-59388B15F69E}" destId="{A21458A9-4EBB-41AC-B654-67CBF218E25E}" srcOrd="0" destOrd="0" presId="urn:microsoft.com/office/officeart/2005/8/layout/default"/>
    <dgm:cxn modelId="{D39FF7FB-8897-4BF4-8B7B-5A5A688F1298}" type="presOf" srcId="{A28FDD65-487C-4C5E-9A7A-110620CD6922}" destId="{91259258-9D79-487D-954C-640AB1A847A3}" srcOrd="0" destOrd="0" presId="urn:microsoft.com/office/officeart/2005/8/layout/default"/>
    <dgm:cxn modelId="{B09E5E60-E8CD-45FC-BE08-549ACD39D0CE}" srcId="{8F76DD9F-8966-4B6F-BB7B-59388B15F69E}" destId="{269A0FDB-29A6-465A-B21A-00001E746117}" srcOrd="2" destOrd="0" parTransId="{37F94870-90AB-42CA-B0B3-5EE28ECC06A6}" sibTransId="{FA4A9641-5A4D-452A-B58B-BC995E82674C}"/>
    <dgm:cxn modelId="{2FC7F9E4-8D06-4213-BFC0-80502D620AAE}" srcId="{8F76DD9F-8966-4B6F-BB7B-59388B15F69E}" destId="{A28FDD65-487C-4C5E-9A7A-110620CD6922}" srcOrd="3" destOrd="0" parTransId="{3BDD29D2-C45E-47A8-83F4-B3BCF5443A43}" sibTransId="{A833D180-9BBF-4457-971B-332DDA9C3A04}"/>
    <dgm:cxn modelId="{72F1EFC4-2E6A-4CE6-9DF2-7C5C0A1C2562}" type="presParOf" srcId="{A21458A9-4EBB-41AC-B654-67CBF218E25E}" destId="{891A788A-5663-4ACC-9E73-54FE68568086}" srcOrd="0" destOrd="0" presId="urn:microsoft.com/office/officeart/2005/8/layout/default"/>
    <dgm:cxn modelId="{57E9127F-4756-4123-9E17-448F809537D0}" type="presParOf" srcId="{A21458A9-4EBB-41AC-B654-67CBF218E25E}" destId="{AF8B39EC-C674-4165-AEFE-1C637A7CC605}" srcOrd="1" destOrd="0" presId="urn:microsoft.com/office/officeart/2005/8/layout/default"/>
    <dgm:cxn modelId="{E691D676-65A5-44BF-BC2A-6794D3679DE5}" type="presParOf" srcId="{A21458A9-4EBB-41AC-B654-67CBF218E25E}" destId="{D7F5004B-8461-4C97-8253-8262B97F712B}" srcOrd="2" destOrd="0" presId="urn:microsoft.com/office/officeart/2005/8/layout/default"/>
    <dgm:cxn modelId="{DBAF1F9A-A480-442A-9BCF-A74FF9572C7B}" type="presParOf" srcId="{A21458A9-4EBB-41AC-B654-67CBF218E25E}" destId="{7BFBC3CB-143A-4199-9232-AB884DBE58BE}" srcOrd="3" destOrd="0" presId="urn:microsoft.com/office/officeart/2005/8/layout/default"/>
    <dgm:cxn modelId="{5C920702-7DC8-430B-A221-065B601C3E90}" type="presParOf" srcId="{A21458A9-4EBB-41AC-B654-67CBF218E25E}" destId="{58DF0066-0577-4FB0-8A91-5115523D4AB5}" srcOrd="4" destOrd="0" presId="urn:microsoft.com/office/officeart/2005/8/layout/default"/>
    <dgm:cxn modelId="{6D0E1A6E-7787-4AC6-80FF-288591CE7550}" type="presParOf" srcId="{A21458A9-4EBB-41AC-B654-67CBF218E25E}" destId="{B67F88F9-710C-4D26-AC9E-8420FAF17CE9}" srcOrd="5" destOrd="0" presId="urn:microsoft.com/office/officeart/2005/8/layout/default"/>
    <dgm:cxn modelId="{EB9539ED-990A-4EF6-8F41-3616DA216AB7}" type="presParOf" srcId="{A21458A9-4EBB-41AC-B654-67CBF218E25E}" destId="{91259258-9D79-487D-954C-640AB1A847A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76DD9F-8966-4B6F-BB7B-59388B15F69E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93DD28B-459C-4BCF-95F5-49F5A4A9FF5B}">
      <dgm:prSet/>
      <dgm:spPr/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Качество почвы</a:t>
          </a:r>
          <a:endParaRPr lang="ru-RU" b="1" dirty="0">
            <a:latin typeface="Arial Narrow" panose="020B0606020202030204" pitchFamily="34" charset="0"/>
          </a:endParaRPr>
        </a:p>
      </dgm:t>
    </dgm:pt>
    <dgm:pt modelId="{D0D56A90-3925-4849-9FC5-AC769C8E9F1C}" type="parTrans" cxnId="{19A019F2-D349-4AD5-BD94-3275D4CCE624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23D9F499-D0FD-4824-AA76-0508C7175D5B}" type="sibTrans" cxnId="{19A019F2-D349-4AD5-BD94-3275D4CCE624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7FA7DADF-4BE6-4A58-A4A3-901EA8E20ACB}">
      <dgm:prSet/>
      <dgm:spPr/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Севооборот</a:t>
          </a:r>
          <a:endParaRPr lang="ru-RU" b="1" dirty="0">
            <a:latin typeface="Arial Narrow" panose="020B0606020202030204" pitchFamily="34" charset="0"/>
          </a:endParaRPr>
        </a:p>
      </dgm:t>
    </dgm:pt>
    <dgm:pt modelId="{9E3D592D-23F4-4E98-8DBB-C1BBCC8A0F8B}" type="parTrans" cxnId="{88078FB7-191D-4E68-B5F9-674802018624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9EC3551A-CAF4-4F0B-B22C-A2516ECCED91}" type="sibTrans" cxnId="{88078FB7-191D-4E68-B5F9-674802018624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125AA54A-12E4-4A32-BB89-8C65DFBDB3B1}">
      <dgm:prSet/>
      <dgm:spPr/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Технологические  карты</a:t>
          </a:r>
          <a:endParaRPr lang="ru-RU" b="1" dirty="0">
            <a:latin typeface="Arial Narrow" panose="020B0606020202030204" pitchFamily="34" charset="0"/>
          </a:endParaRPr>
        </a:p>
      </dgm:t>
    </dgm:pt>
    <dgm:pt modelId="{A0557860-2E9D-4858-91A8-DF4ACE38F569}" type="parTrans" cxnId="{D394CF5F-B0E9-487A-AEAF-CD8A61560A67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DB590CA4-47BE-42C3-9109-5BE4972F107F}" type="sibTrans" cxnId="{D394CF5F-B0E9-487A-AEAF-CD8A61560A67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15B0C5A2-3B0C-4AE5-A73F-01280EC7E973}">
      <dgm:prSet/>
      <dgm:spPr/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Селекция и генетика</a:t>
          </a:r>
          <a:endParaRPr lang="ru-RU" b="1" dirty="0">
            <a:latin typeface="Arial Narrow" panose="020B0606020202030204" pitchFamily="34" charset="0"/>
          </a:endParaRPr>
        </a:p>
      </dgm:t>
    </dgm:pt>
    <dgm:pt modelId="{50B5C58E-AC1A-46FA-869E-5B6E89435A7A}" type="parTrans" cxnId="{FBF60590-554E-48F8-B448-DC4C23DC160D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4DEF21C6-2E0F-4C2F-A7E0-93C749F41F1B}" type="sibTrans" cxnId="{FBF60590-554E-48F8-B448-DC4C23DC160D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CA23EFEF-D383-42F7-92EB-181E8DF8793D}">
      <dgm:prSet/>
      <dgm:spPr/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Животноводство</a:t>
          </a:r>
          <a:endParaRPr lang="ru-RU" b="1" dirty="0">
            <a:latin typeface="Arial Narrow" panose="020B0606020202030204" pitchFamily="34" charset="0"/>
          </a:endParaRPr>
        </a:p>
      </dgm:t>
    </dgm:pt>
    <dgm:pt modelId="{BD268808-2718-470E-B395-AD83F5DEC5E6}" type="parTrans" cxnId="{81AD2EC5-512A-45B2-AFBF-4872948675E9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F3EBE415-8D6B-4835-8C96-BE7565D9A39F}" type="sibTrans" cxnId="{81AD2EC5-512A-45B2-AFBF-4872948675E9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A2B3D4FB-E687-4564-9C8E-086F9AA44837}">
      <dgm:prSet/>
      <dgm:spPr/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Переработка отходов</a:t>
          </a:r>
          <a:endParaRPr lang="ru-RU" b="1" dirty="0">
            <a:latin typeface="Arial Narrow" panose="020B0606020202030204" pitchFamily="34" charset="0"/>
          </a:endParaRPr>
        </a:p>
      </dgm:t>
    </dgm:pt>
    <dgm:pt modelId="{7B47A8A2-0F36-4F81-B71F-60D2DCE9AA0D}" type="parTrans" cxnId="{AAD969BA-3FD7-4588-B881-2CDD362C4D0D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5AD50A23-9157-4BBF-B1E1-C130F557E16D}" type="sibTrans" cxnId="{AAD969BA-3FD7-4588-B881-2CDD362C4D0D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A21458A9-4EBB-41AC-B654-67CBF218E25E}" type="pres">
      <dgm:prSet presAssocID="{8F76DD9F-8966-4B6F-BB7B-59388B15F6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07B4A6-B115-4694-AB15-AE136AA24515}" type="pres">
      <dgm:prSet presAssocID="{793DD28B-459C-4BCF-95F5-49F5A4A9FF5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E052C-9792-44C5-91D6-072FF67E279E}" type="pres">
      <dgm:prSet presAssocID="{23D9F499-D0FD-4824-AA76-0508C7175D5B}" presName="sibTrans" presStyleCnt="0"/>
      <dgm:spPr/>
    </dgm:pt>
    <dgm:pt modelId="{28F5255D-4B2D-4361-8A67-C2D95A6C9BD9}" type="pres">
      <dgm:prSet presAssocID="{7FA7DADF-4BE6-4A58-A4A3-901EA8E20A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86913-A4E6-4DD2-BB33-04A88F75B9EE}" type="pres">
      <dgm:prSet presAssocID="{9EC3551A-CAF4-4F0B-B22C-A2516ECCED91}" presName="sibTrans" presStyleCnt="0"/>
      <dgm:spPr/>
    </dgm:pt>
    <dgm:pt modelId="{400602FD-7AD3-491A-A41C-23AF267ABF0C}" type="pres">
      <dgm:prSet presAssocID="{125AA54A-12E4-4A32-BB89-8C65DFBDB3B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FFDE4-63B0-453E-BB8D-36D69BFFD2CA}" type="pres">
      <dgm:prSet presAssocID="{DB590CA4-47BE-42C3-9109-5BE4972F107F}" presName="sibTrans" presStyleCnt="0"/>
      <dgm:spPr/>
    </dgm:pt>
    <dgm:pt modelId="{2AE20E0C-257C-4597-A571-BB1081C1E139}" type="pres">
      <dgm:prSet presAssocID="{15B0C5A2-3B0C-4AE5-A73F-01280EC7E97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9A04F-0666-4878-827C-BE1C6632995D}" type="pres">
      <dgm:prSet presAssocID="{4DEF21C6-2E0F-4C2F-A7E0-93C749F41F1B}" presName="sibTrans" presStyleCnt="0"/>
      <dgm:spPr/>
    </dgm:pt>
    <dgm:pt modelId="{A87FF224-9F01-4EE0-8632-FAB759A29798}" type="pres">
      <dgm:prSet presAssocID="{CA23EFEF-D383-42F7-92EB-181E8DF8793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15CC2-EBA2-4C61-AC61-A95BA39BE67E}" type="pres">
      <dgm:prSet presAssocID="{F3EBE415-8D6B-4835-8C96-BE7565D9A39F}" presName="sibTrans" presStyleCnt="0"/>
      <dgm:spPr/>
    </dgm:pt>
    <dgm:pt modelId="{C2C11F97-B841-45F9-8B5F-6D2319923377}" type="pres">
      <dgm:prSet presAssocID="{A2B3D4FB-E687-4564-9C8E-086F9AA4483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D969BA-3FD7-4588-B881-2CDD362C4D0D}" srcId="{8F76DD9F-8966-4B6F-BB7B-59388B15F69E}" destId="{A2B3D4FB-E687-4564-9C8E-086F9AA44837}" srcOrd="5" destOrd="0" parTransId="{7B47A8A2-0F36-4F81-B71F-60D2DCE9AA0D}" sibTransId="{5AD50A23-9157-4BBF-B1E1-C130F557E16D}"/>
    <dgm:cxn modelId="{D394CF5F-B0E9-487A-AEAF-CD8A61560A67}" srcId="{8F76DD9F-8966-4B6F-BB7B-59388B15F69E}" destId="{125AA54A-12E4-4A32-BB89-8C65DFBDB3B1}" srcOrd="2" destOrd="0" parTransId="{A0557860-2E9D-4858-91A8-DF4ACE38F569}" sibTransId="{DB590CA4-47BE-42C3-9109-5BE4972F107F}"/>
    <dgm:cxn modelId="{733631F8-075B-47D3-8286-B4D492D82285}" type="presOf" srcId="{A2B3D4FB-E687-4564-9C8E-086F9AA44837}" destId="{C2C11F97-B841-45F9-8B5F-6D2319923377}" srcOrd="0" destOrd="0" presId="urn:microsoft.com/office/officeart/2005/8/layout/default"/>
    <dgm:cxn modelId="{F960936C-016A-4E7C-B0E3-6BBEAA44DE0E}" type="presOf" srcId="{15B0C5A2-3B0C-4AE5-A73F-01280EC7E973}" destId="{2AE20E0C-257C-4597-A571-BB1081C1E139}" srcOrd="0" destOrd="0" presId="urn:microsoft.com/office/officeart/2005/8/layout/default"/>
    <dgm:cxn modelId="{FBF60590-554E-48F8-B448-DC4C23DC160D}" srcId="{8F76DD9F-8966-4B6F-BB7B-59388B15F69E}" destId="{15B0C5A2-3B0C-4AE5-A73F-01280EC7E973}" srcOrd="3" destOrd="0" parTransId="{50B5C58E-AC1A-46FA-869E-5B6E89435A7A}" sibTransId="{4DEF21C6-2E0F-4C2F-A7E0-93C749F41F1B}"/>
    <dgm:cxn modelId="{81AD2EC5-512A-45B2-AFBF-4872948675E9}" srcId="{8F76DD9F-8966-4B6F-BB7B-59388B15F69E}" destId="{CA23EFEF-D383-42F7-92EB-181E8DF8793D}" srcOrd="4" destOrd="0" parTransId="{BD268808-2718-470E-B395-AD83F5DEC5E6}" sibTransId="{F3EBE415-8D6B-4835-8C96-BE7565D9A39F}"/>
    <dgm:cxn modelId="{E73C7842-84B3-4D05-8C7B-A94094B96104}" type="presOf" srcId="{793DD28B-459C-4BCF-95F5-49F5A4A9FF5B}" destId="{6907B4A6-B115-4694-AB15-AE136AA24515}" srcOrd="0" destOrd="0" presId="urn:microsoft.com/office/officeart/2005/8/layout/default"/>
    <dgm:cxn modelId="{DAD474CF-7C73-481A-A311-EAA129B08A4E}" type="presOf" srcId="{7FA7DADF-4BE6-4A58-A4A3-901EA8E20ACB}" destId="{28F5255D-4B2D-4361-8A67-C2D95A6C9BD9}" srcOrd="0" destOrd="0" presId="urn:microsoft.com/office/officeart/2005/8/layout/default"/>
    <dgm:cxn modelId="{19A019F2-D349-4AD5-BD94-3275D4CCE624}" srcId="{8F76DD9F-8966-4B6F-BB7B-59388B15F69E}" destId="{793DD28B-459C-4BCF-95F5-49F5A4A9FF5B}" srcOrd="0" destOrd="0" parTransId="{D0D56A90-3925-4849-9FC5-AC769C8E9F1C}" sibTransId="{23D9F499-D0FD-4824-AA76-0508C7175D5B}"/>
    <dgm:cxn modelId="{881F9F6D-3C78-4BFB-B36C-88BC42BA95DF}" type="presOf" srcId="{125AA54A-12E4-4A32-BB89-8C65DFBDB3B1}" destId="{400602FD-7AD3-491A-A41C-23AF267ABF0C}" srcOrd="0" destOrd="0" presId="urn:microsoft.com/office/officeart/2005/8/layout/default"/>
    <dgm:cxn modelId="{AB2F6379-A431-478B-984B-D5247BCE8F80}" type="presOf" srcId="{8F76DD9F-8966-4B6F-BB7B-59388B15F69E}" destId="{A21458A9-4EBB-41AC-B654-67CBF218E25E}" srcOrd="0" destOrd="0" presId="urn:microsoft.com/office/officeart/2005/8/layout/default"/>
    <dgm:cxn modelId="{9C9311AC-F9CF-4753-9462-D9CA7A51592B}" type="presOf" srcId="{CA23EFEF-D383-42F7-92EB-181E8DF8793D}" destId="{A87FF224-9F01-4EE0-8632-FAB759A29798}" srcOrd="0" destOrd="0" presId="urn:microsoft.com/office/officeart/2005/8/layout/default"/>
    <dgm:cxn modelId="{88078FB7-191D-4E68-B5F9-674802018624}" srcId="{8F76DD9F-8966-4B6F-BB7B-59388B15F69E}" destId="{7FA7DADF-4BE6-4A58-A4A3-901EA8E20ACB}" srcOrd="1" destOrd="0" parTransId="{9E3D592D-23F4-4E98-8DBB-C1BBCC8A0F8B}" sibTransId="{9EC3551A-CAF4-4F0B-B22C-A2516ECCED91}"/>
    <dgm:cxn modelId="{D9DBE5A2-B018-4593-90B5-34BF96B78B96}" type="presParOf" srcId="{A21458A9-4EBB-41AC-B654-67CBF218E25E}" destId="{6907B4A6-B115-4694-AB15-AE136AA24515}" srcOrd="0" destOrd="0" presId="urn:microsoft.com/office/officeart/2005/8/layout/default"/>
    <dgm:cxn modelId="{37503E97-E332-42FC-8614-CA13FF992A46}" type="presParOf" srcId="{A21458A9-4EBB-41AC-B654-67CBF218E25E}" destId="{5D8E052C-9792-44C5-91D6-072FF67E279E}" srcOrd="1" destOrd="0" presId="urn:microsoft.com/office/officeart/2005/8/layout/default"/>
    <dgm:cxn modelId="{F7BEFC1C-4826-4881-B4AA-E293ECD1DF3B}" type="presParOf" srcId="{A21458A9-4EBB-41AC-B654-67CBF218E25E}" destId="{28F5255D-4B2D-4361-8A67-C2D95A6C9BD9}" srcOrd="2" destOrd="0" presId="urn:microsoft.com/office/officeart/2005/8/layout/default"/>
    <dgm:cxn modelId="{0D951ED2-670F-49A6-AA84-C67BD55A6B35}" type="presParOf" srcId="{A21458A9-4EBB-41AC-B654-67CBF218E25E}" destId="{D0F86913-A4E6-4DD2-BB33-04A88F75B9EE}" srcOrd="3" destOrd="0" presId="urn:microsoft.com/office/officeart/2005/8/layout/default"/>
    <dgm:cxn modelId="{5E58E05D-7DE4-4902-9CD6-7A15FE5B4C80}" type="presParOf" srcId="{A21458A9-4EBB-41AC-B654-67CBF218E25E}" destId="{400602FD-7AD3-491A-A41C-23AF267ABF0C}" srcOrd="4" destOrd="0" presId="urn:microsoft.com/office/officeart/2005/8/layout/default"/>
    <dgm:cxn modelId="{9CCF0B08-497A-4BAD-966A-94439AD647FD}" type="presParOf" srcId="{A21458A9-4EBB-41AC-B654-67CBF218E25E}" destId="{1AAFFDE4-63B0-453E-BB8D-36D69BFFD2CA}" srcOrd="5" destOrd="0" presId="urn:microsoft.com/office/officeart/2005/8/layout/default"/>
    <dgm:cxn modelId="{6FFDA48E-44E5-4565-8FB8-9C9E6BB9CE04}" type="presParOf" srcId="{A21458A9-4EBB-41AC-B654-67CBF218E25E}" destId="{2AE20E0C-257C-4597-A571-BB1081C1E139}" srcOrd="6" destOrd="0" presId="urn:microsoft.com/office/officeart/2005/8/layout/default"/>
    <dgm:cxn modelId="{960CA49C-1627-4762-8045-D616242FB145}" type="presParOf" srcId="{A21458A9-4EBB-41AC-B654-67CBF218E25E}" destId="{BAD9A04F-0666-4878-827C-BE1C6632995D}" srcOrd="7" destOrd="0" presId="urn:microsoft.com/office/officeart/2005/8/layout/default"/>
    <dgm:cxn modelId="{A81549A0-1C79-4487-96C1-47977B1A9561}" type="presParOf" srcId="{A21458A9-4EBB-41AC-B654-67CBF218E25E}" destId="{A87FF224-9F01-4EE0-8632-FAB759A29798}" srcOrd="8" destOrd="0" presId="urn:microsoft.com/office/officeart/2005/8/layout/default"/>
    <dgm:cxn modelId="{485D2877-FC7E-439E-A8A0-0CFE92C6281A}" type="presParOf" srcId="{A21458A9-4EBB-41AC-B654-67CBF218E25E}" destId="{E0015CC2-EBA2-4C61-AC61-A95BA39BE67E}" srcOrd="9" destOrd="0" presId="urn:microsoft.com/office/officeart/2005/8/layout/default"/>
    <dgm:cxn modelId="{53E2F80F-3FED-4E5F-AE3E-AD05E6700353}" type="presParOf" srcId="{A21458A9-4EBB-41AC-B654-67CBF218E25E}" destId="{C2C11F97-B841-45F9-8B5F-6D231992337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E2CD5-AFE1-4B1F-95D0-C7C8ABFAC575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397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6C3A4-68BC-46CE-875F-44C7FB58B3BD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alpha val="9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инжиниринг производства</a:t>
          </a:r>
          <a:endParaRPr lang="ru-RU" sz="3000" kern="1200" dirty="0"/>
        </a:p>
      </dsp:txBody>
      <dsp:txXfrm>
        <a:off x="460128" y="312440"/>
        <a:ext cx="5580684" cy="625205"/>
      </dsp:txXfrm>
    </dsp:sp>
    <dsp:sp modelId="{A1D0E91B-E84F-4978-BA3A-F8BC3958326D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l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0F289A-648A-4BF7-ADC7-AF621A3AB524}">
      <dsp:nvSpPr>
        <dsp:cNvPr id="0" name=""/>
        <dsp:cNvSpPr/>
      </dsp:nvSpPr>
      <dsp:spPr>
        <a:xfrm>
          <a:off x="818573" y="1250411"/>
          <a:ext cx="5222240" cy="62520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alpha val="90000"/>
              <a:hueOff val="0"/>
              <a:satOff val="0"/>
              <a:lumOff val="0"/>
              <a:alphaOff val="-13333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растениеводство</a:t>
          </a:r>
          <a:endParaRPr lang="ru-RU" sz="3000" kern="1200" dirty="0"/>
        </a:p>
      </dsp:txBody>
      <dsp:txXfrm>
        <a:off x="818573" y="1250411"/>
        <a:ext cx="5222240" cy="625205"/>
      </dsp:txXfrm>
    </dsp:sp>
    <dsp:sp modelId="{0C53C654-D229-4FBD-8CCB-ABB560DA50B0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l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54EA4A-A4C3-469A-95BC-8EAEA682D41B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alpha val="90000"/>
              <a:hueOff val="0"/>
              <a:satOff val="0"/>
              <a:lumOff val="0"/>
              <a:alphaOff val="-26667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животноводство</a:t>
          </a:r>
          <a:endParaRPr lang="ru-RU" sz="3000" kern="1200" dirty="0"/>
        </a:p>
      </dsp:txBody>
      <dsp:txXfrm>
        <a:off x="818573" y="2188382"/>
        <a:ext cx="5222240" cy="625205"/>
      </dsp:txXfrm>
    </dsp:sp>
    <dsp:sp modelId="{9B731028-0D71-4923-A565-D4C52B841AA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l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9C5000-9237-43D2-A523-444C25984C83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alpha val="90000"/>
              <a:hueOff val="0"/>
              <a:satOff val="0"/>
              <a:lumOff val="0"/>
              <a:alphaOff val="-4000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утилизация отходов</a:t>
          </a:r>
        </a:p>
      </dsp:txBody>
      <dsp:txXfrm>
        <a:off x="460128" y="3126353"/>
        <a:ext cx="5580684" cy="625205"/>
      </dsp:txXfrm>
    </dsp:sp>
    <dsp:sp modelId="{F1C30393-AFFA-4099-AADA-814D78BDEDB8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l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788A-5663-4ACC-9E73-54FE68568086}">
      <dsp:nvSpPr>
        <dsp:cNvPr id="0" name=""/>
        <dsp:cNvSpPr/>
      </dsp:nvSpPr>
      <dsp:spPr>
        <a:xfrm>
          <a:off x="557" y="134575"/>
          <a:ext cx="2174763" cy="13048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Теплицы</a:t>
          </a:r>
          <a:endParaRPr lang="ru-RU" sz="1700" kern="1200" dirty="0"/>
        </a:p>
      </dsp:txBody>
      <dsp:txXfrm>
        <a:off x="557" y="134575"/>
        <a:ext cx="2174763" cy="1304857"/>
      </dsp:txXfrm>
    </dsp:sp>
    <dsp:sp modelId="{D7F5004B-8461-4C97-8253-8262B97F712B}">
      <dsp:nvSpPr>
        <dsp:cNvPr id="0" name=""/>
        <dsp:cNvSpPr/>
      </dsp:nvSpPr>
      <dsp:spPr>
        <a:xfrm>
          <a:off x="2392797" y="134575"/>
          <a:ext cx="2174763" cy="13048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Рыбоводческие комплексы</a:t>
          </a:r>
          <a:endParaRPr lang="ru-RU" sz="1700" kern="1200" dirty="0"/>
        </a:p>
      </dsp:txBody>
      <dsp:txXfrm>
        <a:off x="2392797" y="134575"/>
        <a:ext cx="2174763" cy="1304857"/>
      </dsp:txXfrm>
    </dsp:sp>
    <dsp:sp modelId="{58DF0066-0577-4FB0-8A91-5115523D4AB5}">
      <dsp:nvSpPr>
        <dsp:cNvPr id="0" name=""/>
        <dsp:cNvSpPr/>
      </dsp:nvSpPr>
      <dsp:spPr>
        <a:xfrm>
          <a:off x="557" y="1656910"/>
          <a:ext cx="2174763" cy="13048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Производство грибов</a:t>
          </a:r>
          <a:endParaRPr lang="ru-RU" sz="1700" kern="1200" dirty="0"/>
        </a:p>
      </dsp:txBody>
      <dsp:txXfrm>
        <a:off x="557" y="1656910"/>
        <a:ext cx="2174763" cy="1304857"/>
      </dsp:txXfrm>
    </dsp:sp>
    <dsp:sp modelId="{91259258-9D79-487D-954C-640AB1A847A3}">
      <dsp:nvSpPr>
        <dsp:cNvPr id="0" name=""/>
        <dsp:cNvSpPr/>
      </dsp:nvSpPr>
      <dsp:spPr>
        <a:xfrm>
          <a:off x="2392797" y="1656910"/>
          <a:ext cx="2174763" cy="13048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Животноводческие комплексы</a:t>
          </a:r>
          <a:endParaRPr lang="ru-RU" sz="1700" kern="1200" dirty="0"/>
        </a:p>
      </dsp:txBody>
      <dsp:txXfrm>
        <a:off x="2392797" y="1656910"/>
        <a:ext cx="2174763" cy="1304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01036-C26E-4542-94BC-D5B10ABD37E5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986DB-8DF5-4ABD-B011-1917653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3198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3198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3198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5161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8778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1511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55343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73" indent="-28572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81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34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187" indent="-2285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340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492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645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798" indent="-228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CA2A0-411A-4EF1-88EE-8BC9776D0742}" type="slidenum">
              <a:rPr lang="ru-RU" altLang="ru-RU"/>
              <a:pPr/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1412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61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61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7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9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683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1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4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5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9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7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0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3.wdp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microsoft.com/office/2007/relationships/hdphoto" Target="../media/hdphoto4.wdp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7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gif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3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4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26.jpeg"/><Relationship Id="rId10" Type="http://schemas.microsoft.com/office/2007/relationships/diagramDrawing" Target="../diagrams/drawing2.xml"/><Relationship Id="rId4" Type="http://schemas.microsoft.com/office/2007/relationships/hdphoto" Target="../media/hdphoto3.wdp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0" y="0"/>
            <a:ext cx="9324527" cy="6858000"/>
            <a:chOff x="0" y="0"/>
            <a:chExt cx="9324527" cy="68580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10"/>
            <p:cNvSpPr>
              <a:spLocks noChangeArrowheads="1"/>
            </p:cNvSpPr>
            <p:nvPr/>
          </p:nvSpPr>
          <p:spPr bwMode="auto">
            <a:xfrm>
              <a:off x="2555776" y="2060848"/>
              <a:ext cx="6768751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altLang="ru-RU" sz="28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ПРОДВИЖЕНИЕ ТЕХНОЛОГИЙ</a:t>
              </a:r>
              <a:br>
                <a:rPr lang="ru-RU" altLang="ru-RU" sz="28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</a:br>
              <a:r>
                <a:rPr lang="ru-RU" altLang="ru-RU" sz="28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СЕЛЬСКОГО ХОЗЯЙСТВА </a:t>
              </a:r>
              <a:br>
                <a:rPr lang="ru-RU" altLang="ru-RU" sz="28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</a:br>
              <a:r>
                <a:rPr lang="ru-RU" altLang="ru-RU" sz="28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ДЛЯ ПРЕДПРИНИМАТЕЛЕЙ 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ru-RU" altLang="ru-RU" sz="20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Группа  </a:t>
              </a:r>
              <a:r>
                <a:rPr lang="ru-RU" altLang="ru-RU" sz="2000" b="1" dirty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поддержки  и  развития  инновационного предпринимательства </a:t>
              </a:r>
              <a:r>
                <a:rPr lang="ru-RU" altLang="ru-RU" sz="20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ТПП</a:t>
              </a:r>
              <a:endParaRPr lang="ru-RU" altLang="ru-RU" sz="20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836613"/>
              <a:ext cx="1944687" cy="123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>
              <a:spLocks noChangeArrowheads="1"/>
            </p:cNvSpPr>
            <p:nvPr/>
          </p:nvSpPr>
          <p:spPr bwMode="auto">
            <a:xfrm>
              <a:off x="4134643" y="4243958"/>
              <a:ext cx="37861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В.А. Муравьев </a:t>
              </a:r>
              <a:r>
                <a:rPr lang="ru-RU" altLang="ru-RU" sz="16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2016</a:t>
              </a:r>
              <a:endParaRPr lang="ru-RU" altLang="ru-RU" sz="1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20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esimdiyari.org/wp-content/uploads/2013/09/samanyolu-resimleri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33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weptun.de/media/2013/03/features-header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100000" l="2895" r="95105">
                        <a14:foregroundMark x1="30947" y1="20591" x2="30947" y2="20591"/>
                        <a14:foregroundMark x1="30947" y1="20591" x2="30947" y2="20591"/>
                        <a14:foregroundMark x1="32789" y1="18796" x2="32789" y2="18796"/>
                        <a14:foregroundMark x1="32789" y1="18796" x2="32789" y2="18796"/>
                        <a14:foregroundMark x1="38158" y1="14889" x2="38158" y2="14889"/>
                        <a14:foregroundMark x1="38158" y1="14995" x2="38158" y2="14995"/>
                        <a14:foregroundMark x1="41789" y1="13200" x2="41789" y2="13200"/>
                        <a14:foregroundMark x1="47947" y1="12355" x2="47947" y2="12355"/>
                        <a14:foregroundMark x1="45368" y1="12460" x2="45368" y2="12460"/>
                        <a14:foregroundMark x1="50526" y1="12144" x2="50526" y2="12144"/>
                        <a14:foregroundMark x1="50526" y1="12144" x2="50526" y2="12144"/>
                        <a14:foregroundMark x1="66526" y1="18796" x2="66526" y2="18796"/>
                        <a14:foregroundMark x1="66526" y1="18796" x2="66526" y2="18796"/>
                        <a14:foregroundMark x1="83737" y1="44351" x2="83737" y2="44351"/>
                        <a14:foregroundMark x1="83105" y1="41499" x2="83105" y2="41499"/>
                        <a14:foregroundMark x1="65158" y1="17740" x2="65158" y2="17740"/>
                        <a14:foregroundMark x1="62947" y1="16473" x2="62947" y2="16473"/>
                        <a14:foregroundMark x1="62421" y1="16051" x2="62421" y2="16051"/>
                        <a14:foregroundMark x1="58842" y1="14467" x2="58842" y2="14467"/>
                        <a14:foregroundMark x1="57789" y1="13411" x2="57789" y2="13411"/>
                        <a14:foregroundMark x1="57789" y1="13411" x2="57789" y2="13411"/>
                        <a14:foregroundMark x1="55737" y1="12672" x2="55737" y2="12672"/>
                        <a14:foregroundMark x1="52789" y1="12460" x2="52789" y2="12460"/>
                        <a14:foregroundMark x1="51526" y1="12355" x2="51526" y2="12355"/>
                        <a14:foregroundMark x1="60474" y1="15206" x2="60474" y2="15206"/>
                        <a14:foregroundMark x1="40316" y1="14256" x2="40316" y2="14256"/>
                        <a14:foregroundMark x1="43211" y1="12883" x2="43211" y2="1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5724" r="13304" b="16039"/>
          <a:stretch/>
        </p:blipFill>
        <p:spPr bwMode="auto">
          <a:xfrm>
            <a:off x="-36512" y="5229200"/>
            <a:ext cx="9217024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188640"/>
            <a:ext cx="8856984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ПОВЫШЕНИЕ ЭФФЕКТИВНОСТИ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107504" y="2492896"/>
            <a:ext cx="9025702" cy="1008112"/>
          </a:xfrm>
          <a:prstGeom prst="wedgeRectCallout">
            <a:avLst>
              <a:gd name="adj1" fmla="val 6523"/>
              <a:gd name="adj2" fmla="val 301011"/>
            </a:avLst>
          </a:prstGeom>
          <a:solidFill>
            <a:srgbClr val="DBFFE2"/>
          </a:solidFill>
          <a:ln>
            <a:noFill/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30808157"/>
              </p:ext>
            </p:extLst>
          </p:nvPr>
        </p:nvGraphicFramePr>
        <p:xfrm>
          <a:off x="178768" y="2132856"/>
          <a:ext cx="8857728" cy="171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15816" y="6052874"/>
            <a:ext cx="4568118" cy="83099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ПРИМЕРЫ:</a:t>
            </a:r>
            <a:endParaRPr lang="ru-RU" sz="4800" b="1" dirty="0"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1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88969" y="0"/>
            <a:ext cx="7999453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  <a:latin typeface="Arial Narrow" panose="020B0606020202030204" pitchFamily="34" charset="0"/>
              </a:rPr>
              <a:t>Повышение эффективности проектов растениеводства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39990" y="580884"/>
            <a:ext cx="7948432" cy="14565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1260000" anchor="ctr"/>
          <a:lstStyle/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Анализ и </a:t>
            </a:r>
            <a:r>
              <a:rPr lang="ru-RU" sz="1400" dirty="0" err="1">
                <a:solidFill>
                  <a:schemeClr val="tx1"/>
                </a:solidFill>
                <a:cs typeface="Arial cyr" panose="020B0604020202020204" pitchFamily="34" charset="0"/>
              </a:rPr>
              <a:t>ремидиация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 почвы, подбор сортов и посевного материала, разработка технологических 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карт, 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борьба с болезнями растений. 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Научный 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подход позволяет оптимизировать применение химических средств, удобрений, снизить риски, связанные с болезнями и вредителями, подобрать наиболее экономически эффективные варианты земледелия.</a:t>
            </a:r>
          </a:p>
        </p:txBody>
      </p:sp>
      <p:pic>
        <p:nvPicPr>
          <p:cNvPr id="1026" name="Picture 2" descr="C:\Users\usr-sys00349\Desktop\imag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12" y="819186"/>
            <a:ext cx="1137011" cy="1045494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28" name="Picture 4" descr="C:\Users\usr-sys00349\Desktop\EwMTAtOW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9" y="3222127"/>
            <a:ext cx="1156473" cy="94457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4" name="Picture 10" descr="C:\Users\usr-sys00349\Desktop\1395841380_yablonya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83" y="3222127"/>
            <a:ext cx="1151341" cy="944574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5" name="Picture 11" descr="C:\Users\usr-sys00349\Desktop\5e1405707b090dd875806c5b0f8b85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7" y="4319275"/>
            <a:ext cx="1161605" cy="94457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8" name="Picture 14" descr="C:\Users\usr-sys00349\Desktop\3-l-evro_52ef4d2b7266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83" y="4319275"/>
            <a:ext cx="1151341" cy="944574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9" name="Picture 15" descr="C:\Users\usr-sys00349\Desktop\d40a6d49441e732ddc791c649a1a27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7" y="5383069"/>
            <a:ext cx="1161605" cy="95673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40" name="Picture 16" descr="C:\Users\usr-sys00349\Desktop\carrot-fiel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13" y="5383069"/>
            <a:ext cx="1151341" cy="95673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4" name="Стрелка вправо 23"/>
          <p:cNvSpPr/>
          <p:nvPr/>
        </p:nvSpPr>
        <p:spPr>
          <a:xfrm>
            <a:off x="6258568" y="2372220"/>
            <a:ext cx="899528" cy="50405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1" name="Picture 17" descr="C:\Users\usr-sys00349\Desktop\wjbNTqEGra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0" y="2156632"/>
            <a:ext cx="1159012" cy="92451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42" name="Picture 18" descr="C:\Users\usr-sys00349\Desktop\11534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52" y="2144242"/>
            <a:ext cx="1156472" cy="944574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9" name="Текст 5"/>
          <p:cNvSpPr>
            <a:spLocks noGrp="1"/>
          </p:cNvSpPr>
          <p:nvPr>
            <p:ph type="body" idx="1"/>
          </p:nvPr>
        </p:nvSpPr>
        <p:spPr>
          <a:xfrm>
            <a:off x="1764332" y="2156632"/>
            <a:ext cx="4388428" cy="924516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Сорта и эффективное возделывание</a:t>
            </a:r>
          </a:p>
        </p:txBody>
      </p:sp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D8E15F0E-289F-4855-8DDD-86633EEAFB8C}" type="slidenum">
              <a:rPr lang="ru-RU" sz="1100" smtClean="0"/>
              <a:t>11</a:t>
            </a:fld>
            <a:endParaRPr lang="ru-RU" sz="1100" dirty="0"/>
          </a:p>
        </p:txBody>
      </p:sp>
      <p:sp>
        <p:nvSpPr>
          <p:cNvPr id="30" name="Текст 5"/>
          <p:cNvSpPr txBox="1">
            <a:spLocks/>
          </p:cNvSpPr>
          <p:nvPr/>
        </p:nvSpPr>
        <p:spPr>
          <a:xfrm>
            <a:off x="1763689" y="3222127"/>
            <a:ext cx="4392487" cy="9561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от п</a:t>
            </a:r>
            <a:r>
              <a:rPr lang="ru-RU" sz="1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атогенов и вредителей</a:t>
            </a:r>
            <a:endParaRPr lang="ru-RU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Текст 5"/>
          <p:cNvSpPr txBox="1">
            <a:spLocks/>
          </p:cNvSpPr>
          <p:nvPr/>
        </p:nvSpPr>
        <p:spPr>
          <a:xfrm>
            <a:off x="1767605" y="4319276"/>
            <a:ext cx="4367778" cy="94457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типов и объемов расходов химических средств защиты</a:t>
            </a:r>
            <a:b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удобрений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Текст 5"/>
          <p:cNvSpPr txBox="1">
            <a:spLocks/>
          </p:cNvSpPr>
          <p:nvPr/>
        </p:nvSpPr>
        <p:spPr>
          <a:xfrm>
            <a:off x="1763689" y="5383069"/>
            <a:ext cx="4386024" cy="9567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здоровья почвы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066" y="6428432"/>
            <a:ext cx="8074374" cy="429568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трелка вправо 37"/>
          <p:cNvSpPr/>
          <p:nvPr/>
        </p:nvSpPr>
        <p:spPr>
          <a:xfrm>
            <a:off x="6258568" y="3442386"/>
            <a:ext cx="899528" cy="50405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6258568" y="4539534"/>
            <a:ext cx="899528" cy="50405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6258568" y="5609407"/>
            <a:ext cx="899528" cy="50405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  <p:bldP spid="29" grpId="0" uiExpand="1" build="p" animBg="1"/>
      <p:bldP spid="30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2A850587-78B3-4D07-B5CA-38BDF3CB1FBB}" type="slidenum">
              <a:rPr lang="ru-RU" sz="1100" smtClean="0"/>
              <a:t>12</a:t>
            </a:fld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066" y="6428432"/>
            <a:ext cx="8074374" cy="429568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7545" y="3706454"/>
            <a:ext cx="7920879" cy="253085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1260000" anchor="t"/>
          <a:lstStyle/>
          <a:p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Решение 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проблемы отсутствия качественных сортов и семян 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собственной 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селекции. Современные методы ускоренной селекции новых сортов и гибридов растений – база для создания </a:t>
            </a:r>
            <a:r>
              <a:rPr lang="ru-RU" sz="1400" dirty="0" err="1">
                <a:solidFill>
                  <a:schemeClr val="tx1"/>
                </a:solidFill>
                <a:cs typeface="Arial cyr" panose="020B0604020202020204" pitchFamily="34" charset="0"/>
              </a:rPr>
              <a:t>селекционно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 – семеноводческой компании. </a:t>
            </a:r>
            <a:r>
              <a:rPr lang="ru-RU" alt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Подсолнечник</a:t>
            </a:r>
            <a:r>
              <a:rPr lang="en-US" alt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, </a:t>
            </a:r>
            <a:r>
              <a:rPr lang="ru-RU" alt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соя, томат, хлопчатник и многие другие важные сельскохозяйственные культуры, </a:t>
            </a:r>
            <a:r>
              <a:rPr lang="ru-RU" altLang="de-DE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Формирование </a:t>
            </a:r>
            <a:r>
              <a:rPr lang="ru-RU" altLang="de-DE" sz="1400" dirty="0">
                <a:solidFill>
                  <a:schemeClr val="tx1"/>
                </a:solidFill>
                <a:cs typeface="Arial cyr" panose="020B0604020202020204" pitchFamily="34" charset="0"/>
              </a:rPr>
              <a:t>селекционного/семеноводческого подразделения позволит компании в случае успеха НИОКР в данной области существенно повысить инвестиционную привлекательность и потенциал роста стоимости компании. </a:t>
            </a:r>
            <a:r>
              <a:rPr lang="ru-RU" altLang="de-DE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Впоследствии селекционное подразделение может стать обособленной компанией, в которую можно привлекать средства </a:t>
            </a:r>
            <a:r>
              <a:rPr lang="ru-RU" altLang="de-DE" sz="1400" dirty="0" err="1" smtClean="0">
                <a:solidFill>
                  <a:schemeClr val="tx1"/>
                </a:solidFill>
                <a:cs typeface="Arial cyr" panose="020B0604020202020204" pitchFamily="34" charset="0"/>
              </a:rPr>
              <a:t>инвестфондов</a:t>
            </a:r>
            <a:r>
              <a:rPr lang="ru-RU" altLang="de-DE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  в рамках </a:t>
            </a:r>
            <a:r>
              <a:rPr lang="en-US" altLang="de-DE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private placement.</a:t>
            </a:r>
            <a:r>
              <a:rPr lang="ru-RU" altLang="de-DE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 </a:t>
            </a:r>
            <a:endParaRPr lang="ru-RU" sz="1400" dirty="0">
              <a:solidFill>
                <a:schemeClr val="tx1"/>
              </a:solidFill>
              <a:cs typeface="Arial cyr" panose="020B0604020202020204" pitchFamily="34" charset="0"/>
            </a:endParaRPr>
          </a:p>
        </p:txBody>
      </p:sp>
      <p:pic>
        <p:nvPicPr>
          <p:cNvPr id="27" name="Picture 2" descr="C:\Users\usr-sys00349\Desktop\119585_html_m15855d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7" y="476672"/>
            <a:ext cx="5067150" cy="12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usr-sys00349\Desktop\sem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15653"/>
            <a:ext cx="2749010" cy="17953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usr-sys00349\Desktop\kY2UtMWJ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8562" y="1815654"/>
            <a:ext cx="2376264" cy="17953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73683" y="0"/>
            <a:ext cx="7914741" cy="400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Технология </a:t>
            </a:r>
            <a:r>
              <a:rPr lang="ru-RU" sz="2400" b="1" dirty="0">
                <a:latin typeface="Arial Narrow" panose="020B0606020202030204" pitchFamily="34" charset="0"/>
              </a:rPr>
              <a:t>гаплоидной селекции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64828" y="400006"/>
            <a:ext cx="2723596" cy="3210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ctr"/>
          <a:lstStyle/>
          <a:p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Технологии 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– есть;</a:t>
            </a: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Продукт 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– создание селекционного центра;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/>
            </a:r>
            <a:b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Команда – </a:t>
            </a:r>
            <a:r>
              <a:rPr lang="ru-RU" sz="1400" dirty="0" err="1" smtClean="0">
                <a:solidFill>
                  <a:schemeClr val="tx1"/>
                </a:solidFill>
                <a:cs typeface="Arial cyr" panose="020B0604020202020204" pitchFamily="34" charset="0"/>
              </a:rPr>
              <a:t>Биофармкластер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 «Северный» на базе МФТИ Центр Живых Систем;</a:t>
            </a:r>
            <a:endParaRPr lang="ru-RU" altLang="ru-RU" sz="1400" dirty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Требуется – Инвестиции.</a:t>
            </a:r>
          </a:p>
        </p:txBody>
      </p:sp>
    </p:spTree>
    <p:extLst>
      <p:ext uri="{BB962C8B-B14F-4D97-AF65-F5344CB8AC3E}">
        <p14:creationId xmlns:p14="http://schemas.microsoft.com/office/powerpoint/2010/main" val="19819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2A850587-78B3-4D07-B5CA-38BDF3CB1FBB}" type="slidenum">
              <a:rPr lang="ru-RU" sz="1100" smtClean="0"/>
              <a:t>13</a:t>
            </a:fld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066" y="6428432"/>
            <a:ext cx="8074374" cy="429568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7545" y="3706454"/>
            <a:ext cx="7920880" cy="253085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t"/>
          <a:lstStyle/>
          <a:p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Гуминовый 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препарат BIO-Дон 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выполняет 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функции стимулятора роста, адаптогена. Чем хуже условия окружающей среды, тем выше его эффективность. 1000рублей/литр. Пример использования: Стоимость на рынке семян озимой пшеницы 16500 </a:t>
            </a:r>
            <a:r>
              <a:rPr lang="ru-RU" sz="1600" dirty="0" err="1">
                <a:solidFill>
                  <a:schemeClr val="tx1"/>
                </a:solidFill>
                <a:cs typeface="Arial cyr" panose="020B0604020202020204" pitchFamily="34" charset="0"/>
              </a:rPr>
              <a:t>руб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/т. Прибавка 1280кг, следовательно дополнительный доход с 1 га 20480руб. BIO-Дон позволит увеличить динамику и размер урожая. Эффективность данного препарата доказана исследованиями.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73683" y="0"/>
            <a:ext cx="7914741" cy="400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Препарат стимулятор роста </a:t>
            </a:r>
            <a:r>
              <a:rPr lang="en-US" sz="2400" b="1" dirty="0">
                <a:latin typeface="Arial Narrow" panose="020B0606020202030204" pitchFamily="34" charset="0"/>
              </a:rPr>
              <a:t>BIO-</a:t>
            </a:r>
            <a:r>
              <a:rPr lang="ru-RU" sz="2400" b="1" dirty="0">
                <a:latin typeface="Arial Narrow" panose="020B0606020202030204" pitchFamily="34" charset="0"/>
              </a:rPr>
              <a:t>Дон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" t="-263"/>
          <a:stretch/>
        </p:blipFill>
        <p:spPr bwMode="auto">
          <a:xfrm>
            <a:off x="500612" y="425804"/>
            <a:ext cx="811414" cy="129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542414" y="1560063"/>
            <a:ext cx="90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BIO</a:t>
            </a:r>
            <a:r>
              <a:rPr lang="ru-RU" b="1" dirty="0" smtClean="0"/>
              <a:t>-Дон</a:t>
            </a:r>
            <a:endParaRPr lang="ru-RU" b="1" dirty="0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988" y="1844523"/>
            <a:ext cx="781627" cy="17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http://www.humus.ru/hit-2014/img/logo-ih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87" y="2815631"/>
            <a:ext cx="1965525" cy="7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1" b="100000" l="633" r="96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67" y="1453553"/>
            <a:ext cx="1106896" cy="92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www.festivalnauki.ru/sites/default/files/logo/logotip_yuf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68" y="502613"/>
            <a:ext cx="1108607" cy="7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lum bright="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"/>
          <a:stretch/>
        </p:blipFill>
        <p:spPr bwMode="auto">
          <a:xfrm>
            <a:off x="2617632" y="454282"/>
            <a:ext cx="836615" cy="129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7632" y="1843463"/>
            <a:ext cx="946256" cy="17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Стрелка вниз 22"/>
          <p:cNvSpPr/>
          <p:nvPr/>
        </p:nvSpPr>
        <p:spPr>
          <a:xfrm rot="16200000">
            <a:off x="1689131" y="761359"/>
            <a:ext cx="551396" cy="102772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низ 23"/>
          <p:cNvSpPr/>
          <p:nvPr/>
        </p:nvSpPr>
        <p:spPr>
          <a:xfrm rot="16200000">
            <a:off x="1689131" y="2113575"/>
            <a:ext cx="551396" cy="102772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664828" y="400110"/>
            <a:ext cx="2723596" cy="32108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ctr"/>
          <a:lstStyle/>
          <a:p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Технологии 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– есть;</a:t>
            </a: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Продукт –Препарат адаптоген  для стимуляции роста и защищающий от болезней;</a:t>
            </a:r>
            <a:b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Требуется –  Расширение клиентской базы.</a:t>
            </a: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Команда – ФГБНУ ДЗНИИСХ, ЮФУ.</a:t>
            </a:r>
          </a:p>
        </p:txBody>
      </p:sp>
    </p:spTree>
    <p:extLst>
      <p:ext uri="{BB962C8B-B14F-4D97-AF65-F5344CB8AC3E}">
        <p14:creationId xmlns:p14="http://schemas.microsoft.com/office/powerpoint/2010/main" val="23383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/>
      <p:bldP spid="23" grpId="0" animBg="1"/>
      <p:bldP spid="24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2A850587-78B3-4D07-B5CA-38BDF3CB1FBB}" type="slidenum">
              <a:rPr lang="ru-RU" sz="1100" smtClean="0"/>
              <a:t>14</a:t>
            </a:fld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066" y="6428432"/>
            <a:ext cx="8074374" cy="429568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7545" y="3706454"/>
            <a:ext cx="7920880" cy="253085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t"/>
          <a:lstStyle/>
          <a:p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Работа повышению продуктивности коров 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требует 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больших капитальных вложений, значительного времени. Одним из методов совершенствования и ускорения селекции молочного скота является трансплантация эмбрионов. </a:t>
            </a:r>
          </a:p>
          <a:p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Предлагается </a:t>
            </a:r>
            <a:r>
              <a:rPr lang="ru-RU" sz="1600" dirty="0" err="1">
                <a:solidFill>
                  <a:schemeClr val="tx1"/>
                </a:solidFill>
                <a:cs typeface="Arial cyr" panose="020B0604020202020204" pitchFamily="34" charset="0"/>
              </a:rPr>
              <a:t>селекционно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-генетическая  работа и трансплантация эмбрионов </a:t>
            </a:r>
            <a:r>
              <a:rPr lang="ru-RU" sz="1600" dirty="0" err="1">
                <a:solidFill>
                  <a:schemeClr val="tx1"/>
                </a:solidFill>
                <a:cs typeface="Arial cyr" panose="020B0604020202020204" pitchFamily="34" charset="0"/>
              </a:rPr>
              <a:t>крс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, включая искусственное осеменение, информационно-консалтинговые услуги в сфере воспроизводства, обучение методам трансплантации эмбрионов и искусственного осеменения.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13809" y="400110"/>
            <a:ext cx="3274615" cy="317777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ctr"/>
          <a:lstStyle/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Технологии – есть.</a:t>
            </a: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Продукт - Технология трансплантации эмбрионов.</a:t>
            </a: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Требуется - проработка проекта, инвестиции, расширение клиентской базы.</a:t>
            </a:r>
            <a:b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Команда- ФГБНУ “ДАЛЬЗНИВИ”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73683" y="0"/>
            <a:ext cx="7914741" cy="400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Технология трансплантации эмбрионов</a:t>
            </a:r>
          </a:p>
        </p:txBody>
      </p:sp>
      <p:pic>
        <p:nvPicPr>
          <p:cNvPr id="17" name="Picture 2" descr="C:\Users\usr-sys00349\Desktop\01_1203614[2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" y="2096854"/>
            <a:ext cx="2110949" cy="14810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r-sys00349\Desktop\Новый рисунок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07849"/>
            <a:ext cx="2118196" cy="14700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usr-sys00349\Desktop\21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982"/>
            <a:ext cx="2088937" cy="14844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orocco-products.com/assets/img/milk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1982"/>
            <a:ext cx="2118196" cy="14844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2A850587-78B3-4D07-B5CA-38BDF3CB1FBB}" type="slidenum">
              <a:rPr lang="ru-RU" sz="1100" smtClean="0"/>
              <a:t>15</a:t>
            </a:fld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066" y="6428432"/>
            <a:ext cx="8074374" cy="429568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3603780"/>
            <a:ext cx="7920880" cy="253085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t"/>
          <a:lstStyle/>
          <a:p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Утилизация навоза актуально из-за ограниченной возможности внесения его в поля, и стоимости утилизации. Предлагается технология позволяющая производить ускоренную переработку навоза сообществом бактерий, поставляемых в концентрированном почвенном растворе. Данная технология не требует каких-либо специальных технических средств. Возможно производство удобрений и </a:t>
            </a:r>
            <a:r>
              <a:rPr lang="ru-RU" sz="1600" dirty="0" err="1">
                <a:solidFill>
                  <a:schemeClr val="tx1"/>
                </a:solidFill>
                <a:cs typeface="Arial cyr" panose="020B0604020202020204" pitchFamily="34" charset="0"/>
              </a:rPr>
              <a:t>почвогрунта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. Результат: Повышение эффективности ферм (птичников) за счет полной утилизации навоза, который преобразуется в удобрения, которые до 100% можно вносить в поля.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13809" y="400110"/>
            <a:ext cx="3274615" cy="317777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Ins="90000" anchor="ctr"/>
          <a:lstStyle/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Технологии – есть;</a:t>
            </a: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Продукт – 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переработка навоза в безопасное для внесения в почву удобрение;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/>
            </a:r>
            <a:b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Требуется </a:t>
            </a:r>
            <a:r>
              <a:rPr lang="ru-RU" sz="1400" dirty="0" smtClean="0">
                <a:solidFill>
                  <a:schemeClr val="tx1"/>
                </a:solidFill>
                <a:cs typeface="Arial cyr" panose="020B0604020202020204" pitchFamily="34" charset="0"/>
              </a:rPr>
              <a:t>– проработка под конкретные требования.</a:t>
            </a:r>
            <a:endParaRPr lang="ru-RU" sz="1400" dirty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Команда – ООО «</a:t>
            </a:r>
            <a:r>
              <a:rPr lang="ru-RU" sz="1400" dirty="0" err="1">
                <a:solidFill>
                  <a:schemeClr val="tx1"/>
                </a:solidFill>
                <a:cs typeface="Arial cyr" panose="020B0604020202020204" pitchFamily="34" charset="0"/>
              </a:rPr>
              <a:t>Агрогород</a:t>
            </a:r>
            <a:r>
              <a:rPr lang="ru-RU" sz="1400" dirty="0">
                <a:solidFill>
                  <a:schemeClr val="tx1"/>
                </a:solidFill>
                <a:cs typeface="Arial cyr" panose="020B0604020202020204" pitchFamily="34" charset="0"/>
              </a:rPr>
              <a:t>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73683" y="0"/>
            <a:ext cx="7914741" cy="400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Уникальная технология переработки навоза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4512"/>
            <a:ext cx="1555023" cy="813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70056"/>
            <a:ext cx="1582033" cy="92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01801"/>
            <a:ext cx="1584175" cy="804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http://cmak.by/uploads/posts/2014-03/skinali_pic_h_169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2987824" y="524512"/>
            <a:ext cx="1995835" cy="297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Стрелка вниз 14"/>
          <p:cNvSpPr/>
          <p:nvPr/>
        </p:nvSpPr>
        <p:spPr>
          <a:xfrm rot="13581095">
            <a:off x="2438119" y="2435194"/>
            <a:ext cx="551396" cy="51386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13581095">
            <a:off x="2426395" y="1883409"/>
            <a:ext cx="551396" cy="51386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низ 17"/>
          <p:cNvSpPr/>
          <p:nvPr/>
        </p:nvSpPr>
        <p:spPr>
          <a:xfrm rot="13581095">
            <a:off x="2426394" y="1357760"/>
            <a:ext cx="551396" cy="51386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 rot="13581095">
            <a:off x="2438119" y="798901"/>
            <a:ext cx="551396" cy="51386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2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2A850587-78B3-4D07-B5CA-38BDF3CB1FBB}" type="slidenum">
              <a:rPr lang="ru-RU" sz="1100" smtClean="0"/>
              <a:t>16</a:t>
            </a:fld>
            <a:endParaRPr lang="ru-RU" sz="1100" dirty="0"/>
          </a:p>
        </p:txBody>
      </p:sp>
      <p:pic>
        <p:nvPicPr>
          <p:cNvPr id="10242" name="Picture 2" descr="http://cmak.by/uploads/posts/2014-03/skinali_pic_h_169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" t="-792" r="-622" b="-1407"/>
          <a:stretch/>
        </p:blipFill>
        <p:spPr bwMode="auto">
          <a:xfrm>
            <a:off x="436362" y="44624"/>
            <a:ext cx="788445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259632" y="332656"/>
            <a:ext cx="6192688" cy="707886"/>
          </a:xfrm>
          <a:prstGeom prst="rect">
            <a:avLst/>
          </a:prstGeom>
          <a:noFill/>
          <a:effectLst>
            <a:glow rad="355600">
              <a:schemeClr val="bg1"/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FF"/>
                </a:solidFill>
              </a:rPr>
              <a:t>Спасибо за внимание !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362" y="5511715"/>
            <a:ext cx="788445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 smtClean="0">
                <a:solidFill>
                  <a:srgbClr val="069FED"/>
                </a:solidFill>
              </a:rPr>
              <a:t>Информация о технологиях и возможности консультирования может </a:t>
            </a:r>
            <a:r>
              <a:rPr lang="ru-RU" dirty="0">
                <a:solidFill>
                  <a:srgbClr val="069FED"/>
                </a:solidFill>
              </a:rPr>
              <a:t>быть получена в Группе поддержки и развития инновационного предпринимательства </a:t>
            </a:r>
            <a:r>
              <a:rPr lang="ru-RU" dirty="0" smtClean="0">
                <a:solidFill>
                  <a:srgbClr val="069FED"/>
                </a:solidFill>
              </a:rPr>
              <a:t>ТПП РФ. </a:t>
            </a:r>
            <a:br>
              <a:rPr lang="ru-RU" dirty="0" smtClean="0">
                <a:solidFill>
                  <a:srgbClr val="069FED"/>
                </a:solidFill>
              </a:rPr>
            </a:br>
            <a:r>
              <a:rPr lang="ru-RU" dirty="0" smtClean="0">
                <a:solidFill>
                  <a:srgbClr val="069FED"/>
                </a:solidFill>
              </a:rPr>
              <a:t>Тел.: (495) 620</a:t>
            </a:r>
            <a:r>
              <a:rPr lang="en-US" dirty="0">
                <a:solidFill>
                  <a:srgbClr val="069FED"/>
                </a:solidFill>
              </a:rPr>
              <a:t>-</a:t>
            </a:r>
            <a:r>
              <a:rPr lang="ru-RU" dirty="0">
                <a:solidFill>
                  <a:srgbClr val="069FED"/>
                </a:solidFill>
              </a:rPr>
              <a:t>01</a:t>
            </a:r>
            <a:r>
              <a:rPr lang="en-US" dirty="0">
                <a:solidFill>
                  <a:srgbClr val="069FED"/>
                </a:solidFill>
              </a:rPr>
              <a:t>-</a:t>
            </a:r>
            <a:r>
              <a:rPr lang="ru-RU" dirty="0" smtClean="0">
                <a:solidFill>
                  <a:srgbClr val="069FED"/>
                </a:solidFill>
              </a:rPr>
              <a:t>67 </a:t>
            </a:r>
            <a:r>
              <a:rPr lang="en-US" dirty="0" smtClean="0">
                <a:solidFill>
                  <a:srgbClr val="069FED"/>
                </a:solidFill>
              </a:rPr>
              <a:t>Email</a:t>
            </a:r>
            <a:r>
              <a:rPr lang="en-US" dirty="0">
                <a:solidFill>
                  <a:srgbClr val="069FED"/>
                </a:solidFill>
              </a:rPr>
              <a:t>: mva@tpprf.ru </a:t>
            </a:r>
            <a:r>
              <a:rPr lang="ru-RU" smtClean="0">
                <a:solidFill>
                  <a:srgbClr val="069FED"/>
                </a:solidFill>
              </a:rPr>
              <a:t>(Владимир </a:t>
            </a:r>
            <a:r>
              <a:rPr lang="ru-RU">
                <a:solidFill>
                  <a:srgbClr val="069FED"/>
                </a:solidFill>
              </a:rPr>
              <a:t>Муравьев</a:t>
            </a:r>
            <a:r>
              <a:rPr lang="ru-RU" smtClean="0">
                <a:solidFill>
                  <a:srgbClr val="069FED"/>
                </a:solidFill>
              </a:rPr>
              <a:t>).</a:t>
            </a:r>
            <a:endParaRPr lang="ru-RU" dirty="0">
              <a:solidFill>
                <a:srgbClr val="069F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37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apers-fenix.eu/full/141213/0003119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1" y="0"/>
            <a:ext cx="9148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7511" y="675265"/>
            <a:ext cx="4176464" cy="504056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B5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 мы делаем?</a:t>
            </a:r>
            <a:endParaRPr lang="ru-RU" sz="3200" b="1" dirty="0">
              <a:solidFill>
                <a:srgbClr val="C3C9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913" y="2072716"/>
            <a:ext cx="8878737" cy="954107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3C9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научные (инжиниринговые)</a:t>
            </a:r>
            <a:br>
              <a:rPr lang="ru-RU" sz="2800" b="1" dirty="0" smtClean="0">
                <a:solidFill>
                  <a:srgbClr val="C3C9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3C9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консультации в сфере АПК</a:t>
            </a:r>
            <a:endParaRPr lang="ru-RU" sz="2800" b="1" dirty="0">
              <a:solidFill>
                <a:srgbClr val="C3C9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 rot="2480713">
            <a:off x="3051631" y="2986840"/>
            <a:ext cx="551396" cy="102772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9391173">
            <a:off x="6378958" y="2986839"/>
            <a:ext cx="551396" cy="1027723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4584" y="3877077"/>
            <a:ext cx="5328592" cy="1642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448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800" b="1" dirty="0" smtClean="0">
                <a:solidFill>
                  <a:srgbClr val="448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овышение прибыльности и устойчивости бизнеса</a:t>
            </a:r>
            <a:endParaRPr lang="ru-RU" sz="3200" dirty="0">
              <a:solidFill>
                <a:srgbClr val="4484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31632" y="3878213"/>
            <a:ext cx="3312368" cy="1642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 spc="-50" baseline="0">
                <a:solidFill>
                  <a:srgbClr val="4484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новых бизнес-проектов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" y="5085184"/>
            <a:ext cx="9148564" cy="0"/>
          </a:xfrm>
          <a:prstGeom prst="line">
            <a:avLst/>
          </a:prstGeom>
          <a:ln>
            <a:solidFill>
              <a:srgbClr val="C3C9E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4606598" y="5883628"/>
            <a:ext cx="4546552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600" dirty="0"/>
              <a:t>Как мы это делаем?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-4584" y="1700808"/>
            <a:ext cx="9148564" cy="0"/>
          </a:xfrm>
          <a:prstGeom prst="line">
            <a:avLst/>
          </a:prstGeom>
          <a:ln>
            <a:solidFill>
              <a:srgbClr val="C3C9E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6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7" grpId="0" animBg="1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apers-fenix.eu/full/141213/0003119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0" y="0"/>
            <a:ext cx="9148564" cy="68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404664"/>
            <a:ext cx="5040560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b="1" dirty="0"/>
              <a:t>Как мы это делаем?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901874" y="3265755"/>
            <a:ext cx="7344816" cy="696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600" b="0" dirty="0" smtClean="0">
                <a:solidFill>
                  <a:srgbClr val="3888B6"/>
                </a:solidFill>
              </a:rPr>
              <a:t>Группа  </a:t>
            </a:r>
            <a:r>
              <a:rPr lang="ru-RU" sz="1600" b="0" dirty="0">
                <a:solidFill>
                  <a:srgbClr val="3888B6"/>
                </a:solidFill>
              </a:rPr>
              <a:t>поддержки  и  развития  </a:t>
            </a:r>
            <a:r>
              <a:rPr lang="ru-RU" sz="1600" b="0" dirty="0" smtClean="0">
                <a:solidFill>
                  <a:srgbClr val="3888B6"/>
                </a:solidFill>
              </a:rPr>
              <a:t>инновационного предпринимательства ТПП </a:t>
            </a:r>
            <a:r>
              <a:rPr lang="ru-RU" sz="1600" b="0" dirty="0">
                <a:solidFill>
                  <a:srgbClr val="3888B6"/>
                </a:solidFill>
              </a:rPr>
              <a:t>РФ</a:t>
            </a:r>
          </a:p>
        </p:txBody>
      </p:sp>
      <p:pic>
        <p:nvPicPr>
          <p:cNvPr id="18" name="Picture 3" descr="C:\Users\usr-sys00349\Desktop\84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87917" l="22500" r="76667">
                        <a14:foregroundMark x1="43333" y1="80833" x2="43333" y2="80833"/>
                        <a14:backgroundMark x1="42083" y1="42917" x2="42083" y2="42917"/>
                        <a14:backgroundMark x1="59583" y1="42083" x2="59583" y2="42083"/>
                        <a14:backgroundMark x1="54583" y1="46667" x2="54583" y2="46667"/>
                        <a14:backgroundMark x1="46667" y1="46667" x2="46667" y2="46667"/>
                        <a14:backgroundMark x1="47500" y1="37917" x2="47500" y2="37917"/>
                        <a14:backgroundMark x1="53750" y1="37917" x2="53750" y2="37917"/>
                        <a14:backgroundMark x1="53333" y1="41667" x2="53333" y2="41667"/>
                        <a14:backgroundMark x1="55417" y1="26667" x2="55417" y2="26667"/>
                        <a14:backgroundMark x1="44583" y1="27917" x2="44583" y2="27917"/>
                        <a14:backgroundMark x1="46250" y1="61250" x2="46250" y2="61250"/>
                        <a14:backgroundMark x1="54583" y1="61667" x2="54583" y2="61667"/>
                        <a14:backgroundMark x1="55000" y1="78750" x2="55000" y2="78750"/>
                        <a14:backgroundMark x1="47083" y1="78333" x2="47083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2" r="16539" b="10921"/>
          <a:stretch/>
        </p:blipFill>
        <p:spPr bwMode="auto">
          <a:xfrm>
            <a:off x="590602" y="3576731"/>
            <a:ext cx="311272" cy="41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 rot="21036958">
            <a:off x="128780" y="1451364"/>
            <a:ext cx="2821059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C3C9E6"/>
                </a:solidFill>
              </a:defRPr>
            </a:lvl1pPr>
          </a:lstStyle>
          <a:p>
            <a:r>
              <a:rPr lang="ru-RU" dirty="0"/>
              <a:t>презентационные и стратегические сессии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226672" y="1319576"/>
            <a:ext cx="3019834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C3C9E6"/>
                </a:solidFill>
              </a:defRPr>
            </a:lvl1pPr>
          </a:lstStyle>
          <a:p>
            <a:r>
              <a:rPr lang="ru-RU" dirty="0" smtClean="0"/>
              <a:t>индивидуальные консультации для предпринимателей</a:t>
            </a:r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 rot="1188738">
            <a:off x="6503938" y="1639652"/>
            <a:ext cx="2821059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C3C9E6"/>
                </a:solidFill>
              </a:defRPr>
            </a:lvl1pPr>
          </a:lstStyle>
          <a:p>
            <a:r>
              <a:rPr lang="ru-RU" dirty="0"/>
              <a:t>м</a:t>
            </a:r>
            <a:r>
              <a:rPr lang="ru-RU" dirty="0" smtClean="0"/>
              <a:t>етодическая поддержка</a:t>
            </a:r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-37098" y="5548214"/>
            <a:ext cx="3960440" cy="830997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C3C9E6"/>
                </a:solidFill>
              </a:defRPr>
            </a:lvl1pPr>
          </a:lstStyle>
          <a:p>
            <a:r>
              <a:rPr lang="ru-RU" sz="1600" dirty="0"/>
              <a:t>наиболее готовые для использования бизнесом технологии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3212976"/>
            <a:ext cx="9148564" cy="0"/>
          </a:xfrm>
          <a:prstGeom prst="line">
            <a:avLst/>
          </a:prstGeom>
          <a:ln>
            <a:solidFill>
              <a:srgbClr val="C3C9E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>
          <a:xfrm>
            <a:off x="85403" y="4238615"/>
            <a:ext cx="8977757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600" dirty="0" smtClean="0"/>
              <a:t>при содействии ФАНО России, действующих предпринимателей и экспертов</a:t>
            </a:r>
            <a:br>
              <a:rPr lang="ru-RU" sz="1600" dirty="0" smtClean="0"/>
            </a:br>
            <a:r>
              <a:rPr lang="ru-RU" sz="1600" dirty="0" smtClean="0"/>
              <a:t>отбирает и продвигает:</a:t>
            </a:r>
            <a:endParaRPr lang="ru-RU" sz="1600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004048" y="5548215"/>
            <a:ext cx="3960440" cy="107721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C3C9E6"/>
                </a:solidFill>
              </a:defRPr>
            </a:lvl1pPr>
          </a:lstStyle>
          <a:p>
            <a:r>
              <a:rPr lang="ru-RU" sz="1600" dirty="0" smtClean="0"/>
              <a:t>научные (инжиниринговые) коллективы, обладающие положительным опытом работы с бизнесом</a:t>
            </a:r>
            <a:endParaRPr lang="ru-RU" sz="1600" dirty="0"/>
          </a:p>
        </p:txBody>
      </p:sp>
      <p:sp>
        <p:nvSpPr>
          <p:cNvPr id="26" name="Стрелка вниз 25"/>
          <p:cNvSpPr/>
          <p:nvPr/>
        </p:nvSpPr>
        <p:spPr>
          <a:xfrm rot="2480713">
            <a:off x="3549298" y="4895585"/>
            <a:ext cx="417863" cy="549518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 вниз 27"/>
          <p:cNvSpPr/>
          <p:nvPr/>
        </p:nvSpPr>
        <p:spPr>
          <a:xfrm rot="19521774">
            <a:off x="5376349" y="4928640"/>
            <a:ext cx="417863" cy="549518"/>
          </a:xfrm>
          <a:prstGeom prst="downArrow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3" descr="C:\Users\usr-sys00349\Desktop\84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87917" l="22500" r="76667">
                        <a14:foregroundMark x1="43333" y1="80833" x2="43333" y2="80833"/>
                        <a14:backgroundMark x1="42083" y1="42917" x2="42083" y2="42917"/>
                        <a14:backgroundMark x1="59583" y1="42083" x2="59583" y2="42083"/>
                        <a14:backgroundMark x1="54583" y1="46667" x2="54583" y2="46667"/>
                        <a14:backgroundMark x1="46667" y1="46667" x2="46667" y2="46667"/>
                        <a14:backgroundMark x1="47500" y1="37917" x2="47500" y2="37917"/>
                        <a14:backgroundMark x1="53750" y1="37917" x2="53750" y2="37917"/>
                        <a14:backgroundMark x1="53333" y1="41667" x2="53333" y2="41667"/>
                        <a14:backgroundMark x1="55417" y1="26667" x2="55417" y2="26667"/>
                        <a14:backgroundMark x1="44583" y1="27917" x2="44583" y2="27917"/>
                        <a14:backgroundMark x1="46250" y1="61250" x2="46250" y2="61250"/>
                        <a14:backgroundMark x1="54583" y1="61667" x2="54583" y2="61667"/>
                        <a14:backgroundMark x1="55000" y1="78750" x2="55000" y2="78750"/>
                        <a14:backgroundMark x1="47083" y1="78333" x2="47083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2" r="16539" b="10921"/>
          <a:stretch/>
        </p:blipFill>
        <p:spPr bwMode="auto">
          <a:xfrm>
            <a:off x="8185880" y="3576731"/>
            <a:ext cx="311272" cy="41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51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://wallpapers-fenix.eu/full/141213/0003119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0"/>
            <a:ext cx="9191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washingtonpost.com/news/speaking-of-science/wp-content/uploads/sites/36/2015/04/90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7047" y="14436"/>
            <a:ext cx="9232611" cy="68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0" y="-99392"/>
            <a:ext cx="9155156" cy="696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НАШИ ПАРТНЕРЫ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32" name="Picture 2" descr="C:\Users\usr-sys00209\YandexDisk\Скриншоты\2015-10-28 13-46-59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0" y="748517"/>
            <a:ext cx="936104" cy="824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" name="Picture 2" descr="C:\Users\usr-sys00349\Desktop\12071313494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54" y="2001073"/>
            <a:ext cx="810557" cy="845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" name="Picture 8" descr="&amp;Vcy;&amp;scy;&amp;iecy;&amp;rcy;&amp;ocy;&amp;scy;&amp;scy;&amp;icy;&amp;jcy;&amp;scy;&amp;kcy;&amp;icy;&amp;jcy; &amp;ncy;&amp;acy;&amp;ucy;&amp;chcy;&amp;ncy;&amp;ocy;-&amp;icy;&amp;scy;&amp;scy;&amp;lcy;&amp;iecy;&amp;dcy;&amp;ocy;&amp;vcy;&amp;acy;&amp;tcy;&amp;iecy;&amp;lcy;&amp;softcy;&amp;scy;&amp;kcy;&amp;icy;&amp;jcy; &amp;icy;&amp;ncy;&amp;scy;&amp;tcy;&amp;icy;&amp;tcy;&amp;ucy;&amp;tcy; &amp;zhcy;&amp;icy;&amp;vcy;&amp;ocy;&amp;tcy;&amp;ncy;&amp;ocy;&amp;vcy;&amp;ocy;&amp;dcy;&amp;scy;&amp;tcy;&amp;vcy;&amp;acy; &amp;icy;&amp;mcy;&amp;iecy;&amp;ncy;&amp;icy; &amp;acy;&amp;kcy;&amp;acy;&amp;dcy;&amp;iecy;&amp;mcy;&amp;icy;&amp;kcy;&amp;acy; &amp;Lcy;.&amp;Kcy;. &amp;Ecy;&amp;rcy;&amp;ncy;&amp;scy;&amp;tcy;&amp;acy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868" y="2890826"/>
            <a:ext cx="864096" cy="760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1" b="100000" l="633" r="96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7" y="3525575"/>
            <a:ext cx="936104" cy="906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Ирина\Ирина\Для доклада отчета директора РАСХН\Презентация РАСХН 2013\Логотип ЯНИИСХ 20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60" y="3871082"/>
            <a:ext cx="616594" cy="616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" name="Picture 3" descr="C:\Users\usr-sys00349\Desktop\Новая папка (3)\Лого цветной для  белого фон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70" y="2391993"/>
            <a:ext cx="1427574" cy="62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9" name="Picture 2" descr="C:\Users\usr-sys00349\Desktop\193a5368280188f8f3b7a62e7e9eeb2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92" y="1065390"/>
            <a:ext cx="1803639" cy="855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" name="Рисунок 3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69160"/>
            <a:ext cx="706712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834" y="10742251"/>
            <a:ext cx="744501" cy="1011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sr-sys00349\Desktop\s5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5686"/>
            <a:ext cx="1800896" cy="47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648091" y="5029145"/>
            <a:ext cx="672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ВНИИ Сои</a:t>
            </a:r>
            <a:endParaRPr lang="ru-RU" sz="1000" dirty="0"/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12239391" y="10015688"/>
            <a:ext cx="825191" cy="1168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400" b="1" spc="-5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и другие…</a:t>
            </a:r>
          </a:p>
        </p:txBody>
      </p:sp>
      <p:pic>
        <p:nvPicPr>
          <p:cNvPr id="1030" name="Picture 6" descr="https://refdb.ru/images/1293/2584248/m65cc35a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92" y="5214799"/>
            <a:ext cx="748882" cy="74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7" name="Picture 2" descr="http://www.festivalnauki.ru/sites/default/files/logo/logotip_yuf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07" y="4845667"/>
            <a:ext cx="841304" cy="576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http://informing.ru/uploads/posts/2013-07/1373885695_asi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92" y="2919770"/>
            <a:ext cx="1093408" cy="617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http://www.batisse-service.ru/images/client/36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7555" y="4493939"/>
            <a:ext cx="1063567" cy="75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6516216" y="5835894"/>
            <a:ext cx="2591228" cy="696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и другие…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78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www.washingtonpost.com/news/speaking-of-science/wp-content/uploads/sites/36/2015/04/90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-27385"/>
            <a:ext cx="9073008" cy="689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108520" y="-99392"/>
            <a:ext cx="9263676" cy="696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spc="-50" baseline="0">
                <a:solidFill>
                  <a:srgbClr val="7B5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ОСНОВНЫЕ НАПРАВЛЕНИЯ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://www.weptun.de/media/2013/03/features-header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100000" l="2895" r="95105">
                        <a14:foregroundMark x1="30947" y1="20591" x2="30947" y2="20591"/>
                        <a14:foregroundMark x1="30947" y1="20591" x2="30947" y2="20591"/>
                        <a14:foregroundMark x1="32789" y1="18796" x2="32789" y2="18796"/>
                        <a14:foregroundMark x1="32789" y1="18796" x2="32789" y2="18796"/>
                        <a14:foregroundMark x1="38158" y1="14889" x2="38158" y2="14889"/>
                        <a14:foregroundMark x1="38158" y1="14995" x2="38158" y2="14995"/>
                        <a14:foregroundMark x1="41789" y1="13200" x2="41789" y2="13200"/>
                        <a14:foregroundMark x1="47947" y1="12355" x2="47947" y2="12355"/>
                        <a14:foregroundMark x1="45368" y1="12460" x2="45368" y2="12460"/>
                        <a14:foregroundMark x1="50526" y1="12144" x2="50526" y2="12144"/>
                        <a14:foregroundMark x1="50526" y1="12144" x2="50526" y2="12144"/>
                        <a14:foregroundMark x1="66526" y1="18796" x2="66526" y2="18796"/>
                        <a14:foregroundMark x1="66526" y1="18796" x2="66526" y2="18796"/>
                        <a14:foregroundMark x1="83737" y1="44351" x2="83737" y2="44351"/>
                        <a14:foregroundMark x1="83105" y1="41499" x2="83105" y2="41499"/>
                        <a14:foregroundMark x1="65158" y1="17740" x2="65158" y2="17740"/>
                        <a14:foregroundMark x1="62947" y1="16473" x2="62947" y2="16473"/>
                        <a14:foregroundMark x1="62421" y1="16051" x2="62421" y2="16051"/>
                        <a14:foregroundMark x1="58842" y1="14467" x2="58842" y2="14467"/>
                        <a14:foregroundMark x1="57789" y1="13411" x2="57789" y2="13411"/>
                        <a14:foregroundMark x1="57789" y1="13411" x2="57789" y2="13411"/>
                        <a14:foregroundMark x1="55737" y1="12672" x2="55737" y2="12672"/>
                        <a14:foregroundMark x1="52789" y1="12460" x2="52789" y2="12460"/>
                        <a14:foregroundMark x1="51526" y1="12355" x2="51526" y2="12355"/>
                        <a14:foregroundMark x1="60474" y1="15206" x2="60474" y2="15206"/>
                        <a14:foregroundMark x1="40316" y1="14256" x2="40316" y2="14256"/>
                        <a14:foregroundMark x1="43211" y1="12883" x2="43211" y2="1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" r="6448" b="616"/>
          <a:stretch/>
        </p:blipFill>
        <p:spPr bwMode="auto">
          <a:xfrm rot="5400000">
            <a:off x="-2725427" y="1797432"/>
            <a:ext cx="7187853" cy="296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51357842"/>
              </p:ext>
            </p:extLst>
          </p:nvPr>
        </p:nvGraphicFramePr>
        <p:xfrm>
          <a:off x="1115616" y="1196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22883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esimdiyari.org/wp-content/uploads/2013/09/samanyolu-resimleri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33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weptun.de/media/2013/03/features-header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100000" l="2895" r="95105">
                        <a14:foregroundMark x1="30947" y1="20591" x2="30947" y2="20591"/>
                        <a14:foregroundMark x1="30947" y1="20591" x2="30947" y2="20591"/>
                        <a14:foregroundMark x1="32789" y1="18796" x2="32789" y2="18796"/>
                        <a14:foregroundMark x1="32789" y1="18796" x2="32789" y2="18796"/>
                        <a14:foregroundMark x1="38158" y1="14889" x2="38158" y2="14889"/>
                        <a14:foregroundMark x1="38158" y1="14995" x2="38158" y2="14995"/>
                        <a14:foregroundMark x1="41789" y1="13200" x2="41789" y2="13200"/>
                        <a14:foregroundMark x1="47947" y1="12355" x2="47947" y2="12355"/>
                        <a14:foregroundMark x1="45368" y1="12460" x2="45368" y2="12460"/>
                        <a14:foregroundMark x1="50526" y1="12144" x2="50526" y2="12144"/>
                        <a14:foregroundMark x1="50526" y1="12144" x2="50526" y2="12144"/>
                        <a14:foregroundMark x1="66526" y1="18796" x2="66526" y2="18796"/>
                        <a14:foregroundMark x1="66526" y1="18796" x2="66526" y2="18796"/>
                        <a14:foregroundMark x1="83737" y1="44351" x2="83737" y2="44351"/>
                        <a14:foregroundMark x1="83105" y1="41499" x2="83105" y2="41499"/>
                        <a14:foregroundMark x1="65158" y1="17740" x2="65158" y2="17740"/>
                        <a14:foregroundMark x1="62947" y1="16473" x2="62947" y2="16473"/>
                        <a14:foregroundMark x1="62421" y1="16051" x2="62421" y2="16051"/>
                        <a14:foregroundMark x1="58842" y1="14467" x2="58842" y2="14467"/>
                        <a14:foregroundMark x1="57789" y1="13411" x2="57789" y2="13411"/>
                        <a14:foregroundMark x1="57789" y1="13411" x2="57789" y2="13411"/>
                        <a14:foregroundMark x1="55737" y1="12672" x2="55737" y2="12672"/>
                        <a14:foregroundMark x1="52789" y1="12460" x2="52789" y2="12460"/>
                        <a14:foregroundMark x1="51526" y1="12355" x2="51526" y2="12355"/>
                        <a14:foregroundMark x1="60474" y1="15206" x2="60474" y2="15206"/>
                        <a14:foregroundMark x1="40316" y1="14256" x2="40316" y2="14256"/>
                        <a14:foregroundMark x1="43211" y1="12883" x2="43211" y2="1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5724" r="13304" b="16039"/>
          <a:stretch/>
        </p:blipFill>
        <p:spPr bwMode="auto">
          <a:xfrm>
            <a:off x="-36512" y="5229200"/>
            <a:ext cx="9217024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188640"/>
            <a:ext cx="8856984" cy="64633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3C9E6"/>
                </a:solidFill>
              </a:defRPr>
            </a:lvl1pPr>
          </a:lstStyle>
          <a:p>
            <a:r>
              <a:rPr lang="ru-RU" sz="36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ИНЖИНИРИНГ</a:t>
            </a:r>
            <a:endParaRPr lang="ru-RU" sz="36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178768" y="1636839"/>
            <a:ext cx="3384376" cy="2641841"/>
          </a:xfrm>
          <a:prstGeom prst="wedgeRectCallout">
            <a:avLst>
              <a:gd name="adj1" fmla="val 59908"/>
              <a:gd name="adj2" fmla="val 137744"/>
            </a:avLst>
          </a:prstGeom>
          <a:solidFill>
            <a:srgbClr val="A9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C:\Users\usr-sys00349\Desktop\1331013382_1_ag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8" y="1556792"/>
            <a:ext cx="3384376" cy="2721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5943783"/>
              </p:ext>
            </p:extLst>
          </p:nvPr>
        </p:nvGraphicFramePr>
        <p:xfrm>
          <a:off x="3851920" y="1340768"/>
          <a:ext cx="456811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65612" y="6074043"/>
            <a:ext cx="4568118" cy="83099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ПРИМЕРЫ:</a:t>
            </a:r>
            <a:endParaRPr lang="ru-RU" sz="4800" b="1" dirty="0"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0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-8543"/>
            <a:ext cx="8208911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Тепличные, рыбоводные комплексы</a:t>
            </a:r>
            <a:endParaRPr lang="ru-RU" sz="2000" b="1" dirty="0"/>
          </a:p>
        </p:txBody>
      </p:sp>
      <p:pic>
        <p:nvPicPr>
          <p:cNvPr id="5" name="Picture 8" descr="C:\Users\usr-sys00349\Desktop\Osetra_v_podmoskov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122"/>
            <a:ext cx="2288390" cy="15356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6" name="Picture 9" descr="C:\Users\usr-sys00349\Desktop\1284984094_tradeboardffbqf2_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72" y="453122"/>
            <a:ext cx="2448272" cy="15356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1013"/>
            <a:ext cx="2292915" cy="173620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0" y="1986940"/>
            <a:ext cx="2448274" cy="17502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5148065" y="447239"/>
            <a:ext cx="3456382" cy="3302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ru-RU" sz="1600" dirty="0" smtClean="0"/>
              <a:t>   </a:t>
            </a:r>
          </a:p>
          <a:p>
            <a:r>
              <a:rPr lang="ru-RU" sz="1600" b="1" dirty="0" smtClean="0"/>
              <a:t>Технологии</a:t>
            </a:r>
            <a:r>
              <a:rPr lang="ru-RU" sz="1600" dirty="0" smtClean="0"/>
              <a:t> – есть;</a:t>
            </a:r>
          </a:p>
          <a:p>
            <a:r>
              <a:rPr lang="ru-RU" sz="1600" b="1" dirty="0" smtClean="0"/>
              <a:t>Продукт</a:t>
            </a:r>
            <a:r>
              <a:rPr lang="ru-RU" sz="1600" dirty="0" smtClean="0"/>
              <a:t> – Теплично-рыбоводный комплекс для выращивание овощей, цветов и рыбы;</a:t>
            </a:r>
          </a:p>
          <a:p>
            <a:r>
              <a:rPr lang="ru-RU" sz="1600" b="1" dirty="0" smtClean="0"/>
              <a:t>Команда </a:t>
            </a:r>
            <a:r>
              <a:rPr lang="ru-RU" sz="1600" dirty="0" smtClean="0"/>
              <a:t>–ООО «Агро-</a:t>
            </a:r>
            <a:r>
              <a:rPr lang="ru-RU" sz="1600" dirty="0" err="1" smtClean="0"/>
              <a:t>Эксим</a:t>
            </a:r>
            <a:r>
              <a:rPr lang="ru-RU" sz="1600" dirty="0" smtClean="0"/>
              <a:t>», ООО «ИМБХ- </a:t>
            </a:r>
            <a:r>
              <a:rPr lang="ru-RU" sz="1600" dirty="0" err="1" smtClean="0"/>
              <a:t>Экобиотех</a:t>
            </a:r>
            <a:r>
              <a:rPr lang="ru-RU" sz="1600" dirty="0" smtClean="0"/>
              <a:t>»</a:t>
            </a:r>
          </a:p>
          <a:p>
            <a:r>
              <a:rPr lang="ru-RU" sz="1600" b="1" dirty="0" smtClean="0"/>
              <a:t>Требуется </a:t>
            </a:r>
            <a:r>
              <a:rPr lang="ru-RU" sz="1600" dirty="0" smtClean="0"/>
              <a:t>– инвестиции.</a:t>
            </a:r>
            <a:endParaRPr lang="ru-RU" sz="1600" b="1" dirty="0" smtClean="0"/>
          </a:p>
          <a:p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536" y="3749457"/>
            <a:ext cx="8208911" cy="27392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cs typeface="Arial" panose="020B0604020202020204" pitchFamily="34" charset="0"/>
            </a:endParaRPr>
          </a:p>
          <a:p>
            <a:r>
              <a:rPr lang="ru-RU" sz="1400" dirty="0" smtClean="0">
                <a:cs typeface="Arial" panose="020B0604020202020204" pitchFamily="34" charset="0"/>
              </a:rPr>
              <a:t>Организация создания тепличных, рыбоводных комплексов. Также возможно объединить производство овощей или цветов с производством рыбы. Преимуществами являются:</a:t>
            </a:r>
            <a:r>
              <a:rPr lang="ru-RU" sz="1400" dirty="0"/>
              <a:t> </a:t>
            </a:r>
            <a:r>
              <a:rPr lang="ru-RU" sz="1400" dirty="0" smtClean="0"/>
              <a:t>исполнение </a:t>
            </a:r>
            <a:r>
              <a:rPr lang="ru-RU" sz="1400" dirty="0"/>
              <a:t>проекта под </a:t>
            </a:r>
            <a:r>
              <a:rPr lang="ru-RU" sz="1400" dirty="0" smtClean="0"/>
              <a:t>конкретные задачи (площадь, </a:t>
            </a:r>
            <a:r>
              <a:rPr lang="ru-RU" sz="1400" dirty="0"/>
              <a:t>продукция, </a:t>
            </a:r>
            <a:r>
              <a:rPr lang="ru-RU" sz="1400" dirty="0" smtClean="0"/>
              <a:t>соотношение),подходят </a:t>
            </a:r>
            <a:r>
              <a:rPr lang="ru-RU" sz="1400" dirty="0"/>
              <a:t>любые климатические </a:t>
            </a:r>
            <a:r>
              <a:rPr lang="ru-RU" sz="1400" dirty="0" smtClean="0"/>
              <a:t>условия, возможность размещения рядом с точкой сбыта, использование </a:t>
            </a:r>
            <a:r>
              <a:rPr lang="ru-RU" sz="1400" dirty="0"/>
              <a:t>самых современных технологий теплиц и технологии закрытого производства </a:t>
            </a:r>
            <a:r>
              <a:rPr lang="ru-RU" sz="1400" dirty="0" smtClean="0"/>
              <a:t>рыбы. Объём производства с м2 в год: Розы 225 штук, огурцы 95 кг, томаты 60кг.</a:t>
            </a:r>
            <a:r>
              <a:rPr lang="ru-RU" sz="1400" dirty="0" smtClean="0">
                <a:cs typeface="Arial" panose="020B0604020202020204" pitchFamily="34" charset="0"/>
              </a:rPr>
              <a:t> Команда включает мировых специалистов, реализовано множество проектов в РФ и за рубежом. </a:t>
            </a:r>
            <a:r>
              <a:rPr lang="ru-RU" sz="1400" dirty="0" smtClean="0"/>
              <a:t>Возможно </a:t>
            </a:r>
            <a:r>
              <a:rPr lang="ru-RU" sz="1400" dirty="0"/>
              <a:t>произвести расчеты и предложить наиболее оптимальный проект под </a:t>
            </a:r>
            <a:r>
              <a:rPr lang="ru-RU" sz="1400" dirty="0" smtClean="0"/>
              <a:t>конкретные  </a:t>
            </a:r>
            <a:r>
              <a:rPr lang="ru-RU" sz="1400" dirty="0"/>
              <a:t>требования, с учётом  площади, ресурсов </a:t>
            </a:r>
            <a:r>
              <a:rPr lang="ru-RU" sz="1400" dirty="0" smtClean="0"/>
              <a:t>соотношения </a:t>
            </a:r>
            <a:r>
              <a:rPr lang="ru-RU" sz="1400" dirty="0"/>
              <a:t>продукции; осуществить инженерную проработку; создать проектную документацию, поставить оборудование и материалы; провести постройку и сопровождение проекта; обучить  персонал</a:t>
            </a:r>
            <a:r>
              <a:rPr lang="ru-RU" sz="1400" dirty="0" smtClean="0"/>
              <a:t>.</a:t>
            </a:r>
            <a:endParaRPr lang="ru-RU" sz="1400" dirty="0" smtClean="0"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7279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8209E4B3-86A3-405A-871F-83762A612C60}" type="slidenum">
              <a:rPr lang="ru-RU" sz="1100" smtClean="0"/>
              <a:t>7</a:t>
            </a:fld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2595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10469"/>
            <a:ext cx="5152400" cy="20104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0"/>
            <a:ext cx="8208911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altLang="ru-RU" sz="2400" b="1" dirty="0"/>
              <a:t> Организация производства (животноводство)</a:t>
            </a:r>
            <a:endParaRPr lang="ru-RU" sz="24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5996442"/>
            <a:ext cx="8208911" cy="50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И другие виды объектов…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95536" y="2420888"/>
            <a:ext cx="8208911" cy="35755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Arial cyr" panose="020B0604020202020204" pitchFamily="34" charset="0"/>
              </a:rPr>
              <a:t>Инжиниринговые</a:t>
            </a:r>
            <a:r>
              <a:rPr lang="ru-RU" b="1" dirty="0" smtClean="0">
                <a:solidFill>
                  <a:schemeClr val="tx1"/>
                </a:solidFill>
                <a:cs typeface="Arial cyr" panose="020B0604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cs typeface="Arial cyr" panose="020B0604020202020204" pitchFamily="34" charset="0"/>
              </a:rPr>
              <a:t>решения для организации производств (ферм) и повышение их эффективности Множество  типовых  проектов ферм:                               </a:t>
            </a:r>
          </a:p>
          <a:p>
            <a:pPr>
              <a:defRPr/>
            </a:pPr>
            <a:endParaRPr lang="ru-RU" altLang="de-DE" dirty="0" smtClean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pPr>
              <a:defRPr/>
            </a:pPr>
            <a:endParaRPr lang="bg-BG" dirty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pPr>
              <a:defRPr/>
            </a:pPr>
            <a:endParaRPr lang="bg-BG" dirty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  <a:cs typeface="Arial cyr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47936" y="400110"/>
            <a:ext cx="3056511" cy="202077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 smtClean="0">
                <a:solidFill>
                  <a:schemeClr val="tx1"/>
                </a:solidFill>
                <a:cs typeface="Arial cyr" panose="020B0604020202020204" pitchFamily="34" charset="0"/>
              </a:rPr>
              <a:t>Технологии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 – есть;</a:t>
            </a:r>
            <a:endParaRPr lang="ru-RU" sz="1600" dirty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cs typeface="Arial cyr" panose="020B0604020202020204" pitchFamily="34" charset="0"/>
              </a:rPr>
              <a:t>Продукт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 –</a:t>
            </a:r>
            <a:r>
              <a:rPr lang="ru-RU" alt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Организация </a:t>
            </a:r>
            <a:r>
              <a:rPr lang="ru-RU" alt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производства (животноводство)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;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cs typeface="Arial cyr" panose="020B0604020202020204" pitchFamily="34" charset="0"/>
              </a:rPr>
              <a:t>Команда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 – 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ФГБНУ ИАЭП;</a:t>
            </a:r>
          </a:p>
          <a:p>
            <a:r>
              <a:rPr lang="ru-RU" sz="1600" b="1" dirty="0"/>
              <a:t>Требуется </a:t>
            </a:r>
            <a:r>
              <a:rPr lang="ru-RU" sz="1600" dirty="0"/>
              <a:t>– инвестиции</a:t>
            </a:r>
            <a:r>
              <a:rPr lang="ru-RU" sz="1600" dirty="0" smtClean="0"/>
              <a:t>.</a:t>
            </a:r>
            <a:endParaRPr lang="ru-RU" altLang="ru-RU" sz="1600" dirty="0">
              <a:solidFill>
                <a:schemeClr val="tx1"/>
              </a:solidFill>
              <a:cs typeface="Arial cyr" panose="020B0604020202020204" pitchFamily="34" charset="0"/>
            </a:endParaRPr>
          </a:p>
        </p:txBody>
      </p:sp>
      <p:pic>
        <p:nvPicPr>
          <p:cNvPr id="1027" name="Picture 3" descr="C:\Users\usr-sys00349\Desktop\18_co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752810" cy="10748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025" name="Picture 1" descr="C:\Users\usr-sys00349\Desktop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81244"/>
            <a:ext cx="770190" cy="108519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028" name="Picture 4" descr="C:\Users\usr-sys00349\Desktop\logo_35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75" y="4715765"/>
            <a:ext cx="723145" cy="104124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026" name="Picture 2" descr="C:\Users\usr-sys00349\Desktop\slide0013_image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75" y="3223336"/>
            <a:ext cx="723145" cy="106444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8" name="Picture 2" descr="C:\Users\usr-sys00349\Desktop\s5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1011"/>
            <a:ext cx="4968552" cy="1079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6290"/>
              </p:ext>
            </p:extLst>
          </p:nvPr>
        </p:nvGraphicFramePr>
        <p:xfrm>
          <a:off x="1222132" y="3223336"/>
          <a:ext cx="3096344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63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1)Ферма на 25 голов коров со шлейфом.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2) Ферма на 80 голов коров со шлейфом.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3) Молочная ферма КРС с теплицей.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4)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Семейные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»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молочные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фермы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от 10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26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1)Свиноферма на 500 свиней в год с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бесстрессовым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способом содержания.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02949"/>
              </p:ext>
            </p:extLst>
          </p:nvPr>
        </p:nvGraphicFramePr>
        <p:xfrm>
          <a:off x="5369977" y="3223336"/>
          <a:ext cx="3124963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015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1)Овцеферма на 90 овцематок.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2)Овцеферма на 200 овцематок.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3)Ферма на 80 овцематок и 20 дойных коз</a:t>
                      </a:r>
                    </a:p>
                    <a:p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4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1)Ферма на 100 дойных коз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7279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5869C1C1-9E78-4701-A78B-CECB714216D2}" type="slidenum">
              <a:rPr lang="ru-RU" sz="1100" smtClean="0"/>
              <a:t>8</a:t>
            </a:fld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20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95536" y="461665"/>
            <a:ext cx="5152399" cy="35824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0"/>
            <a:ext cx="8208911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Организация производства </a:t>
            </a:r>
            <a:r>
              <a:rPr lang="ru-RU" sz="2400" b="1" dirty="0" err="1"/>
              <a:t>вешенки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95536" y="4044074"/>
            <a:ext cx="8208911" cy="24092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Рынок культивируемых грибов в России оценивается в 158 тыс. тонн. В 2014 году в РФ было произведено 8 тыс. тонн, в 2015 году предсказывается производство 14,8 тыс. тонн. Большая часть ввозимых грибов – шампиньоны, но производство их в РФ осложнено тем, что на внутреннем рынке не присутствует достаточного количества компоста. Предлагается организовывать производства </a:t>
            </a:r>
            <a:r>
              <a:rPr lang="ru-RU" sz="1600" dirty="0" err="1" smtClean="0">
                <a:solidFill>
                  <a:schemeClr val="tx1"/>
                </a:solidFill>
                <a:cs typeface="Arial cyr" panose="020B0604020202020204" pitchFamily="34" charset="0"/>
              </a:rPr>
              <a:t>вешенки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, которая использует более простой субстрат и не подвержена многочисленным болезням шампиньонов. В 2015 г., средняя отпускная цена </a:t>
            </a:r>
            <a:r>
              <a:rPr lang="ru-RU" sz="1600" dirty="0" err="1" smtClean="0">
                <a:solidFill>
                  <a:schemeClr val="tx1"/>
                </a:solidFill>
                <a:cs typeface="Arial cyr" panose="020B0604020202020204" pitchFamily="34" charset="0"/>
              </a:rPr>
              <a:t>вешенки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 составила 110 руб./кг.</a:t>
            </a:r>
            <a:endParaRPr lang="ru-RU" sz="1600" dirty="0">
              <a:solidFill>
                <a:schemeClr val="tx1"/>
              </a:solidFill>
              <a:cs typeface="Arial cyr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47936" y="461665"/>
            <a:ext cx="3056512" cy="35824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 smtClean="0">
                <a:solidFill>
                  <a:schemeClr val="tx1"/>
                </a:solidFill>
                <a:cs typeface="Arial cyr" panose="020B0604020202020204" pitchFamily="34" charset="0"/>
              </a:rPr>
              <a:t>Технологии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 – есть;</a:t>
            </a:r>
            <a:endParaRPr lang="ru-RU" sz="1600" dirty="0">
              <a:solidFill>
                <a:schemeClr val="tx1"/>
              </a:solidFill>
              <a:cs typeface="Arial cyr" panose="020B060402020202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cs typeface="Arial cyr" panose="020B0604020202020204" pitchFamily="34" charset="0"/>
              </a:rPr>
              <a:t>Продукт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– </a:t>
            </a:r>
            <a:r>
              <a:rPr lang="ru-RU" sz="1600" dirty="0" err="1" smtClean="0">
                <a:solidFill>
                  <a:schemeClr val="tx1"/>
                </a:solidFill>
                <a:cs typeface="Arial cyr" panose="020B0604020202020204" pitchFamily="34" charset="0"/>
              </a:rPr>
              <a:t>вешенка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;</a:t>
            </a:r>
            <a: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cs typeface="Arial cyr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cs typeface="Arial cyr" panose="020B0604020202020204" pitchFamily="34" charset="0"/>
              </a:rPr>
              <a:t>Требуется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 –  инвестиции.</a:t>
            </a:r>
          </a:p>
          <a:p>
            <a:r>
              <a:rPr lang="ru-RU" sz="1600" b="1" dirty="0" smtClean="0">
                <a:solidFill>
                  <a:schemeClr val="tx1"/>
                </a:solidFill>
                <a:cs typeface="Arial cyr" panose="020B0604020202020204" pitchFamily="34" charset="0"/>
              </a:rPr>
              <a:t>Команда</a:t>
            </a:r>
            <a:r>
              <a:rPr lang="ru-RU" sz="1600" dirty="0" smtClean="0">
                <a:solidFill>
                  <a:schemeClr val="tx1"/>
                </a:solidFill>
                <a:cs typeface="Arial cyr" panose="020B0604020202020204" pitchFamily="34" charset="0"/>
              </a:rPr>
              <a:t> – ВНИИФ</a:t>
            </a:r>
            <a:endParaRPr lang="ru-RU" sz="1600" dirty="0">
              <a:solidFill>
                <a:schemeClr val="tx1"/>
              </a:solidFill>
              <a:cs typeface="Arial cyr" panose="020B060402020202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1156803" y="2140073"/>
            <a:ext cx="502962" cy="225593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334961" y="2806574"/>
            <a:ext cx="502962" cy="225593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88" y="2530410"/>
            <a:ext cx="1808859" cy="97994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026" name="Picture 2" descr="&amp;Vcy; 2012 &amp;gcy;&amp;ocy;&amp;dcy;&amp;ucy; &amp;ecy;&amp;kcy;&amp;scy;&amp;pcy;&amp;ocy;&amp;rcy;&amp;tcy; &amp;scy;&amp;ocy;&amp;lcy;&amp;ocy;&amp;mcy;&amp;ycy; &amp;scy;&amp;ocy;&amp;scy;&amp;tcy;&amp;acy;&amp;vcy;&amp;icy;&amp;lcy; 22 1 &amp;tcy;&amp;ycy;&amp;scy; &amp;tcy;&amp;ocy;&amp;ncy;&amp;ncy; - &amp;Scy;&amp;Ocy;&amp;Bcy;&amp;Ycy;&amp;Tcy;&amp;Icy;&amp;YAcy; - &amp;Scy;&amp;iecy;&amp;mcy;&amp;iecy;&amp;ncy;&amp;acy; &amp;vcy;&amp;icy;&amp;ncy;&amp;ocy;&amp;gcy;&amp;rcy;&amp;acy;&amp;dcy;&amp;ncy;&amp;ycy;&amp;iecy; &amp;scy;&amp;acy;&amp;zhcy;&amp;iecy;&amp;ncy;&amp;tscy;&amp;ycy; &amp;scy;&amp;rcy;&amp;iecy;&amp;dcy;&amp;scy;&amp;tcy;&amp;vcy;&amp;acy; &amp;zcy;&amp;acy;&amp;shchcy;&amp;icy;&amp;tcy;&amp;ycy; &amp;rcy;&amp;acy;&amp;scy;&amp;tcy;&amp;iecy;&amp;ncy;&amp;icy;&amp;jcy; &amp;acy;&amp;gcy;&amp;rcy;&amp;ocy;&amp;khcy;&amp;icy;&amp;mcy;&amp;icy;&amp;yacy;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88" y="766292"/>
            <a:ext cx="2212443" cy="115212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7726" y="816078"/>
            <a:ext cx="2373495" cy="2919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7" y="6525344"/>
            <a:ext cx="522407" cy="24058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fld id="{816EA1F9-E8D8-462A-A7CC-FE8399288C31}" type="slidenum">
              <a:rPr lang="ru-RU" sz="1100" smtClean="0"/>
              <a:t>9</a:t>
            </a:fld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418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2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3242</TotalTime>
  <Words>926</Words>
  <Application>Microsoft Office PowerPoint</Application>
  <PresentationFormat>Экран (4:3)</PresentationFormat>
  <Paragraphs>116</Paragraphs>
  <Slides>16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View</vt:lpstr>
      <vt:lpstr>Презентация PowerPoint</vt:lpstr>
      <vt:lpstr>Что  мы делаем?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Скотников А.А. (353)</dc:creator>
  <cp:lastModifiedBy>Карпова Е.В. (162)</cp:lastModifiedBy>
  <cp:revision>198</cp:revision>
  <dcterms:created xsi:type="dcterms:W3CDTF">2015-09-15T12:46:53Z</dcterms:created>
  <dcterms:modified xsi:type="dcterms:W3CDTF">2016-03-11T12:53:54Z</dcterms:modified>
</cp:coreProperties>
</file>