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7"/>
  </p:notesMasterIdLst>
  <p:handoutMasterIdLst>
    <p:handoutMasterId r:id="rId8"/>
  </p:handoutMasterIdLst>
  <p:sldIdLst>
    <p:sldId id="661" r:id="rId4"/>
    <p:sldId id="880" r:id="rId5"/>
    <p:sldId id="904" r:id="rId6"/>
  </p:sldIdLst>
  <p:sldSz cx="9144000" cy="6858000" type="screen4x3"/>
  <p:notesSz cx="7010400" cy="9296400"/>
  <p:custDataLst>
    <p:tags r:id="rId9"/>
  </p:custDataLst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CA5A5D"/>
    <a:srgbClr val="FF9F9F"/>
    <a:srgbClr val="CC0000"/>
    <a:srgbClr val="990033"/>
    <a:srgbClr val="E8F0F8"/>
    <a:srgbClr val="F0F5FA"/>
    <a:srgbClr val="E0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3" autoAdjust="0"/>
    <p:restoredTop sz="97080" autoAdjust="0"/>
  </p:normalViewPr>
  <p:slideViewPr>
    <p:cSldViewPr snapToGrid="0" snapToObjects="1">
      <p:cViewPr>
        <p:scale>
          <a:sx n="101" d="100"/>
          <a:sy n="101" d="100"/>
        </p:scale>
        <p:origin x="-1914" y="-330"/>
      </p:cViewPr>
      <p:guideLst>
        <p:guide orient="horz" pos="770"/>
        <p:guide orient="horz" pos="3976"/>
        <p:guide pos="55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126" y="-72"/>
      </p:cViewPr>
      <p:guideLst>
        <p:guide orient="horz" pos="2929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lagolev.NIC-EES.000\AppData\Local\Microsoft\Windows\Temporary%20Internet%20Files\Content.Outlook\Z5S7I09T\&#1047;&#1072;&#1090;&#1088;&#1072;&#1090;&#1099;%20&#1085;&#1072;%20&#1089;&#1090;&#1072;&#1088;&#1090;&#1077;%20(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количества ЭЗС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069728172090388E-2"/>
          <c:y val="0.20438397575472927"/>
          <c:w val="0.75737725529064115"/>
          <c:h val="0.673932241597513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'[Затраты на старте (2).xlsx]Прогноз рынка'!$A$42</c:f>
              <c:strCache>
                <c:ptCount val="1"/>
                <c:pt idx="0">
                  <c:v>количество ЭЗС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914389242308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914389242308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'[Затраты на старте (2).xlsx]Прогноз рынка'!$B$41:$L$41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'[Затраты на старте (2).xlsx]Прогноз рынка'!$B$42:$L$42</c:f>
              <c:numCache>
                <c:formatCode>0</c:formatCode>
                <c:ptCount val="11"/>
                <c:pt idx="0">
                  <c:v>343</c:v>
                </c:pt>
                <c:pt idx="1">
                  <c:v>3248</c:v>
                </c:pt>
                <c:pt idx="2">
                  <c:v>6393</c:v>
                </c:pt>
                <c:pt idx="3">
                  <c:v>12514</c:v>
                </c:pt>
                <c:pt idx="4">
                  <c:v>22792</c:v>
                </c:pt>
                <c:pt idx="5">
                  <c:v>39376</c:v>
                </c:pt>
                <c:pt idx="6">
                  <c:v>41345</c:v>
                </c:pt>
                <c:pt idx="7">
                  <c:v>42999</c:v>
                </c:pt>
                <c:pt idx="8">
                  <c:v>44289</c:v>
                </c:pt>
                <c:pt idx="9">
                  <c:v>45175</c:v>
                </c:pt>
                <c:pt idx="10">
                  <c:v>45627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19922176"/>
        <c:axId val="48969344"/>
      </c:barChart>
      <c:catAx>
        <c:axId val="5199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969344"/>
        <c:crosses val="autoZero"/>
        <c:auto val="1"/>
        <c:lblAlgn val="ctr"/>
        <c:lblOffset val="100"/>
        <c:noMultiLvlLbl val="0"/>
      </c:catAx>
      <c:valAx>
        <c:axId val="4896934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51992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59849861424663"/>
          <c:y val="0.21558486858284573"/>
          <c:w val="0.13706627296587925"/>
          <c:h val="7.395876977240060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количества </a:t>
            </a:r>
            <a:r>
              <a:rPr lang="en-US"/>
              <a:t>EV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627255394683336E-2"/>
          <c:y val="0.17967606293949415"/>
          <c:w val="0.80114082246201046"/>
          <c:h val="0.71335046759452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'[Затраты на старте (2).xlsx]Прогноз рынка'!$A$57</c:f>
              <c:strCache>
                <c:ptCount val="1"/>
                <c:pt idx="0">
                  <c:v>кол-во EV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6206966812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56206966812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1350580567676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89847116306962E-3"/>
                  <c:y val="-4.697127724888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015627650635404E-7"/>
                  <c:y val="-6.8321857816565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124139336242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9.8212670611312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451839478602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196954134892089E-3"/>
                  <c:y val="-0.20923568956323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259102704595219E-16"/>
                  <c:y val="-0.26901731515272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32879894074222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'[Затраты на старте (2).xlsx]Прогноз рынка'!$B$56:$L$56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'[Затраты на старте (2).xlsx]Прогноз рынка'!$B$57:$L$57</c:f>
              <c:numCache>
                <c:formatCode>General</c:formatCode>
                <c:ptCount val="11"/>
                <c:pt idx="0">
                  <c:v>1074</c:v>
                </c:pt>
                <c:pt idx="1">
                  <c:v>2345</c:v>
                </c:pt>
                <c:pt idx="2">
                  <c:v>4885</c:v>
                </c:pt>
                <c:pt idx="3">
                  <c:v>10032</c:v>
                </c:pt>
                <c:pt idx="4">
                  <c:v>19018</c:v>
                </c:pt>
                <c:pt idx="5">
                  <c:v>33970</c:v>
                </c:pt>
                <c:pt idx="6">
                  <c:v>57949</c:v>
                </c:pt>
                <c:pt idx="7">
                  <c:v>93164</c:v>
                </c:pt>
                <c:pt idx="8">
                  <c:v>140631</c:v>
                </c:pt>
                <c:pt idx="9">
                  <c:v>198474</c:v>
                </c:pt>
                <c:pt idx="10">
                  <c:v>260621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4587648"/>
        <c:axId val="48971072"/>
      </c:barChart>
      <c:catAx>
        <c:axId val="5145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971072"/>
        <c:crosses val="autoZero"/>
        <c:auto val="1"/>
        <c:lblAlgn val="ctr"/>
        <c:lblOffset val="100"/>
        <c:noMultiLvlLbl val="0"/>
      </c:catAx>
      <c:valAx>
        <c:axId val="4897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4587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0.39643</cdr:x>
      <cdr:y>0.96516</cdr:y>
    </cdr:from>
    <cdr:to>
      <cdr:x>0.55357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171825" y="4024314"/>
          <a:ext cx="1257300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0.88986</cdr:x>
      <cdr:y>0.19129</cdr:y>
    </cdr:from>
    <cdr:to>
      <cdr:x>0.97028</cdr:x>
      <cdr:y>0.68385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696450" y="795339"/>
          <a:ext cx="876300" cy="2047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0.48951</cdr:x>
      <cdr:y>0.15838</cdr:y>
    </cdr:from>
    <cdr:to>
      <cdr:x>0.49213</cdr:x>
      <cdr:y>0.90491</cdr:y>
    </cdr:to>
    <cdr:cxnSp macro="">
      <cdr:nvCxnSpPr>
        <cdr:cNvPr id="31" name="Прямая соединительная линия 30"/>
        <cdr:cNvCxnSpPr/>
      </cdr:nvCxnSpPr>
      <cdr:spPr>
        <a:xfrm xmlns:a="http://schemas.openxmlformats.org/drawingml/2006/main">
          <a:off x="5334000" y="491808"/>
          <a:ext cx="28575" cy="2318067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0.07547</cdr:x>
      <cdr:y>0.1728</cdr:y>
    </cdr:from>
    <cdr:to>
      <cdr:x>0.48864</cdr:x>
      <cdr:y>0.50409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822326" y="536575"/>
          <a:ext cx="4502150" cy="102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>
              <a:effectLst/>
              <a:latin typeface="+mn-lt"/>
              <a:ea typeface="+mn-ea"/>
              <a:cs typeface="+mn-cs"/>
            </a:rPr>
            <a:t>Прогноз динамики зарядной инфраструктуры для легковых электромобилей (Приложение № 1 к Приказ ОАО «Россети» № 412 от 17.07.2013 г. «Об утверждении Всероссийской программы развития зарядной инфраструктуры для электротранспорта»)</a:t>
          </a:r>
          <a:endParaRPr lang="ru-RU" sz="1100"/>
        </a:p>
      </cdr:txBody>
    </cdr:sp>
  </cdr:relSizeAnchor>
  <cdr:relSizeAnchor xmlns:cdr="http://schemas.openxmlformats.org/drawingml/2006/chartDrawing">
    <cdr:from>
      <cdr:x>0.48689</cdr:x>
      <cdr:y>0.182</cdr:y>
    </cdr:from>
    <cdr:to>
      <cdr:x>0.83392</cdr:x>
      <cdr:y>0.30522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5305425" y="565150"/>
          <a:ext cx="3781425" cy="382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>
              <a:effectLst/>
              <a:latin typeface="+mn-lt"/>
              <a:ea typeface="+mn-ea"/>
              <a:cs typeface="+mn-cs"/>
            </a:rPr>
            <a:t>Прогноз динамики на</a:t>
          </a:r>
          <a:r>
            <a:rPr lang="ru-RU" sz="1100" baseline="0">
              <a:effectLst/>
              <a:latin typeface="+mn-lt"/>
              <a:ea typeface="+mn-ea"/>
              <a:cs typeface="+mn-cs"/>
            </a:rPr>
            <a:t> основании тренда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0.49872</cdr:x>
      <cdr:y>0.13354</cdr:y>
    </cdr:from>
    <cdr:to>
      <cdr:x>0.50052</cdr:x>
      <cdr:y>0.91759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527385" y="397155"/>
          <a:ext cx="16334" cy="2331907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0.06148</cdr:x>
      <cdr:y>0.15886</cdr:y>
    </cdr:from>
    <cdr:to>
      <cdr:x>0.50883</cdr:x>
      <cdr:y>0.42789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8149" y="472479"/>
          <a:ext cx="4060985" cy="80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effectLst/>
              <a:latin typeface="+mn-lt"/>
              <a:ea typeface="+mn-ea"/>
              <a:cs typeface="+mn-cs"/>
            </a:rPr>
            <a:t>Прогноз динамики парка легковых электромобилей </a:t>
          </a:r>
          <a:endParaRPr lang="en-US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100" dirty="0">
              <a:effectLst/>
              <a:latin typeface="+mn-lt"/>
              <a:ea typeface="+mn-ea"/>
              <a:cs typeface="+mn-cs"/>
            </a:rPr>
            <a:t>(Приложение № 1 к Приказ ОАО «</a:t>
          </a:r>
          <a:r>
            <a:rPr lang="ru-RU" sz="1100" dirty="0" err="1">
              <a:effectLst/>
              <a:latin typeface="+mn-lt"/>
              <a:ea typeface="+mn-ea"/>
              <a:cs typeface="+mn-cs"/>
            </a:rPr>
            <a:t>Россети</a:t>
          </a:r>
          <a:r>
            <a:rPr lang="ru-RU" sz="1100" dirty="0">
              <a:effectLst/>
              <a:latin typeface="+mn-lt"/>
              <a:ea typeface="+mn-ea"/>
              <a:cs typeface="+mn-cs"/>
            </a:rPr>
            <a:t>» № 412 от 17.07.2013 г. «Об утверждении Всероссийской программы развития зарядной инфраструктуры для электротранспорта»)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0.49168</cdr:x>
      <cdr:y>0.17087</cdr:y>
    </cdr:from>
    <cdr:to>
      <cdr:x>0.95208</cdr:x>
      <cdr:y>0.24833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463441" y="508209"/>
          <a:ext cx="4179517" cy="2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effectLst/>
              <a:latin typeface="+mn-lt"/>
              <a:ea typeface="+mn-ea"/>
              <a:cs typeface="+mn-cs"/>
            </a:rPr>
            <a:t>Прогноз динамики на</a:t>
          </a:r>
          <a:r>
            <a:rPr lang="ru-RU" sz="1100" baseline="0" dirty="0">
              <a:effectLst/>
              <a:latin typeface="+mn-lt"/>
              <a:ea typeface="+mn-ea"/>
              <a:cs typeface="+mn-cs"/>
            </a:rPr>
            <a:t> основании тренда, построенного на данных до 2020 г.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E70067-9C57-4BC7-89B3-12ABD316B760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86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0086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CE13C-0C1C-4B7F-B784-EC77407B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4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68AAAC-25C1-4404-ACB3-358A1195A465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3" tIns="46011" rIns="92023" bIns="4601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0715" y="4416540"/>
            <a:ext cx="5608975" cy="4181885"/>
          </a:xfrm>
          <a:prstGeom prst="rect">
            <a:avLst/>
          </a:prstGeom>
        </p:spPr>
        <p:txBody>
          <a:bodyPr vert="horz" lIns="92023" tIns="46011" rIns="92023" bIns="460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30086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159" y="8830086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1084E9-9F12-4827-AF60-11297661B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74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821" indent="-285701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2801" indent="-228561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599921" indent="-228561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042" indent="-228561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162" indent="-228561" defTabSz="45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282" indent="-228561" defTabSz="45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8402" indent="-228561" defTabSz="45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5522" indent="-228561" defTabSz="45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FD50AC-5603-421A-AEC9-24B1CE685B30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16"/>
            <a:ext cx="8229600" cy="966047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1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45563" y="576694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9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70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CB13C14-8BA6-4A28-820B-E9FC94C3DC0F}" type="datetime1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57118B-DD55-4ECE-91DA-0DC5D25AB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5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76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89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607" tIns="40802" rIns="81607" bIns="40802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90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9FC8-CC60-43BF-B6B0-F36B542C8E1B}" type="datetime1">
              <a:rPr lang="ru-RU" smtClean="0"/>
              <a:t>26.05.2015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2E68-E113-4D71-A3F4-A88CC2A6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1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9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0289-DF8C-45A7-9138-917E4EF0D65B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EE09-9FF3-4E4C-AAC6-007D1E3AA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5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62"/>
            <a:ext cx="8229600" cy="50014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EB41-4A37-4A1C-A188-481BF1695266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0049-E612-47F7-AEC4-8B3D3F615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42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91428" tIns="45714" rIns="91428" bIns="45714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FF0C-1956-424D-B805-E0A44DB192EB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05B2-BEA6-494F-8CE6-7F0A8B25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87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58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58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9350-8B96-4E12-80FD-77B3942A2222}" type="datetime1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575D-7181-4D55-B511-B90EB4E1C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61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0"/>
            <a:ext cx="4040188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6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89" indent="0">
              <a:buNone/>
              <a:defRPr sz="1600" b="1"/>
            </a:lvl8pPr>
            <a:lvl9pPr marL="36571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34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052750"/>
            <a:ext cx="4041775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6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89" indent="0">
              <a:buNone/>
              <a:defRPr sz="1600" b="1"/>
            </a:lvl8pPr>
            <a:lvl9pPr marL="36571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916834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EBD5-D957-493D-8F04-9F89B9D51F76}" type="datetime1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E6A6-F402-49C2-9EF3-46E19D883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98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2pPr>
            <a:lvl3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3pPr>
            <a:lvl4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4pPr>
            <a:lvl5pPr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  <a:cs typeface="+mn-cs"/>
              </a:defRPr>
            </a:lvl1pPr>
          </a:lstStyle>
          <a:p>
            <a:pPr>
              <a:defRPr/>
            </a:pPr>
            <a:fld id="{E23C13D5-4602-4E6F-BCF2-583893014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9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8DF1-670A-4D87-BEF1-96632E8523D1}" type="datetime1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3F08-FFF0-464A-BBA6-F669EE7B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9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07F6-9128-4945-8411-B30741A59137}" type="datetime1">
              <a:rPr lang="ru-RU" smtClean="0"/>
              <a:t>26.05.2015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5593-4938-48C3-A027-E9FEB0328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74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53"/>
            <a:ext cx="3008313" cy="491654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113" y="1052758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052758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8" indent="0">
              <a:buNone/>
              <a:defRPr sz="900"/>
            </a:lvl7pPr>
            <a:lvl8pPr marL="3199989" indent="0">
              <a:buNone/>
              <a:defRPr sz="900"/>
            </a:lvl8pPr>
            <a:lvl9pPr marL="36571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DFB4-EEE2-42A8-80A3-F99A2708CD2D}" type="datetime1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188D-3729-4D15-8BE2-836FB0B2D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07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64"/>
            <a:ext cx="5486400" cy="566738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1124745"/>
            <a:ext cx="5486400" cy="36028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1" indent="0">
              <a:buNone/>
              <a:defRPr sz="2800"/>
            </a:lvl2pPr>
            <a:lvl3pPr marL="914282" indent="0">
              <a:buNone/>
              <a:defRPr sz="24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6" indent="0">
              <a:buNone/>
              <a:defRPr sz="2000"/>
            </a:lvl6pPr>
            <a:lvl7pPr marL="2742848" indent="0">
              <a:buNone/>
              <a:defRPr sz="2000"/>
            </a:lvl7pPr>
            <a:lvl8pPr marL="3199989" indent="0">
              <a:buNone/>
              <a:defRPr sz="2000"/>
            </a:lvl8pPr>
            <a:lvl9pPr marL="365713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4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8" indent="0">
              <a:buNone/>
              <a:defRPr sz="900"/>
            </a:lvl7pPr>
            <a:lvl8pPr marL="3199989" indent="0">
              <a:buNone/>
              <a:defRPr sz="900"/>
            </a:lvl8pPr>
            <a:lvl9pPr marL="36571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D032-819E-4F53-BAA4-79E3CC15F29A}" type="datetime1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74F9-AF5D-446A-A6FC-379D4B3E8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22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62"/>
            <a:ext cx="82296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1C33-9FB4-40C3-951C-90AAB81DBE06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57DE-3DAA-4881-AAF2-E1DC37767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67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80730"/>
            <a:ext cx="2057400" cy="514543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80730"/>
            <a:ext cx="6019800" cy="51454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D692-B630-4F07-A387-DE0DDC4BAE59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7573-721D-4265-BB94-4A55FACD2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47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6940" y="825395"/>
            <a:ext cx="8269784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131763" y="6356350"/>
            <a:ext cx="2133600" cy="363538"/>
          </a:xfrm>
          <a:prstGeom prst="rect">
            <a:avLst/>
          </a:prstGeom>
        </p:spPr>
        <p:txBody>
          <a:bodyPr lIns="90883" tIns="45430" rIns="90883" bIns="45430" anchor="ctr"/>
          <a:lstStyle>
            <a:lvl1pPr algn="l">
              <a:defRPr/>
            </a:lvl1pPr>
          </a:lstStyle>
          <a:p>
            <a:pPr defTabSz="9087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с одним скругленным углом 6"/>
          <p:cNvSpPr/>
          <p:nvPr/>
        </p:nvSpPr>
        <p:spPr bwMode="auto">
          <a:xfrm rot="10800000" flipH="1">
            <a:off x="0" y="-1588"/>
            <a:ext cx="8675688" cy="557213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585" tIns="42798" rIns="85585" bIns="42798"/>
          <a:lstStyle/>
          <a:p>
            <a:pPr defTabSz="85585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prstClr val="black"/>
              </a:solidFill>
              <a:latin typeface="Times" pitchFamily="18" charset="0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46" y="-1470"/>
            <a:ext cx="8172946" cy="556164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C96C-1F7F-43F5-9DA4-D42E1923B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3510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614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440" tIns="45720" rIns="91440" bIns="4572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2E3CCE-C095-4280-AEAB-95E1F10EB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32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2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509838"/>
          <a:ext cx="6096000" cy="222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700" marB="4570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700" marB="4570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700" marB="4570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marT="45700" marB="4570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marT="45700" marB="4570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Всего: </a:t>
                      </a:r>
                      <a:endParaRPr lang="ru-RU" sz="14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50250" y="776288"/>
            <a:ext cx="793750" cy="520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  <a:cs typeface="+mn-cs"/>
              </a:defRPr>
            </a:lvl1pPr>
          </a:lstStyle>
          <a:p>
            <a:pPr>
              <a:defRPr/>
            </a:pPr>
            <a:fld id="{2579A5B6-4C75-42E6-8596-9637346EDE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4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B729-1B08-4A47-80C2-69526DDA413A}" type="datetime1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A1FF-59C8-4BA4-9C50-2ECB3627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8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8"/>
            <a:ext cx="4040188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4879" indent="0">
              <a:buNone/>
              <a:defRPr sz="2000" b="1"/>
            </a:lvl2pPr>
            <a:lvl3pPr marL="909770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2" indent="0">
              <a:buNone/>
              <a:defRPr sz="1600" b="1"/>
            </a:lvl5pPr>
            <a:lvl6pPr marL="2274428" indent="0">
              <a:buNone/>
              <a:defRPr sz="1600" b="1"/>
            </a:lvl6pPr>
            <a:lvl7pPr marL="2729312" indent="0">
              <a:buNone/>
              <a:defRPr sz="1600" b="1"/>
            </a:lvl7pPr>
            <a:lvl8pPr marL="3184195" indent="0">
              <a:buNone/>
              <a:defRPr sz="1600" b="1"/>
            </a:lvl8pPr>
            <a:lvl9pPr marL="36390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49"/>
            <a:ext cx="4040188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82" y="1052758"/>
            <a:ext cx="4041775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4879" indent="0">
              <a:buNone/>
              <a:defRPr sz="2000" b="1"/>
            </a:lvl2pPr>
            <a:lvl3pPr marL="909770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2" indent="0">
              <a:buNone/>
              <a:defRPr sz="1600" b="1"/>
            </a:lvl5pPr>
            <a:lvl6pPr marL="2274428" indent="0">
              <a:buNone/>
              <a:defRPr sz="1600" b="1"/>
            </a:lvl6pPr>
            <a:lvl7pPr marL="2729312" indent="0">
              <a:buNone/>
              <a:defRPr sz="1600" b="1"/>
            </a:lvl7pPr>
            <a:lvl8pPr marL="3184195" indent="0">
              <a:buNone/>
              <a:defRPr sz="1600" b="1"/>
            </a:lvl8pPr>
            <a:lvl9pPr marL="36390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05" y="1916849"/>
            <a:ext cx="4041775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C367-28B0-430A-BAA7-7FCFD0BB7E3D}" type="datetime1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C7FA-1172-452A-958F-88F20790B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81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8C69-28EE-4A33-B70B-3C9BBE0D53DB}" type="datetime1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9960-D13E-4002-8A0B-B7DAD92F5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25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75"/>
            <a:ext cx="8229600" cy="5001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46E3-1B23-4976-9F5B-FBFCF932DADF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965F-FB90-49BD-AABC-289837965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75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6946" y="825399"/>
            <a:ext cx="8269784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1763" y="6356350"/>
            <a:ext cx="2133600" cy="363538"/>
          </a:xfrm>
          <a:prstGeom prst="rect">
            <a:avLst/>
          </a:prstGeom>
        </p:spPr>
        <p:txBody>
          <a:bodyPr lIns="90438" tIns="45213" rIns="90438" bIns="45213" anchor="ctr"/>
          <a:lstStyle>
            <a:lvl1pPr algn="l">
              <a:defRPr/>
            </a:lvl1pPr>
          </a:lstStyle>
          <a:p>
            <a:pPr defTabSz="90427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с одним скругленным углом 6"/>
          <p:cNvSpPr/>
          <p:nvPr userDrawn="1"/>
        </p:nvSpPr>
        <p:spPr bwMode="auto">
          <a:xfrm rot="10800000" flipH="1">
            <a:off x="0" y="-1588"/>
            <a:ext cx="8675688" cy="557213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178" tIns="42595" rIns="85178" bIns="42595"/>
          <a:lstStyle/>
          <a:p>
            <a:pPr defTabSz="851639" eaLnBrk="0" hangingPunct="0">
              <a:defRPr/>
            </a:pPr>
            <a:endParaRPr lang="ru-RU" sz="2300">
              <a:solidFill>
                <a:prstClr val="black"/>
              </a:solidFill>
              <a:latin typeface="Times" pitchFamily="18" charset="0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39" y="-1470"/>
            <a:ext cx="8172946" cy="556164"/>
          </a:xfrm>
          <a:prstGeom prst="rect">
            <a:avLst/>
          </a:prstGeom>
        </p:spPr>
        <p:txBody>
          <a:bodyPr lIns="90986" tIns="45483" rIns="90986" bIns="45483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5E73-6420-479E-8117-C8E1608C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4833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32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506C23-2202-417F-A5C6-E69216722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7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590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4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65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274638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FFFFFF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Arial"/>
                <a:cs typeface="Arial"/>
              </a:rPr>
              <a:t>CLICK TO EDIT MASTER TITLE STYLE</a:t>
            </a:r>
            <a:endParaRPr>
              <a:latin typeface="Arial"/>
              <a:cs typeface="Arial"/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A618B5-B288-4700-AC7B-36FD14B46DD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706563" cy="1293813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ru-RU" sz="36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996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03F10E-ABBE-42B4-81D6-F99097293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20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514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03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581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CA00D5-2651-43AF-B7BA-50B1A9967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07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84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624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65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6180C1-2BC7-43A5-A9D0-E7E03F390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72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7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FC360A-04B3-48E8-BA19-BD5D4E23238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706563" cy="1293813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167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605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714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BD1A88-4CBD-41C6-B5A2-259F2FC4E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02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3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219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062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ADF3BD-B4AF-4AC3-B5ED-43CE88783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09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749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02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5AA8-F339-47C4-991D-462EC997B089}" type="datetime1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9D97-2FB4-4A8E-B409-F28110B35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C0DC30C-3A30-431F-AA75-8E4F344E9452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706563" cy="1293813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baseline="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GothicDemiIT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31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8"/>
            <a:ext cx="4040188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5196" indent="0">
              <a:buNone/>
              <a:defRPr sz="2000" b="1"/>
            </a:lvl2pPr>
            <a:lvl3pPr marL="910406" indent="0">
              <a:buNone/>
              <a:defRPr sz="1800" b="1"/>
            </a:lvl3pPr>
            <a:lvl4pPr marL="1365608" indent="0">
              <a:buNone/>
              <a:defRPr sz="1600" b="1"/>
            </a:lvl4pPr>
            <a:lvl5pPr marL="1820812" indent="0">
              <a:buNone/>
              <a:defRPr sz="1600" b="1"/>
            </a:lvl5pPr>
            <a:lvl6pPr marL="2276011" indent="0">
              <a:buNone/>
              <a:defRPr sz="1600" b="1"/>
            </a:lvl6pPr>
            <a:lvl7pPr marL="2731217" indent="0">
              <a:buNone/>
              <a:defRPr sz="1600" b="1"/>
            </a:lvl7pPr>
            <a:lvl8pPr marL="3186419" indent="0">
              <a:buNone/>
              <a:defRPr sz="1600" b="1"/>
            </a:lvl8pPr>
            <a:lvl9pPr marL="36416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49"/>
            <a:ext cx="4040188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76" y="1052758"/>
            <a:ext cx="4041775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5196" indent="0">
              <a:buNone/>
              <a:defRPr sz="2000" b="1"/>
            </a:lvl2pPr>
            <a:lvl3pPr marL="910406" indent="0">
              <a:buNone/>
              <a:defRPr sz="1800" b="1"/>
            </a:lvl3pPr>
            <a:lvl4pPr marL="1365608" indent="0">
              <a:buNone/>
              <a:defRPr sz="1600" b="1"/>
            </a:lvl4pPr>
            <a:lvl5pPr marL="1820812" indent="0">
              <a:buNone/>
              <a:defRPr sz="1600" b="1"/>
            </a:lvl5pPr>
            <a:lvl6pPr marL="2276011" indent="0">
              <a:buNone/>
              <a:defRPr sz="1600" b="1"/>
            </a:lvl6pPr>
            <a:lvl7pPr marL="2731217" indent="0">
              <a:buNone/>
              <a:defRPr sz="1600" b="1"/>
            </a:lvl7pPr>
            <a:lvl8pPr marL="3186419" indent="0">
              <a:buNone/>
              <a:defRPr sz="1600" b="1"/>
            </a:lvl8pPr>
            <a:lvl9pPr marL="36416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95" y="1916849"/>
            <a:ext cx="4041775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C1D1-03E5-400E-9EFB-BC2896D7BBA9}" type="datetime1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E967-A981-41D8-B1BF-1A604A940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30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E0FF-1BFF-4ADE-91C9-A6976D6B6857}" type="datetime1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271A-0910-4F93-81C6-71395479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731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75"/>
            <a:ext cx="8229600" cy="5001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E45A-DA64-427C-8170-9F8ACA93D8CA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8A98-EAA7-42AC-8E3B-3E4E7EC4F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43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5536" y="825399"/>
            <a:ext cx="8271186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1763" y="6356350"/>
            <a:ext cx="2133600" cy="365125"/>
          </a:xfrm>
          <a:prstGeom prst="rect">
            <a:avLst/>
          </a:prstGeom>
        </p:spPr>
        <p:txBody>
          <a:bodyPr lIns="90501" tIns="45246" rIns="90501" bIns="45246" anchor="ctr"/>
          <a:lstStyle>
            <a:lvl1pPr algn="l">
              <a:defRPr/>
            </a:lvl1pPr>
          </a:lstStyle>
          <a:p>
            <a:pPr defTabSz="904904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с одним скругленным углом 4"/>
          <p:cNvSpPr/>
          <p:nvPr userDrawn="1"/>
        </p:nvSpPr>
        <p:spPr bwMode="auto">
          <a:xfrm rot="10800000" flipH="1">
            <a:off x="0" y="-1588"/>
            <a:ext cx="8675688" cy="555626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238" tIns="42625" rIns="85238" bIns="42625"/>
          <a:lstStyle/>
          <a:p>
            <a:pPr defTabSz="852232" eaLnBrk="0" hangingPunct="0">
              <a:defRPr/>
            </a:pPr>
            <a:endParaRPr lang="ru-RU" sz="2300" dirty="0">
              <a:solidFill>
                <a:prstClr val="black"/>
              </a:solidFill>
              <a:latin typeface="Times" pitchFamily="18" charset="0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40" y="-1470"/>
            <a:ext cx="8172946" cy="556164"/>
          </a:xfrm>
          <a:prstGeom prst="rect">
            <a:avLst/>
          </a:prstGeom>
        </p:spPr>
        <p:txBody>
          <a:bodyPr lIns="91052" tIns="45515" rIns="91052" bIns="45515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6F12-7A6E-424F-9CD5-6729AC9B9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0844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58" tIns="45518" rIns="91058" bIns="4551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767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 lIns="91058" tIns="45518" rIns="91058" bIns="45518">
            <a:normAutofit/>
          </a:bodyPr>
          <a:lstStyle>
            <a:lvl1pPr marL="91682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58" tIns="45518" rIns="91058" bIns="4551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AAC458-3B97-4527-B472-4962C96CD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43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58" tIns="45518" rIns="91058" bIns="45518" anchor="ctr"/>
          <a:lstStyle/>
          <a:p>
            <a:pPr algn="ctr" defTabSz="9105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5"/>
            <a:ext cx="7772400" cy="1214896"/>
          </a:xfrm>
          <a:prstGeom prst="rect">
            <a:avLst/>
          </a:prstGeom>
        </p:spPr>
        <p:txBody>
          <a:bodyPr lIns="91058" tIns="45518" rIns="91058" bIns="4551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990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607" tIns="40802" rIns="81607" bIns="40802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239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58" tIns="45518" rIns="91058" bIns="4551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393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 lIns="91058" tIns="45518" rIns="91058" bIns="45518">
            <a:normAutofit/>
          </a:bodyPr>
          <a:lstStyle>
            <a:lvl1pPr marL="91682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58" tIns="45518" rIns="91058" bIns="4551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B2965E-67C7-41BA-B180-820FE7415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50813" y="17463"/>
            <a:ext cx="1704975" cy="1293812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  <a:cs typeface="+mn-cs"/>
              </a:defRPr>
            </a:lvl1pPr>
          </a:lstStyle>
          <a:p>
            <a:pPr>
              <a:defRPr/>
            </a:pPr>
            <a:fld id="{9428DB18-F928-4812-845C-786065A6C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683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58" tIns="45518" rIns="91058" bIns="45518" anchor="ctr"/>
          <a:lstStyle/>
          <a:p>
            <a:pPr algn="ctr" defTabSz="9105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5"/>
            <a:ext cx="7772400" cy="1214896"/>
          </a:xfrm>
          <a:prstGeom prst="rect">
            <a:avLst/>
          </a:prstGeom>
        </p:spPr>
        <p:txBody>
          <a:bodyPr lIns="91058" tIns="45518" rIns="91058" bIns="4551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274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50813" y="17463"/>
            <a:ext cx="1704975" cy="1293812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C7E2ABA8-A9E8-4A0C-ADFD-57B3C2B38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 userDrawn="1"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smtClean="0">
                <a:solidFill>
                  <a:schemeClr val="bg1"/>
                </a:solidFill>
                <a:latin typeface="FranklinGothicDemiITC"/>
                <a:ea typeface="FranklinGothicDemiITC"/>
                <a:cs typeface="FranklinGothicDemiITC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506788" y="2333625"/>
            <a:ext cx="2130425" cy="1746250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486" tIns="46742" rIns="93486" bIns="46742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43EDE-59C3-4087-A244-9706E297E83B}" type="datetime1">
              <a:rPr lang="ru-RU" smtClean="0"/>
              <a:t>26.05.2015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E5EC3-7AFE-4DA9-8582-8D86FAFE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4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59" Type="http://schemas.openxmlformats.org/officeDocument/2006/relationships/image" Target="../media/image4.png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6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069" r:id="rId1"/>
    <p:sldLayoutId id="2147487070" r:id="rId2"/>
    <p:sldLayoutId id="2147487071" r:id="rId3"/>
    <p:sldLayoutId id="2147487072" r:id="rId4"/>
    <p:sldLayoutId id="2147487073" r:id="rId5"/>
    <p:sldLayoutId id="2147487074" r:id="rId6"/>
    <p:sldLayoutId id="2147487075" r:id="rId7"/>
    <p:sldLayoutId id="2147487076" r:id="rId8"/>
    <p:sldLayoutId id="2147487077" r:id="rId9"/>
    <p:sldLayoutId id="2147487078" r:id="rId10"/>
    <p:sldLayoutId id="2147487047" r:id="rId11"/>
    <p:sldLayoutId id="2147487048" r:id="rId12"/>
    <p:sldLayoutId id="2147487049" r:id="rId13"/>
    <p:sldLayoutId id="2147487079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smtClean="0">
                <a:solidFill>
                  <a:schemeClr val="bg1"/>
                </a:solidFill>
                <a:latin typeface="FranklinGothicDemiITC"/>
                <a:ea typeface="FranklinGothicDemiITC"/>
                <a:cs typeface="FranklinGothicDemiITC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06788" y="2333625"/>
            <a:ext cx="2130425" cy="1746250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BAA15EB-D184-45D6-BC8F-8F840BDB350F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5A4C08D-6742-47CC-B735-A5B9F49E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4" name="Группа 6"/>
          <p:cNvGrpSpPr>
            <a:grpSpLocks/>
          </p:cNvGrpSpPr>
          <p:nvPr/>
        </p:nvGrpSpPr>
        <p:grpSpPr bwMode="auto">
          <a:xfrm>
            <a:off x="-4763" y="0"/>
            <a:ext cx="9148763" cy="949325"/>
            <a:chOff x="-3766" y="0"/>
            <a:chExt cx="9147766" cy="948909"/>
          </a:xfrm>
        </p:grpSpPr>
        <p:pic>
          <p:nvPicPr>
            <p:cNvPr id="2055" name="Рисунок 7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491" y="0"/>
              <a:ext cx="3209509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996" y="864809"/>
              <a:ext cx="91430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996" y="948909"/>
              <a:ext cx="914300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8" name="Прямоугольник 10"/>
            <p:cNvGrpSpPr>
              <a:grpSpLocks/>
            </p:cNvGrpSpPr>
            <p:nvPr/>
          </p:nvGrpSpPr>
          <p:grpSpPr bwMode="auto">
            <a:xfrm>
              <a:off x="-10340" y="-5802"/>
              <a:ext cx="9154058" cy="876139"/>
              <a:chOff x="-12192" y="-6096"/>
              <a:chExt cx="10344912" cy="920496"/>
            </a:xfrm>
          </p:grpSpPr>
          <p:pic>
            <p:nvPicPr>
              <p:cNvPr id="2059" name="Прямоугольник 10"/>
              <p:cNvPicPr>
                <a:picLocks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192" y="-6096"/>
                <a:ext cx="10344912" cy="920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0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-4762" y="0"/>
                <a:ext cx="10334213" cy="9069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rot="10800000" anchor="ctr"/>
              <a:lstStyle>
                <a:lvl1pPr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9pPr>
              </a:lstStyle>
              <a:p>
                <a:pPr algn="ctr" defTabSz="914400">
                  <a:defRPr/>
                </a:pPr>
                <a:endParaRPr lang="ru-RU" alt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0" r:id="rId1"/>
    <p:sldLayoutId id="2147487051" r:id="rId2"/>
    <p:sldLayoutId id="2147487052" r:id="rId3"/>
    <p:sldLayoutId id="2147487053" r:id="rId4"/>
    <p:sldLayoutId id="2147487054" r:id="rId5"/>
    <p:sldLayoutId id="2147487055" r:id="rId6"/>
    <p:sldLayoutId id="2147487056" r:id="rId7"/>
    <p:sldLayoutId id="2147487057" r:id="rId8"/>
    <p:sldLayoutId id="2147487058" r:id="rId9"/>
    <p:sldLayoutId id="2147487059" r:id="rId10"/>
    <p:sldLayoutId id="2147487060" r:id="rId11"/>
    <p:sldLayoutId id="2147487080" r:id="rId12"/>
    <p:sldLayoutId id="2147487081" r:id="rId13"/>
    <p:sldLayoutId id="2147487082" r:id="rId14"/>
    <p:sldLayoutId id="2147487083" r:id="rId15"/>
    <p:sldLayoutId id="2147487061" r:id="rId16"/>
    <p:sldLayoutId id="2147487062" r:id="rId17"/>
    <p:sldLayoutId id="2147487063" r:id="rId18"/>
    <p:sldLayoutId id="2147487064" r:id="rId19"/>
    <p:sldLayoutId id="2147487085" r:id="rId20"/>
    <p:sldLayoutId id="2147487086" r:id="rId21"/>
    <p:sldLayoutId id="2147487087" r:id="rId22"/>
    <p:sldLayoutId id="2147487088" r:id="rId23"/>
    <p:sldLayoutId id="2147487089" r:id="rId24"/>
    <p:sldLayoutId id="2147487090" r:id="rId25"/>
    <p:sldLayoutId id="2147487091" r:id="rId26"/>
    <p:sldLayoutId id="2147487092" r:id="rId27"/>
    <p:sldLayoutId id="2147487093" r:id="rId28"/>
    <p:sldLayoutId id="2147487094" r:id="rId29"/>
    <p:sldLayoutId id="2147487095" r:id="rId30"/>
    <p:sldLayoutId id="2147487096" r:id="rId31"/>
    <p:sldLayoutId id="2147487097" r:id="rId32"/>
    <p:sldLayoutId id="2147487098" r:id="rId33"/>
    <p:sldLayoutId id="2147487099" r:id="rId34"/>
    <p:sldLayoutId id="2147487100" r:id="rId35"/>
    <p:sldLayoutId id="2147487101" r:id="rId36"/>
    <p:sldLayoutId id="2147487102" r:id="rId37"/>
    <p:sldLayoutId id="2147487103" r:id="rId38"/>
    <p:sldLayoutId id="2147487104" r:id="rId39"/>
    <p:sldLayoutId id="2147487105" r:id="rId40"/>
    <p:sldLayoutId id="2147487106" r:id="rId41"/>
    <p:sldLayoutId id="2147487107" r:id="rId42"/>
    <p:sldLayoutId id="2147487108" r:id="rId43"/>
    <p:sldLayoutId id="2147487109" r:id="rId44"/>
    <p:sldLayoutId id="2147487065" r:id="rId45"/>
    <p:sldLayoutId id="2147487066" r:id="rId46"/>
    <p:sldLayoutId id="2147487067" r:id="rId47"/>
    <p:sldLayoutId id="2147487068" r:id="rId48"/>
    <p:sldLayoutId id="2147487110" r:id="rId49"/>
    <p:sldLayoutId id="2147487111" r:id="rId50"/>
    <p:sldLayoutId id="2147487112" r:id="rId51"/>
    <p:sldLayoutId id="2147487113" r:id="rId52"/>
    <p:sldLayoutId id="2147487114" r:id="rId53"/>
    <p:sldLayoutId id="2147487115" r:id="rId54"/>
    <p:sldLayoutId id="2147487116" r:id="rId55"/>
    <p:sldLayoutId id="2147487117" r:id="rId56"/>
    <p:sldLayoutId id="2147487118" r:id="rId5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7241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34481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51722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68963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7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8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9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htk.ru/" TargetMode="Externa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87000"/>
              </a:schemeClr>
            </a:gs>
            <a:gs pos="20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3149217"/>
            <a:ext cx="8625160" cy="815812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/>
            </a:pP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Всероссийской 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зарядной инфраструктуры 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электротранспорта</a:t>
            </a:r>
            <a:b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Подзаголовок 2"/>
          <p:cNvSpPr txBox="1">
            <a:spLocks/>
          </p:cNvSpPr>
          <p:nvPr/>
        </p:nvSpPr>
        <p:spPr bwMode="auto">
          <a:xfrm>
            <a:off x="250825" y="6203730"/>
            <a:ext cx="8625162" cy="6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400" dirty="0" smtClean="0">
                <a:latin typeface="Calibri" pitchFamily="34" charset="0"/>
              </a:rPr>
              <a:t>2015</a:t>
            </a:r>
            <a:r>
              <a:rPr lang="en-US" altLang="ru-RU" sz="1400" dirty="0" smtClean="0">
                <a:latin typeface="Calibri" pitchFamily="34" charset="0"/>
              </a:rPr>
              <a:t> </a:t>
            </a:r>
            <a:r>
              <a:rPr lang="ru-RU" altLang="ru-RU" sz="1400" dirty="0">
                <a:latin typeface="Calibri" pitchFamily="34" charset="0"/>
              </a:rPr>
              <a:t>г.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400" dirty="0">
                <a:latin typeface="Calibri" pitchFamily="34" charset="0"/>
              </a:rPr>
              <a:t>Москва</a:t>
            </a:r>
          </a:p>
        </p:txBody>
      </p:sp>
      <p:cxnSp>
        <p:nvCxnSpPr>
          <p:cNvPr id="55300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257175" y="5972175"/>
            <a:ext cx="8618809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1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250825" y="2876550"/>
            <a:ext cx="8625161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2" name="TextBox 2"/>
          <p:cNvSpPr txBox="1">
            <a:spLocks noChangeArrowheads="1"/>
          </p:cNvSpPr>
          <p:nvPr/>
        </p:nvSpPr>
        <p:spPr bwMode="auto">
          <a:xfrm>
            <a:off x="4457700" y="1435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1200" b="1" i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55304" name="Подзаголовок 2"/>
          <p:cNvSpPr txBox="1">
            <a:spLocks/>
          </p:cNvSpPr>
          <p:nvPr/>
        </p:nvSpPr>
        <p:spPr bwMode="auto">
          <a:xfrm>
            <a:off x="257175" y="6696075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altLang="ru-RU" sz="140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553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itle 1"/>
          <p:cNvSpPr txBox="1">
            <a:spLocks/>
          </p:cNvSpPr>
          <p:nvPr/>
        </p:nvSpPr>
        <p:spPr bwMode="auto">
          <a:xfrm>
            <a:off x="244471" y="5572563"/>
            <a:ext cx="8625161" cy="39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altLang="ru-RU" sz="1400" dirty="0">
                <a:latin typeface="Arial" pitchFamily="34" charset="0"/>
              </a:rPr>
              <a:t>Заседание </a:t>
            </a:r>
            <a:r>
              <a:rPr lang="ru-RU" altLang="ru-RU" sz="1400" dirty="0" smtClean="0">
                <a:latin typeface="Arial" pitchFamily="34" charset="0"/>
              </a:rPr>
              <a:t>Правления открытого акционерного общества «Российские Сети»</a:t>
            </a:r>
            <a:endParaRPr lang="ru-RU" altLang="ru-RU" sz="1400" dirty="0">
              <a:latin typeface="Arial" pitchFamily="34" charset="0"/>
            </a:endParaRPr>
          </a:p>
        </p:txBody>
      </p:sp>
      <p:pic>
        <p:nvPicPr>
          <p:cNvPr id="2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t="21138" r="23189" b="19830"/>
          <a:stretch>
            <a:fillRect/>
          </a:stretch>
        </p:blipFill>
        <p:spPr bwMode="auto">
          <a:xfrm>
            <a:off x="3834361" y="1119188"/>
            <a:ext cx="1419563" cy="141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250823" y="4153885"/>
            <a:ext cx="8618809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257174" y="4421688"/>
            <a:ext cx="8612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Концепция создания Коммерческого оператора сети ЭЗС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7114" y="188640"/>
            <a:ext cx="4848942" cy="51526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93000"/>
              </a:lnSpc>
              <a:spcAft>
                <a:spcPct val="30000"/>
              </a:spcAft>
              <a:buClr>
                <a:srgbClr val="EBC65B"/>
              </a:buClr>
            </a:pPr>
            <a:r>
              <a:rPr lang="ru-RU" sz="1800" b="1" dirty="0" smtClean="0">
                <a:solidFill>
                  <a:srgbClr val="004990"/>
                </a:solidFill>
                <a:latin typeface="Calibri" pitchFamily="34" charset="0"/>
              </a:rPr>
              <a:t>Перспективы развития рынка электромобилей в мире и РФ на период 2015- 2020 гг.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80422"/>
              </p:ext>
            </p:extLst>
          </p:nvPr>
        </p:nvGraphicFramePr>
        <p:xfrm>
          <a:off x="251242" y="1484784"/>
          <a:ext cx="8640960" cy="41004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64359"/>
                <a:gridCol w="909575"/>
                <a:gridCol w="909575"/>
                <a:gridCol w="950289"/>
                <a:gridCol w="868862"/>
                <a:gridCol w="909575"/>
                <a:gridCol w="909575"/>
                <a:gridCol w="909575"/>
                <a:gridCol w="909575"/>
              </a:tblGrid>
              <a:tr h="265822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Страны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Прогноз на 2020 год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5822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Продажи новых автомобилей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Количество ЭЗС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шт. </a:t>
                      </a:r>
                      <a:r>
                        <a:rPr lang="ru-RU" sz="1400" b="1" baseline="300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Продажи новых автомобилей в год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Необходимое кол-во ЭЗС (не менее)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1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шт. </a:t>
                      </a:r>
                      <a:r>
                        <a:rPr lang="ru-RU" sz="1400" b="1" baseline="300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54000" marR="54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620251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Автомобили с ДВС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тысяч шт.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EV –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PHEV</a:t>
                      </a:r>
                      <a:endParaRPr lang="ru-RU" sz="1200" baseline="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2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шт.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% </a:t>
                      </a: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EV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ДВС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Автомобили с ДВС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тысяч шт.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EV –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PHEV</a:t>
                      </a:r>
                      <a:endParaRPr lang="ru-RU" sz="1200" baseline="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2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шт.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% </a:t>
                      </a: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EV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ДВС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8000" algn="l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США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16 500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119 804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0,73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(10)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19 700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861 000 </a:t>
                      </a:r>
                      <a:r>
                        <a:rPr lang="ru-RU" sz="1200" b="1" baseline="300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500 000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8000" algn="l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Китай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19 700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59 000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0,30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  2 294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(10)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31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 00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880 000 </a:t>
                      </a:r>
                      <a:r>
                        <a:rPr lang="ru-RU" sz="1200" b="1" baseline="300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295 000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8000" algn="l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Япония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5 560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32 418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0,58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7 408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(11)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5 600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168 000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156 000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8000" algn="l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Европа, 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т.ч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12 550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100 060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0,80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33 350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18 220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546 000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500 000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Германия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3 040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13 237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0,44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  6 300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5 667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170 000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148 000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Италия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1 360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1 648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0,12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  1 446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1 450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120 000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130 000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Франция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1 800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16 222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0,90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13 000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2 300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250 000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160 000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Великобритания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2 480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14 500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0,59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2 950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206 500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145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634">
                <a:tc>
                  <a:txBody>
                    <a:bodyPr/>
                    <a:lstStyle/>
                    <a:p>
                      <a:pPr marL="108000" algn="l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Россия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2 500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100 </a:t>
                      </a:r>
                      <a:r>
                        <a:rPr lang="ru-RU" sz="1200" b="1" baseline="300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1" baseline="300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0,004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      37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(6)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3 000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110 000 </a:t>
                      </a:r>
                      <a:r>
                        <a:rPr lang="ru-RU" sz="1200" b="1" baseline="300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36 000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/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 39 000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(3)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baseline="300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b="1" i="0" baseline="300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8000" algn="l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ВСЕГО: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56 810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311 382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0000" marR="18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0,55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89 887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3 311 500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Arial Narrow" panose="020B0606020202030204" pitchFamily="34" charset="0"/>
                        </a:rPr>
                        <a:t>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242" y="764704"/>
            <a:ext cx="8640959" cy="5873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1500" dirty="0" smtClean="0">
                <a:latin typeface="Arial Narrow" panose="020B0606020202030204" pitchFamily="34" charset="0"/>
              </a:rPr>
              <a:t>Рынок электромобилей (</a:t>
            </a:r>
            <a:r>
              <a:rPr lang="en-US" sz="1500" dirty="0" smtClean="0">
                <a:latin typeface="Arial Narrow" panose="020B0606020202030204" pitchFamily="34" charset="0"/>
              </a:rPr>
              <a:t>EV</a:t>
            </a:r>
            <a:r>
              <a:rPr lang="ru-RU" sz="1500" dirty="0" smtClean="0">
                <a:latin typeface="Arial Narrow" panose="020B0606020202030204" pitchFamily="34" charset="0"/>
              </a:rPr>
              <a:t>) и подключаемых гибридов (</a:t>
            </a:r>
            <a:r>
              <a:rPr lang="en-US" sz="1500" dirty="0" smtClean="0">
                <a:latin typeface="Arial Narrow" panose="020B0606020202030204" pitchFamily="34" charset="0"/>
              </a:rPr>
              <a:t>PHEV</a:t>
            </a:r>
            <a:r>
              <a:rPr lang="ru-RU" sz="1500" dirty="0" smtClean="0">
                <a:latin typeface="Arial Narrow" panose="020B0606020202030204" pitchFamily="34" charset="0"/>
              </a:rPr>
              <a:t>) в мире имеет различные оценки, они колеблются в районе 3-10% от общего объема всех автомобилей к 2020 году</a:t>
            </a:r>
            <a:r>
              <a:rPr lang="en-US" sz="1500" dirty="0" smtClean="0">
                <a:latin typeface="Arial Narrow" panose="020B0606020202030204" pitchFamily="34" charset="0"/>
              </a:rPr>
              <a:t> </a:t>
            </a:r>
            <a:r>
              <a:rPr lang="ru-RU" sz="1500" dirty="0" smtClean="0">
                <a:latin typeface="Arial Narrow" panose="020B0606020202030204" pitchFamily="34" charset="0"/>
              </a:rPr>
              <a:t>(источники: «</a:t>
            </a:r>
            <a:r>
              <a:rPr lang="en-US" sz="1500" dirty="0" smtClean="0">
                <a:latin typeface="Arial Narrow" panose="020B0606020202030204" pitchFamily="34" charset="0"/>
              </a:rPr>
              <a:t>Pikes Research</a:t>
            </a:r>
            <a:r>
              <a:rPr lang="ru-RU" sz="1500" dirty="0" smtClean="0">
                <a:latin typeface="Arial Narrow" panose="020B0606020202030204" pitchFamily="34" charset="0"/>
              </a:rPr>
              <a:t>»</a:t>
            </a:r>
            <a:r>
              <a:rPr lang="en-US" sz="1500" dirty="0" smtClean="0">
                <a:latin typeface="Arial Narrow" panose="020B0606020202030204" pitchFamily="34" charset="0"/>
              </a:rPr>
              <a:t> </a:t>
            </a:r>
            <a:r>
              <a:rPr lang="ru-RU" sz="1500" dirty="0">
                <a:latin typeface="Arial Narrow" panose="020B0606020202030204" pitchFamily="34" charset="0"/>
              </a:rPr>
              <a:t>и</a:t>
            </a:r>
            <a:r>
              <a:rPr lang="en-US" sz="1500" dirty="0">
                <a:latin typeface="Arial Narrow" panose="020B0606020202030204" pitchFamily="34" charset="0"/>
              </a:rPr>
              <a:t> </a:t>
            </a:r>
            <a:r>
              <a:rPr lang="ru-RU" sz="1500" dirty="0" smtClean="0">
                <a:latin typeface="Arial Narrow" panose="020B0606020202030204" pitchFamily="34" charset="0"/>
              </a:rPr>
              <a:t>«</a:t>
            </a:r>
            <a:r>
              <a:rPr lang="en-US" sz="1500" dirty="0" smtClean="0">
                <a:latin typeface="Arial Narrow" panose="020B0606020202030204" pitchFamily="34" charset="0"/>
              </a:rPr>
              <a:t>Roland Berger</a:t>
            </a:r>
            <a:r>
              <a:rPr lang="ru-RU" sz="1500" dirty="0" smtClean="0">
                <a:latin typeface="Arial Narrow" panose="020B0606020202030204" pitchFamily="34" charset="0"/>
              </a:rPr>
              <a:t>»)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800022"/>
            <a:ext cx="4320201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95000"/>
              </a:lnSpc>
              <a:buAutoNum type="arabicPeriod"/>
            </a:pPr>
            <a:r>
              <a:rPr lang="ru-RU" sz="1050" dirty="0" smtClean="0">
                <a:latin typeface="Arial Narrow" panose="020B0606020202030204" pitchFamily="34" charset="0"/>
              </a:rPr>
              <a:t>Информация из неофициальных источников</a:t>
            </a:r>
          </a:p>
          <a:p>
            <a:pPr marL="176213" indent="-176213">
              <a:lnSpc>
                <a:spcPct val="95000"/>
              </a:lnSpc>
              <a:buAutoNum type="arabicPeriod"/>
            </a:pPr>
            <a:r>
              <a:rPr lang="ru-RU" sz="1050" dirty="0" smtClean="0">
                <a:latin typeface="Arial Narrow" panose="020B0606020202030204" pitchFamily="34" charset="0"/>
              </a:rPr>
              <a:t>Указано общее количество ЭЗС, в скобках указано среднее количество автомобилей на одну станцию зарядки.</a:t>
            </a:r>
          </a:p>
          <a:p>
            <a:pPr marL="176213" indent="-176213">
              <a:lnSpc>
                <a:spcPct val="95000"/>
              </a:lnSpc>
              <a:buAutoNum type="arabicPeriod"/>
            </a:pPr>
            <a:r>
              <a:rPr lang="ru-RU" sz="1050" dirty="0" smtClean="0">
                <a:latin typeface="Arial Narrow" panose="020B0606020202030204" pitchFamily="34" charset="0"/>
              </a:rPr>
              <a:t>По информации издательства КНТК</a:t>
            </a:r>
            <a:r>
              <a:rPr lang="en-US" sz="1050" dirty="0" smtClean="0"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latin typeface="Arial Narrow" panose="020B0606020202030204" pitchFamily="34" charset="0"/>
              </a:rPr>
              <a:t>по исследованиям </a:t>
            </a:r>
            <a:r>
              <a:rPr lang="en-US" sz="1050" dirty="0" err="1" smtClean="0">
                <a:latin typeface="Arial Narrow" panose="020B0606020202030204" pitchFamily="34" charset="0"/>
              </a:rPr>
              <a:t>J.D.Power</a:t>
            </a:r>
            <a:r>
              <a:rPr lang="en-US" sz="1050" dirty="0" smtClean="0">
                <a:latin typeface="Arial Narrow" panose="020B0606020202030204" pitchFamily="34" charset="0"/>
              </a:rPr>
              <a:t> </a:t>
            </a:r>
            <a:r>
              <a:rPr lang="en-US" sz="1050" dirty="0">
                <a:latin typeface="Arial Narrow" panose="020B0606020202030204" pitchFamily="34" charset="0"/>
              </a:rPr>
              <a:t>and Associates</a:t>
            </a:r>
            <a:r>
              <a:rPr lang="ru-RU" sz="1050" dirty="0" smtClean="0">
                <a:latin typeface="Arial Narrow" panose="020B0606020202030204" pitchFamily="34" charset="0"/>
              </a:rPr>
              <a:t> (</a:t>
            </a:r>
            <a:r>
              <a:rPr lang="en-US" sz="1050" dirty="0">
                <a:latin typeface="Arial Narrow" panose="020B0606020202030204" pitchFamily="34" charset="0"/>
                <a:hlinkClick r:id="rId3"/>
              </a:rPr>
              <a:t>http://khtk.ru/</a:t>
            </a:r>
            <a:r>
              <a:rPr lang="ru-RU" sz="1050" dirty="0" smtClean="0">
                <a:latin typeface="Arial Narrow" panose="020B0606020202030204" pitchFamily="34" charset="0"/>
              </a:rPr>
              <a:t>)</a:t>
            </a:r>
          </a:p>
          <a:p>
            <a:pPr marL="176213" indent="-176213">
              <a:lnSpc>
                <a:spcPct val="95000"/>
              </a:lnSpc>
              <a:buAutoNum type="arabicPeriod"/>
            </a:pPr>
            <a:r>
              <a:rPr lang="ru-RU" sz="1050" dirty="0" smtClean="0">
                <a:latin typeface="Arial Narrow" panose="020B0606020202030204" pitchFamily="34" charset="0"/>
              </a:rPr>
              <a:t>По данным прогноза </a:t>
            </a:r>
            <a:r>
              <a:rPr lang="en-US" sz="1050" dirty="0" smtClean="0">
                <a:latin typeface="Arial Narrow" panose="020B0606020202030204" pitchFamily="34" charset="0"/>
              </a:rPr>
              <a:t>Roland </a:t>
            </a:r>
            <a:r>
              <a:rPr lang="en-US" sz="1050" dirty="0">
                <a:latin typeface="Arial Narrow" panose="020B0606020202030204" pitchFamily="34" charset="0"/>
              </a:rPr>
              <a:t>Berger</a:t>
            </a:r>
            <a:r>
              <a:rPr lang="ru-RU" sz="1050" dirty="0"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latin typeface="Arial Narrow" panose="020B0606020202030204" pitchFamily="34" charset="0"/>
              </a:rPr>
              <a:t> 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800" y="5626907"/>
            <a:ext cx="432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Arial Narrow" panose="020B0606020202030204" pitchFamily="34" charset="0"/>
              </a:rPr>
              <a:t>Ссылки: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721" y="5673074"/>
            <a:ext cx="4320201" cy="39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5000"/>
              </a:lnSpc>
              <a:buFont typeface="+mj-lt"/>
              <a:buAutoNum type="arabicPeriod" startAt="5"/>
            </a:pPr>
            <a:r>
              <a:rPr lang="ru-RU" sz="1050" dirty="0" smtClean="0">
                <a:latin typeface="Arial Narrow" panose="020B0606020202030204" pitchFamily="34" charset="0"/>
              </a:rPr>
              <a:t>Всероссийская </a:t>
            </a:r>
            <a:r>
              <a:rPr lang="ru-RU" sz="1050" dirty="0">
                <a:latin typeface="Arial Narrow" panose="020B0606020202030204" pitchFamily="34" charset="0"/>
              </a:rPr>
              <a:t>программа развития зарядной инфраструктуры для электротранспорта</a:t>
            </a:r>
            <a:r>
              <a:rPr lang="ru-RU" sz="1050" dirty="0" smtClean="0">
                <a:latin typeface="Arial Narrow" panose="020B0606020202030204" pitchFamily="34" charset="0"/>
              </a:rPr>
              <a:t> (Приложение № 1)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30049-E612-47F7-AEC4-8B3D3F615C0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C05B2-BEA6-494F-8CE6-7F0A8B25EAF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39142" y="279163"/>
            <a:ext cx="5783286" cy="2576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3000"/>
              </a:lnSpc>
              <a:spcAft>
                <a:spcPct val="30000"/>
              </a:spcAft>
              <a:buClr>
                <a:srgbClr val="EBC65B"/>
              </a:buClr>
            </a:pPr>
            <a:r>
              <a:rPr lang="ru-RU" b="1" dirty="0" smtClean="0">
                <a:solidFill>
                  <a:srgbClr val="004990"/>
                </a:solidFill>
                <a:latin typeface="Calibri" pitchFamily="34" charset="0"/>
              </a:rPr>
              <a:t>Развитие сети ЭЗС</a:t>
            </a:r>
            <a:endParaRPr lang="ru-RU" sz="1800" b="1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882304"/>
              </p:ext>
            </p:extLst>
          </p:nvPr>
        </p:nvGraphicFramePr>
        <p:xfrm>
          <a:off x="0" y="952598"/>
          <a:ext cx="9144000" cy="315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364094"/>
              </p:ext>
            </p:extLst>
          </p:nvPr>
        </p:nvGraphicFramePr>
        <p:xfrm>
          <a:off x="0" y="3883843"/>
          <a:ext cx="9078012" cy="297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55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9.47665236697264040000E+000&quot;&gt;&lt;m_ppcolschidx val=&quot;0&quot;/&gt;&lt;m_rgb r=&quot;27&quot; g=&quot;42&quot; b=&quot;c0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%y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m_chDecimalSymbol17909&gt;,&lt;/m_chDecimalSymbol17909&gt;&lt;m_nGroupingDigits17909 val=&quot;3&quot;/&gt;&lt;m_chGroupingSymbol17909&gt; &lt;/m_chGroupingSymbol17909&gt;&lt;/m_precDefault&gt;&lt;/CDefaultPrec&gt;&lt;/root&gt;"/>
  <p:tag name="THINKCELLUNDODONOTDELETE" val="2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jRDnu8ukuTuTqEXyT0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jRDnu8ukuTuTqEXyT0Qw"/>
</p:tagLst>
</file>

<file path=ppt/theme/theme1.xml><?xml version="1.0" encoding="utf-8"?>
<a:theme xmlns:a="http://schemas.openxmlformats.org/drawingml/2006/main" name="mto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1200" b="1" i="1" dirty="0" smtClean="0">
            <a:solidFill>
              <a:srgbClr val="FFFFFF"/>
            </a:solidFill>
            <a:latin typeface="Franklin Gothic Book"/>
            <a:cs typeface="Franklin Gothic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инэнерго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роектПрезент_Шувалову_к2013-04-17_0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mto2-1.potx</Template>
  <TotalTime>26769</TotalTime>
  <Words>529</Words>
  <Application>Microsoft Office PowerPoint</Application>
  <PresentationFormat>Экран (4:3)</PresentationFormat>
  <Paragraphs>151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mto2-1</vt:lpstr>
      <vt:lpstr>Custom Design</vt:lpstr>
      <vt:lpstr>3_ПроектПрезент_Шувалову_к2013-04-17_007</vt:lpstr>
      <vt:lpstr>Реализация Всероссийской программы развития зарядной инфраструктуры для электротранспорта </vt:lpstr>
      <vt:lpstr>Перспективы развития рынка электромобилей в мире и РФ на период 2015- 2020 гг.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МИНЭНЕРГО РОССИИ</dc:title>
  <dc:creator>Julia</dc:creator>
  <cp:lastModifiedBy>Головченко Ю.А. (026)</cp:lastModifiedBy>
  <cp:revision>1558</cp:revision>
  <cp:lastPrinted>2015-03-16T15:12:21Z</cp:lastPrinted>
  <dcterms:created xsi:type="dcterms:W3CDTF">2012-01-18T14:46:46Z</dcterms:created>
  <dcterms:modified xsi:type="dcterms:W3CDTF">2015-05-26T11:41:02Z</dcterms:modified>
</cp:coreProperties>
</file>