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7" r:id="rId2"/>
    <p:sldId id="299" r:id="rId3"/>
    <p:sldId id="281" r:id="rId4"/>
    <p:sldId id="286" r:id="rId5"/>
    <p:sldId id="298" r:id="rId6"/>
    <p:sldId id="302" r:id="rId7"/>
    <p:sldId id="293" r:id="rId8"/>
    <p:sldId id="296" r:id="rId9"/>
    <p:sldId id="297" r:id="rId10"/>
    <p:sldId id="288" r:id="rId11"/>
    <p:sldId id="285" r:id="rId12"/>
    <p:sldId id="292" r:id="rId13"/>
    <p:sldId id="300" r:id="rId14"/>
    <p:sldId id="301" r:id="rId1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B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5" autoAdjust="0"/>
  </p:normalViewPr>
  <p:slideViewPr>
    <p:cSldViewPr>
      <p:cViewPr>
        <p:scale>
          <a:sx n="100" d="100"/>
          <a:sy n="100" d="100"/>
        </p:scale>
        <p:origin x="-288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37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20995960247607"/>
          <c:y val="0.12827270198473154"/>
          <c:w val="0.45589241610517017"/>
          <c:h val="0.643673101158975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обращений - 178</c:v>
                </c:pt>
              </c:strCache>
            </c:strRef>
          </c:tx>
          <c:dPt>
            <c:idx val="0"/>
            <c:bubble3D val="0"/>
            <c:explosion val="2"/>
          </c:dPt>
          <c:dLbls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Выявлены системные проблемы, нарушения прав предпринимателей</c:v>
                </c:pt>
                <c:pt idx="1">
                  <c:v>Нарушений нет, направлен ответ с разъяснениями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94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049FC-34D7-437C-A3CE-E764CFCA8DC4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1C7AB-CA15-40DF-8986-DD1CD4FAB4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2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EE4-475C-4D2C-9A24-955BFE73B5D8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DCEA-E5E2-4345-A11D-E251C8F710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EE4-475C-4D2C-9A24-955BFE73B5D8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DCEA-E5E2-4345-A11D-E251C8F710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EE4-475C-4D2C-9A24-955BFE73B5D8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DCEA-E5E2-4345-A11D-E251C8F710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EE4-475C-4D2C-9A24-955BFE73B5D8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DCEA-E5E2-4345-A11D-E251C8F710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EE4-475C-4D2C-9A24-955BFE73B5D8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DCEA-E5E2-4345-A11D-E251C8F710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EE4-475C-4D2C-9A24-955BFE73B5D8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DCEA-E5E2-4345-A11D-E251C8F710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EE4-475C-4D2C-9A24-955BFE73B5D8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DCEA-E5E2-4345-A11D-E251C8F710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EE4-475C-4D2C-9A24-955BFE73B5D8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DCEA-E5E2-4345-A11D-E251C8F710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EE4-475C-4D2C-9A24-955BFE73B5D8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DCEA-E5E2-4345-A11D-E251C8F710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EE4-475C-4D2C-9A24-955BFE73B5D8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DCEA-E5E2-4345-A11D-E251C8F710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C6EE4-475C-4D2C-9A24-955BFE73B5D8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DCEA-E5E2-4345-A11D-E251C8F710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C6EE4-475C-4D2C-9A24-955BFE73B5D8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6DCEA-E5E2-4345-A11D-E251C8F710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529294166"/>
              </p:ext>
            </p:extLst>
          </p:nvPr>
        </p:nvGraphicFramePr>
        <p:xfrm>
          <a:off x="719572" y="1936244"/>
          <a:ext cx="7704856" cy="4641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051720" y="188640"/>
            <a:ext cx="691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Жалобы по проблемам малого и среднего предпринимательства (МСП)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5616" y="1052736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Более 40% </a:t>
            </a:r>
            <a:r>
              <a:rPr lang="ru-RU" b="1" dirty="0" smtClean="0"/>
              <a:t>всех жалоб,</a:t>
            </a:r>
            <a:r>
              <a:rPr lang="en-US" b="1" dirty="0" smtClean="0"/>
              <a:t> </a:t>
            </a:r>
            <a:r>
              <a:rPr lang="ru-RU" b="1" dirty="0"/>
              <a:t>поступивших </a:t>
            </a:r>
            <a:r>
              <a:rPr lang="ru-RU" b="1" dirty="0" smtClean="0"/>
              <a:t>к Уполномоченному при Президенте РФ по защите прав предпринимателей </a:t>
            </a:r>
          </a:p>
          <a:p>
            <a:pPr algn="ctr"/>
            <a:r>
              <a:rPr lang="ru-RU" b="1" dirty="0" smtClean="0"/>
              <a:t>Борису Титову за 2013 год -</a:t>
            </a:r>
            <a:endParaRPr lang="ru-RU" b="1" dirty="0"/>
          </a:p>
          <a:p>
            <a:pPr algn="ctr"/>
            <a:r>
              <a:rPr lang="ru-RU" b="1" dirty="0" smtClean="0"/>
              <a:t>из сферы </a:t>
            </a:r>
            <a:r>
              <a:rPr lang="ru-RU" b="1" dirty="0"/>
              <a:t>малого и среднего предпринимательства</a:t>
            </a:r>
            <a:r>
              <a:rPr lang="en-US" b="1" dirty="0"/>
              <a:t> </a:t>
            </a:r>
            <a:endParaRPr lang="ru-RU" b="1" dirty="0" smtClean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460432" y="207615"/>
            <a:ext cx="432048" cy="4013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32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83146" y="620688"/>
            <a:ext cx="8352928" cy="5745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Проблема №4:  </a:t>
            </a:r>
          </a:p>
          <a:p>
            <a:pPr algn="ctr"/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Ухудшение </a:t>
            </a:r>
            <a:r>
              <a:rPr lang="ru-RU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общих условий осуществления </a:t>
            </a:r>
            <a:endParaRPr lang="ru-RU" b="1" u="sng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предпринимательской </a:t>
            </a:r>
            <a:r>
              <a:rPr lang="ru-RU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деятельности </a:t>
            </a:r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МСП </a:t>
            </a:r>
            <a:r>
              <a:rPr lang="ru-RU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сферы торговли</a:t>
            </a:r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/>
            <a:endParaRPr lang="ru-RU" sz="1000" b="1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spcBef>
                <a:spcPts val="100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(Территориальная структура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обращений: практически из всех регионов страны)</a:t>
            </a:r>
            <a:r>
              <a:rPr lang="ru-RU" sz="1400" b="1" u="sng" dirty="0"/>
              <a:t> </a:t>
            </a:r>
            <a:endParaRPr lang="ru-RU" sz="1400" u="sng" dirty="0"/>
          </a:p>
          <a:p>
            <a:r>
              <a:rPr lang="ru-RU" sz="1400" b="1" dirty="0"/>
              <a:t>  </a:t>
            </a:r>
            <a:endParaRPr lang="ru-RU" sz="1400" dirty="0"/>
          </a:p>
          <a:p>
            <a:r>
              <a:rPr lang="ru-RU" b="1" i="1" dirty="0"/>
              <a:t>Предложения</a:t>
            </a:r>
            <a:endParaRPr lang="ru-RU" i="1" dirty="0"/>
          </a:p>
          <a:p>
            <a:pPr>
              <a:spcBef>
                <a:spcPts val="1000"/>
              </a:spcBef>
            </a:pPr>
            <a:r>
              <a:rPr lang="ru-RU" sz="1400" dirty="0"/>
              <a:t> </a:t>
            </a:r>
            <a:r>
              <a:rPr lang="ru-RU" sz="1400" b="1" dirty="0" smtClean="0"/>
              <a:t>4.1.) завершить  </a:t>
            </a:r>
            <a:r>
              <a:rPr lang="ru-RU" sz="1400" b="1" dirty="0"/>
              <a:t>рассмотрение в Государственной Думе  законопроектов «О внесении изменений в Федеральный закон от 30 декабря 2006 г. N 271-ФЗ «О розничных рынках и о внесении изменений в Трудовой кодекс Российской Федерации», в  части продления срока перехода к капитальным зданиям, строениям и сооружениям розничных </a:t>
            </a:r>
            <a:r>
              <a:rPr lang="ru-RU" sz="1400" b="1" dirty="0" smtClean="0"/>
              <a:t>рынков </a:t>
            </a:r>
            <a:r>
              <a:rPr lang="ru-RU" sz="1400" b="1" dirty="0"/>
              <a:t>всех видов на период до 01.01.2015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</a:pPr>
            <a:r>
              <a:rPr lang="ru-RU" sz="1400" b="1" dirty="0" smtClean="0"/>
              <a:t>4.2.) Внести </a:t>
            </a:r>
            <a:r>
              <a:rPr lang="ru-RU" sz="1400" b="1" dirty="0"/>
              <a:t>изменения в Федеральный закон от 28.12.2009 № 381-ФЗ «Об основах государственного регулирования торговой деятельности в Российской Федерации», а именно:</a:t>
            </a:r>
          </a:p>
          <a:p>
            <a:pPr marL="285750" indent="-285750"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ru-RU" sz="1400" dirty="0" smtClean="0"/>
              <a:t>уточнить </a:t>
            </a:r>
            <a:r>
              <a:rPr lang="ru-RU" sz="1400" dirty="0"/>
              <a:t>определение НТО, предусмотреть градацию таких объектов</a:t>
            </a:r>
            <a:r>
              <a:rPr lang="ru-RU" sz="1400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 smtClean="0"/>
              <a:t>для </a:t>
            </a:r>
            <a:r>
              <a:rPr lang="ru-RU" sz="1400" dirty="0"/>
              <a:t>каждой из категорий НТО закрепить срок договора</a:t>
            </a:r>
            <a:r>
              <a:rPr lang="ru-RU" sz="1400" dirty="0" smtClean="0"/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 smtClean="0"/>
              <a:t>закрепить </a:t>
            </a:r>
            <a:r>
              <a:rPr lang="ru-RU" sz="1400" dirty="0"/>
              <a:t>исчерпывающий перечень видов договоров для размещения НТО (договор аренды земли, помещения, части помещения, договор на право осуществления торговой деятельности с использованием НТО</a:t>
            </a:r>
            <a:r>
              <a:rPr lang="ru-RU" sz="1400" dirty="0" smtClean="0"/>
              <a:t>);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 smtClean="0"/>
              <a:t>исключить </a:t>
            </a:r>
            <a:r>
              <a:rPr lang="ru-RU" sz="1400" dirty="0"/>
              <a:t>возможность пролонгации договора на неопределенный срок. Одновременно закрепить обязанность органа власти перезаключать договор с добросовестным </a:t>
            </a:r>
            <a:r>
              <a:rPr lang="ru-RU" sz="1400" dirty="0" smtClean="0"/>
              <a:t>предпринимателем;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 smtClean="0"/>
              <a:t>закрепить </a:t>
            </a:r>
            <a:r>
              <a:rPr lang="ru-RU" sz="1400" dirty="0"/>
              <a:t>обязательное внесение в конкурсную  документацию  на право размещения НТО  условие – только для субъектов малого и среднего предпринимательства.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460432" y="207615"/>
            <a:ext cx="432048" cy="4013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60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764704"/>
            <a:ext cx="799288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Проблема №5: </a:t>
            </a:r>
          </a:p>
          <a:p>
            <a:pPr lvl="0" algn="ctr"/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Необходимость совершенствования контрольно-надзорной</a:t>
            </a:r>
          </a:p>
          <a:p>
            <a:pPr lvl="0" algn="ctr"/>
            <a:r>
              <a:rPr lang="ru-RU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</a:t>
            </a:r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еятельности в отношении субъектов МСП</a:t>
            </a:r>
          </a:p>
          <a:p>
            <a:pPr lvl="0" algn="ctr"/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(Усложнение </a:t>
            </a:r>
            <a:r>
              <a:rPr lang="ru-RU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общих условий осуществления предпринимательской </a:t>
            </a:r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деятельности)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(Территориальная структура обращений: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г.Москва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Воронежская,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Челябинская, Вологодская, Калужская, Ульяновская области)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ru-RU" b="1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9959" y="2734756"/>
            <a:ext cx="828092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400" b="1" dirty="0"/>
              <a:t> </a:t>
            </a:r>
            <a:r>
              <a:rPr lang="ru-RU" sz="1400" b="1" dirty="0" smtClean="0"/>
              <a:t>5.1.) </a:t>
            </a:r>
            <a:r>
              <a:rPr lang="ru-RU" sz="1400" b="1" i="1" dirty="0" smtClean="0"/>
              <a:t>С </a:t>
            </a:r>
            <a:r>
              <a:rPr lang="ru-RU" sz="1400" b="1" i="1" dirty="0"/>
              <a:t>1 января 2012 года индивидуальные предприниматели обязаны соблюдать порядок ведения кассовых операций</a:t>
            </a:r>
            <a:r>
              <a:rPr lang="ru-RU" sz="1400" dirty="0"/>
              <a:t>, определенный Положением Банка России (определять лимит остатка наличных денег, хранить на банковских счетах деньги сверх установленного лимита, оформлять кассовые операции, заполняя пять форм, обеспечивать хранение кассовых документов в течении пяти лет</a:t>
            </a:r>
            <a:r>
              <a:rPr lang="ru-RU" sz="1400" dirty="0" smtClean="0"/>
              <a:t>).</a:t>
            </a:r>
          </a:p>
          <a:p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Пути решения: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финансовой нагрузки при осуществлении кассовых операций;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трудозатрат при выполнении требований положения ЦБ РФ;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устранение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противоречий в Законодательных актах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i="1" dirty="0"/>
              <a:t>(в соответствии с НК РФ и </a:t>
            </a:r>
            <a:r>
              <a:rPr lang="ru-RU" sz="1400" i="1" dirty="0" smtClean="0"/>
              <a:t>Приказом </a:t>
            </a:r>
            <a:r>
              <a:rPr lang="ru-RU" sz="1400" i="1" dirty="0"/>
              <a:t>Минфина России и ФНС России, ИП, являющиеся плательщиками ЕНВД и ЕСХН, не обязаны вести учет полученных доходов, что делает невозможным соблюдение определение лимита остатка наличных средств</a:t>
            </a:r>
            <a:r>
              <a:rPr lang="ru-RU" sz="1400" i="1" dirty="0" smtClean="0"/>
              <a:t>)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388424" y="207615"/>
            <a:ext cx="504056" cy="4013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30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424578"/>
            <a:ext cx="8352928" cy="438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Предложения:</a:t>
            </a:r>
          </a:p>
          <a:p>
            <a:pPr marL="342900" indent="-342900" algn="just">
              <a:lnSpc>
                <a:spcPct val="150000"/>
              </a:lnSpc>
              <a:buAutoNum type="arabicParenR"/>
            </a:pP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5.1.1.) Необходимо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внести соответствующие изменения в Положение Банка России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Tx/>
              <a:buAutoNum type="arabicParenR"/>
            </a:pP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5.1.2.) По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итогам  внесения  изменений  в  Положение необходимо внести </a:t>
            </a: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корреспондирующие изменения: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285750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 4  статьи  346.11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 5  статьи  346.26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Налоговое кодекса  Российской  Федерации в  части  отмены  обязанностей  для определенных  категорий  индивидуальных  предпринимателей  соблюдать порядок  ведения  кассовых  операций, </a:t>
            </a:r>
          </a:p>
          <a:p>
            <a:pPr marL="285750" indent="-285750" algn="just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статью  15.1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 Российской  Федерации  об  административных  нарушениях  в  части исключения ответственности лишенных обязанности  соблюдения Положения № 373-П  индивидуальных предпринимателей за  нарушение порядка работы  с денежной наличностью и  порядка ведения  кассовых операций.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388424" y="207615"/>
            <a:ext cx="504056" cy="4013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58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424578"/>
            <a:ext cx="8352928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Длительные  сроки проведения контрольно-надзорных мероприятий.</a:t>
            </a:r>
          </a:p>
          <a:p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проведения документарной и выездной проверки  в соответствии с действующим законодательством, не может превышать 20  календарных дней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силу специфики работы  для большинства ИП,  микро и значительного числа малых предприятий проверка длительностью 20 календарных дней означает остановку деятельности.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Пути решения: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Внести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ст. 13 Федерального закона от 26.12.2008 № 294-ФЗ «О защите прав юридических лиц и индивидуальных предпринимателей при осуществлении государственного контроля (надзора) и муниципального контроля», сократив срок проведения документарной и выездной проверки до 10 календарных дней.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388424" y="207615"/>
            <a:ext cx="504056" cy="4013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824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424578"/>
            <a:ext cx="8352928" cy="721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5.3.) 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упрощения административных </a:t>
            </a:r>
            <a:r>
              <a:rPr lang="ru-RU" sz="2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продцедур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начинающих предпринимателей и </a:t>
            </a:r>
            <a:r>
              <a:rPr lang="ru-RU" sz="20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микробизнеса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5.3.1.) Предоставление отчетности в электронном виде требует от предпринимателя оформление ЭЦП (отдельно для каждого органа), что влечет значительные временные и финансовые затраты.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Пути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решения: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систему, позволяющую использовать единую ЭЦП для сдачи отчетности в государственные органы.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5.3.2.) Постоянное изменение законодательства о налогах и сборах негативно влияет на рост количества предпринимателей.</a:t>
            </a:r>
          </a:p>
          <a:p>
            <a:pPr algn="just">
              <a:lnSpc>
                <a:spcPct val="150000"/>
              </a:lnSpc>
            </a:pP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Пути решения: 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Внести изменения в Налоговый кодекс РФ и в Федеральный закон от 24.07.2009 № 212-ФЗ, установив, что акты законодательства увеличивающие нагрузку на предпринимателя или отягчающие его положение не могут приниматься чаще, чем раз в пять лет.</a:t>
            </a:r>
          </a:p>
          <a:p>
            <a:pPr algn="just">
              <a:lnSpc>
                <a:spcPct val="150000"/>
              </a:lnSpc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16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388424" y="207615"/>
            <a:ext cx="504056" cy="4013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824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51720" y="188640"/>
            <a:ext cx="691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Жалобы по проблемам малого и среднего предпринимательства (МСП)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51620" y="1412776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/>
              <a:t>Обращения по регионам</a:t>
            </a:r>
            <a:endParaRPr lang="ru-RU" sz="2000" b="1" u="sng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433786"/>
              </p:ext>
            </p:extLst>
          </p:nvPr>
        </p:nvGraphicFramePr>
        <p:xfrm>
          <a:off x="1524000" y="2204864"/>
          <a:ext cx="6096000" cy="303872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32176"/>
                <a:gridCol w="1463824"/>
              </a:tblGrid>
              <a:tr h="379841">
                <a:tc>
                  <a:txBody>
                    <a:bodyPr/>
                    <a:lstStyle/>
                    <a:p>
                      <a:r>
                        <a:rPr lang="ru-RU" b="0" dirty="0" smtClean="0"/>
                        <a:t>Центральный Федеральный Округ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42%</a:t>
                      </a:r>
                      <a:endParaRPr lang="ru-RU" b="1" dirty="0"/>
                    </a:p>
                  </a:txBody>
                  <a:tcPr/>
                </a:tc>
              </a:tr>
              <a:tr h="379841">
                <a:tc>
                  <a:txBody>
                    <a:bodyPr/>
                    <a:lstStyle/>
                    <a:p>
                      <a:r>
                        <a:rPr lang="ru-RU" dirty="0" smtClean="0"/>
                        <a:t>Дальневосточный Федеральный Округ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17%</a:t>
                      </a:r>
                      <a:endParaRPr lang="ru-RU" b="1" dirty="0"/>
                    </a:p>
                  </a:txBody>
                  <a:tcPr/>
                </a:tc>
              </a:tr>
              <a:tr h="379841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Приволжский Федеральный Округ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10%</a:t>
                      </a:r>
                      <a:endParaRPr lang="ru-RU" b="1" dirty="0"/>
                    </a:p>
                  </a:txBody>
                  <a:tcPr/>
                </a:tc>
              </a:tr>
              <a:tr h="379841">
                <a:tc>
                  <a:txBody>
                    <a:bodyPr/>
                    <a:lstStyle/>
                    <a:p>
                      <a:r>
                        <a:rPr lang="ru-RU" dirty="0" smtClean="0"/>
                        <a:t>Сибирский Федеральный Округ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9%</a:t>
                      </a:r>
                      <a:endParaRPr lang="ru-RU" b="1" dirty="0"/>
                    </a:p>
                  </a:txBody>
                  <a:tcPr/>
                </a:tc>
              </a:tr>
              <a:tr h="379841">
                <a:tc>
                  <a:txBody>
                    <a:bodyPr/>
                    <a:lstStyle/>
                    <a:p>
                      <a:r>
                        <a:rPr lang="ru-RU" dirty="0" smtClean="0"/>
                        <a:t>Уральский Федеральный Округ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9%</a:t>
                      </a:r>
                      <a:endParaRPr lang="ru-RU" b="1" dirty="0"/>
                    </a:p>
                  </a:txBody>
                  <a:tcPr/>
                </a:tc>
              </a:tr>
              <a:tr h="379841">
                <a:tc>
                  <a:txBody>
                    <a:bodyPr/>
                    <a:lstStyle/>
                    <a:p>
                      <a:r>
                        <a:rPr lang="ru-RU" dirty="0" smtClean="0"/>
                        <a:t>Южный Федеральный Округ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7%</a:t>
                      </a:r>
                      <a:endParaRPr lang="ru-RU" b="1" dirty="0"/>
                    </a:p>
                  </a:txBody>
                  <a:tcPr/>
                </a:tc>
              </a:tr>
              <a:tr h="379841">
                <a:tc>
                  <a:txBody>
                    <a:bodyPr/>
                    <a:lstStyle/>
                    <a:p>
                      <a:r>
                        <a:rPr lang="ru-RU" dirty="0" smtClean="0"/>
                        <a:t>Северо-Западный Федеральный Округ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3%</a:t>
                      </a:r>
                      <a:endParaRPr lang="ru-RU" b="1" dirty="0"/>
                    </a:p>
                  </a:txBody>
                  <a:tcPr/>
                </a:tc>
              </a:tr>
              <a:tr h="379841">
                <a:tc>
                  <a:txBody>
                    <a:bodyPr/>
                    <a:lstStyle/>
                    <a:p>
                      <a:r>
                        <a:rPr lang="ru-RU" dirty="0" smtClean="0"/>
                        <a:t>Северо-Кавказский Федеральный Округ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3%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8460432" y="207615"/>
            <a:ext cx="432048" cy="4013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036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980728"/>
            <a:ext cx="7848872" cy="5988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000"/>
              </a:spcBef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№1: </a:t>
            </a:r>
          </a:p>
          <a:p>
            <a:pPr algn="ctr">
              <a:spcBef>
                <a:spcPts val="1000"/>
              </a:spcBef>
            </a:pP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Малый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средний бизнес –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получатель муниципальных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услуг, </a:t>
            </a:r>
          </a:p>
          <a:p>
            <a:pPr algn="ctr">
              <a:spcBef>
                <a:spcPts val="1000"/>
              </a:spcBef>
            </a:pP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уровень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этих услуг крайне </a:t>
            </a:r>
            <a:r>
              <a:rPr lang="ru-RU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низок.</a:t>
            </a:r>
          </a:p>
          <a:p>
            <a:pPr algn="ctr">
              <a:spcBef>
                <a:spcPts val="1000"/>
              </a:spcBef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(Территориальная структура обращений: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г.Москва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Смоленская,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Калужская, Кемеровская</a:t>
            </a:r>
            <a:r>
              <a:rPr lang="ru-RU" sz="1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Ульяновская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области)</a:t>
            </a:r>
          </a:p>
          <a:p>
            <a:pPr algn="just">
              <a:lnSpc>
                <a:spcPct val="150000"/>
              </a:lnSpc>
              <a:spcBef>
                <a:spcPts val="150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различным  оценкам, сектор МСБ потребляет до 90 процентов муниципальных услуг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предприниматели обращают внимание на крайне низкое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их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вызывает недовольство представителей МСП, особенно в части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земельных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отношений, получения разрешительной и согласовательной документации, справочной информации. 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Пути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усилить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мотивацию муниципальной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 к созданию благоприятных условий для развития МСП;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Увеличить наполняемость муниципальных бюджетов за счет дополнительных источников от поступления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сектора МСП.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460432" y="207615"/>
            <a:ext cx="432048" cy="4013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979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51520" y="1196752"/>
            <a:ext cx="8640960" cy="5391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межбюджетных отношений: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1.1.1) Перераспределить налоговые поступления от применения упрощенной системы налогообложения в пользу муниципальных образований в объеме 100%;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1.1.2) Перераспределить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поступления от налога на доходы физических лиц в пользу муниципальных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образований.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потери региональных бюджетов будут компенсированы за счет сокращения уровня межбюджетных трансфертов, направляемых в муниципальные образования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400" b="1" u="sng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endParaRPr lang="ru-RU" sz="1400" b="1" u="sng" dirty="0" smtClean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4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сфере </a:t>
            </a:r>
            <a:r>
              <a:rPr lang="ru-RU" sz="14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строительства, аренды </a:t>
            </a:r>
            <a:r>
              <a:rPr lang="ru-RU" sz="1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и выкупа </a:t>
            </a:r>
            <a:r>
              <a:rPr lang="ru-RU" sz="1400" b="1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имущества</a:t>
            </a:r>
            <a:r>
              <a:rPr lang="ru-RU" sz="1400" b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:</a:t>
            </a:r>
            <a:endParaRPr lang="ru-RU" sz="140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1.2.1)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утвердить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федеральном уровне исчерпывающий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разрешительных документов на строительство,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подключение инженерной инфраструктуры, предельно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сократив сроки прохождения разрешительных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процедур;</a:t>
            </a: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1.2.2)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внесение изменений в Градостроительный Кодекс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уточнения понятий «строения и сооружения вспомогательного типа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1.2.3)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законодательно установить предельный срок разработки и утверждения генеральных планов городских округов и сельских поселений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1.2.4) законодательно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закрепить, что оценка государственного и муниципального имущества,  предназначенного для выкупа МСП, осуществляется с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 НДС.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91880" y="43115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ПРЕДЛОЖЕНИЯ</a:t>
            </a:r>
            <a:endParaRPr lang="ru-RU" sz="24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6165304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i="1" dirty="0" smtClean="0"/>
          </a:p>
          <a:p>
            <a:r>
              <a:rPr lang="ru-RU" sz="1400" b="1" i="1" dirty="0" smtClean="0"/>
              <a:t>Данные вопросы требуют уточнения у отраслевых омбудсменов, поскольку находятся в их компетенции.</a:t>
            </a:r>
            <a:endParaRPr lang="ru-RU" sz="1400" b="1" i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460432" y="207615"/>
            <a:ext cx="432048" cy="4013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78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51520" y="764704"/>
            <a:ext cx="8640960" cy="1949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Проблема 2: </a:t>
            </a:r>
          </a:p>
          <a:p>
            <a:pPr algn="ctr"/>
            <a:r>
              <a:rPr lang="ru-RU" sz="2000" b="1" u="sng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Совершенствование </a:t>
            </a:r>
            <a:r>
              <a:rPr lang="ru-RU" sz="2000" b="1" u="sng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налогового </a:t>
            </a:r>
            <a:r>
              <a:rPr lang="ru-RU" sz="2000" b="1" u="sng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администрирования </a:t>
            </a:r>
          </a:p>
          <a:p>
            <a:pPr algn="ctr"/>
            <a:r>
              <a:rPr lang="ru-RU" sz="2000" b="1" u="sng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и снижение </a:t>
            </a:r>
            <a:r>
              <a:rPr lang="ru-RU" sz="2000" b="1" u="sng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фискальной нагрузки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000"/>
              </a:spcBef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(Территориальная структура обращений: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Москва, Московская, Свердловская,  </a:t>
            </a: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Челябинская,  Тюменская  области)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000"/>
              </a:spcBef>
            </a:pPr>
            <a:endPara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642230"/>
            <a:ext cx="84969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/>
              <a:t>	</a:t>
            </a:r>
            <a:r>
              <a:rPr lang="ru-RU" sz="1400" b="1" dirty="0" smtClean="0"/>
              <a:t>Главная </a:t>
            </a:r>
            <a:r>
              <a:rPr lang="ru-RU" sz="1400" b="1" dirty="0"/>
              <a:t>проблема </a:t>
            </a:r>
            <a:r>
              <a:rPr lang="ru-RU" sz="1400" dirty="0"/>
              <a:t>– </a:t>
            </a:r>
            <a:r>
              <a:rPr lang="ru-RU" sz="1400" dirty="0" smtClean="0"/>
              <a:t> </a:t>
            </a:r>
          </a:p>
          <a:p>
            <a:pPr algn="just"/>
            <a:r>
              <a:rPr lang="ru-RU" sz="1400" dirty="0"/>
              <a:t> </a:t>
            </a:r>
            <a:r>
              <a:rPr lang="ru-RU" sz="1400" dirty="0" smtClean="0"/>
              <a:t>            налоговое  законодательство «не разделяет» </a:t>
            </a:r>
            <a:r>
              <a:rPr lang="ru-RU" sz="1400" dirty="0"/>
              <a:t>участников предпринимательской деятельности на реальных предпринимателей – сознательно выбравших этот путь, развивающихся, успешно и эффективно действующих, понимающих и принимающих все риски, связанные с </a:t>
            </a:r>
            <a:r>
              <a:rPr lang="ru-RU" sz="1400" dirty="0" smtClean="0"/>
              <a:t>этой профессией  </a:t>
            </a:r>
            <a:r>
              <a:rPr lang="ru-RU" sz="1400" dirty="0"/>
              <a:t>– и тех, для кого малый бизнес – это </a:t>
            </a:r>
            <a:r>
              <a:rPr lang="ru-RU" sz="1400" dirty="0" smtClean="0"/>
              <a:t>само занятость.</a:t>
            </a:r>
            <a:endParaRPr lang="ru-RU" sz="1400" dirty="0"/>
          </a:p>
          <a:p>
            <a:endParaRPr lang="en-US" sz="1400" dirty="0" smtClean="0"/>
          </a:p>
          <a:p>
            <a:pPr algn="just"/>
            <a:r>
              <a:rPr lang="en-US" sz="1400" dirty="0"/>
              <a:t>	</a:t>
            </a:r>
            <a:r>
              <a:rPr lang="ru-RU" sz="1400" b="1" dirty="0"/>
              <a:t>П</a:t>
            </a:r>
            <a:r>
              <a:rPr lang="ru-RU" sz="1400" b="1" dirty="0" smtClean="0"/>
              <a:t>редставляется  целесообразным изменить подходы</a:t>
            </a:r>
            <a:r>
              <a:rPr lang="ru-RU" sz="1400" dirty="0" smtClean="0"/>
              <a:t>:</a:t>
            </a:r>
          </a:p>
          <a:p>
            <a:pPr algn="just"/>
            <a:r>
              <a:rPr lang="ru-RU" sz="1400" dirty="0"/>
              <a:t> </a:t>
            </a:r>
            <a:r>
              <a:rPr lang="ru-RU" sz="1400" dirty="0" smtClean="0"/>
              <a:t>           -  </a:t>
            </a:r>
            <a:r>
              <a:rPr lang="ru-RU" sz="1400" dirty="0"/>
              <a:t>разделять бизнес не по организационно-правовым формам </a:t>
            </a:r>
            <a:r>
              <a:rPr lang="ru-RU" sz="1400" dirty="0" smtClean="0"/>
              <a:t>(ИП  </a:t>
            </a:r>
            <a:r>
              <a:rPr lang="ru-RU" sz="1400" dirty="0"/>
              <a:t>и </a:t>
            </a:r>
            <a:r>
              <a:rPr lang="ru-RU" sz="1400" dirty="0" smtClean="0"/>
              <a:t>юридическое лицо), </a:t>
            </a:r>
            <a:r>
              <a:rPr lang="ru-RU" sz="1400" dirty="0"/>
              <a:t>а по реальным масштабам бизнеса: </a:t>
            </a:r>
            <a:endParaRPr lang="ru-RU" sz="1400" dirty="0" smtClean="0"/>
          </a:p>
          <a:p>
            <a:pPr algn="just"/>
            <a:r>
              <a:rPr lang="ru-RU" sz="1400" dirty="0"/>
              <a:t> </a:t>
            </a:r>
            <a:r>
              <a:rPr lang="ru-RU" sz="1400" dirty="0" smtClean="0"/>
              <a:t>                  использует </a:t>
            </a:r>
            <a:r>
              <a:rPr lang="ru-RU" sz="1400" dirty="0"/>
              <a:t>ли предприниматель наемных работников, создает предприятие, наращивает обороты или работает сам в качестве само занятого. </a:t>
            </a:r>
            <a:endParaRPr lang="en-US" sz="1400" dirty="0" smtClean="0"/>
          </a:p>
          <a:p>
            <a:r>
              <a:rPr lang="en-US" sz="1400" dirty="0" smtClean="0"/>
              <a:t>	</a:t>
            </a:r>
          </a:p>
          <a:p>
            <a:pPr algn="just"/>
            <a:r>
              <a:rPr lang="en-US" sz="1400" dirty="0"/>
              <a:t>	</a:t>
            </a:r>
            <a:r>
              <a:rPr lang="ru-RU" sz="1400" b="1" i="1" dirty="0" smtClean="0"/>
              <a:t>Предложение: предоставить </a:t>
            </a:r>
            <a:r>
              <a:rPr lang="ru-RU" sz="1400" b="1" i="1" dirty="0"/>
              <a:t>возможность осуществлять деятельность на основе патента само занятым без регистрации в качестве </a:t>
            </a:r>
            <a:r>
              <a:rPr lang="ru-RU" sz="1400" b="1" i="1" dirty="0" smtClean="0"/>
              <a:t>ИП</a:t>
            </a:r>
            <a:r>
              <a:rPr lang="ru-RU" sz="1400" b="1" i="1" dirty="0"/>
              <a:t> </a:t>
            </a:r>
            <a:r>
              <a:rPr lang="ru-RU" sz="1400" b="1" i="1" dirty="0" smtClean="0"/>
              <a:t>(</a:t>
            </a:r>
            <a:r>
              <a:rPr lang="ru-RU" sz="1400" b="1" i="1" dirty="0" err="1" smtClean="0"/>
              <a:t>юрлица</a:t>
            </a:r>
            <a:r>
              <a:rPr lang="ru-RU" sz="1400" b="1" i="1" dirty="0" smtClean="0"/>
              <a:t>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5809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51520" y="764704"/>
            <a:ext cx="8640960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000"/>
              </a:spcBef>
            </a:pPr>
            <a:endParaRPr lang="ru-RU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000"/>
              </a:spcBef>
            </a:pPr>
            <a:endParaRPr lang="en-US" sz="1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000"/>
              </a:spcBef>
            </a:pP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Предложения: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Освобождение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уплаты всех налогов и обязательных страховых взносов впервые прошедших государственную регистрацию ИП.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зарегистрированный ИП  выбирает режим налогообложения - упрощенная система или  патент - и в течение двух лет со дня регистрации не уплачивает налоги, предусмотренные выбранным налоговым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режимом.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00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К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поручению Президента РФ  внести в законодательство изменения, предусматривающие наделение субъектов РФ правом предоставлять 2-летние налоговые каникулы вновь созданным предприятиям производственной, социальной и научной сфер </a:t>
            </a:r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добавить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предприятия сельхозпроизводства и сельхоз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переработки.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 С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совершенствования патентной системы и ее массового внедрения законодательно закрепить дифференциацию стоимости патента (предусмотрен по 47 видам деятельности) по территориальному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признаку (по аналогии с ЕНВД). 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2.4. Внести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Кодекс РФ, наделяющие  ИП правом возобновить деятельность с применением патента в течение календарного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8460432" y="207615"/>
            <a:ext cx="432048" cy="4013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632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3548" y="692696"/>
            <a:ext cx="81369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Проблема №3:</a:t>
            </a:r>
          </a:p>
          <a:p>
            <a:pPr algn="ctr">
              <a:lnSpc>
                <a:spcPct val="150000"/>
              </a:lnSpc>
            </a:pPr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Необходимость </a:t>
            </a:r>
            <a:r>
              <a:rPr lang="ru-RU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«запуска» механизма реального участия МСП в выполнении  </a:t>
            </a:r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государственного </a:t>
            </a:r>
            <a:r>
              <a:rPr lang="ru-RU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 муниципального заказа; </a:t>
            </a:r>
            <a:endParaRPr lang="ru-RU" b="1" u="sng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ctr">
              <a:lnSpc>
                <a:spcPct val="150000"/>
              </a:lnSpc>
              <a:buFontTx/>
              <a:buChar char="-"/>
            </a:pPr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обеспечение </a:t>
            </a:r>
            <a:r>
              <a:rPr lang="ru-RU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доступности  закупок  для МСП</a:t>
            </a:r>
            <a:r>
              <a:rPr lang="ru-RU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Территориальная структура обращений: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г.Москва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Ставропольский край, Ростовская область)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50000"/>
              </a:lnSpc>
              <a:buFontTx/>
              <a:buChar char="-"/>
            </a:pPr>
            <a:endParaRPr lang="ru-RU" b="1" u="sng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1344" y="3016691"/>
            <a:ext cx="813690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i="1" dirty="0" smtClean="0"/>
              <a:t>	</a:t>
            </a:r>
            <a:r>
              <a:rPr lang="ru-RU" sz="2000" b="1" i="1" dirty="0" smtClean="0"/>
              <a:t>Объем </a:t>
            </a:r>
            <a:r>
              <a:rPr lang="ru-RU" sz="2000" b="1" i="1" dirty="0"/>
              <a:t>закупок </a:t>
            </a:r>
            <a:r>
              <a:rPr lang="ru-RU" sz="2000" i="1" dirty="0"/>
              <a:t>-  не менее 7 триллионов рублей в </a:t>
            </a:r>
            <a:r>
              <a:rPr lang="ru-RU" sz="2000" i="1" dirty="0" smtClean="0"/>
              <a:t>год.</a:t>
            </a:r>
          </a:p>
          <a:p>
            <a:pPr>
              <a:lnSpc>
                <a:spcPct val="150000"/>
              </a:lnSpc>
            </a:pPr>
            <a:r>
              <a:rPr lang="ru-RU" i="1" dirty="0" smtClean="0"/>
              <a:t>По экспертным оценкам доля участия сектора МСП в </a:t>
            </a:r>
            <a:r>
              <a:rPr lang="ru-RU" i="1" dirty="0" err="1" smtClean="0"/>
              <a:t>госзакупках</a:t>
            </a:r>
            <a:r>
              <a:rPr lang="ru-RU" i="1" dirty="0" smtClean="0"/>
              <a:t> - не более 10%;  по новому законодательству </a:t>
            </a:r>
            <a:r>
              <a:rPr lang="ru-RU" i="1" dirty="0"/>
              <a:t> </a:t>
            </a:r>
            <a:r>
              <a:rPr lang="ru-RU" i="1" dirty="0" smtClean="0"/>
              <a:t>-  не менее 15 </a:t>
            </a:r>
            <a:r>
              <a:rPr lang="ru-RU" i="1" dirty="0"/>
              <a:t>%. </a:t>
            </a:r>
            <a:endParaRPr lang="ru-RU" i="1" dirty="0" smtClean="0"/>
          </a:p>
          <a:p>
            <a:pPr>
              <a:lnSpc>
                <a:spcPct val="150000"/>
              </a:lnSpc>
            </a:pPr>
            <a:r>
              <a:rPr lang="ru-RU" sz="2000" i="1" dirty="0"/>
              <a:t>	</a:t>
            </a:r>
            <a:r>
              <a:rPr lang="ru-RU" sz="2000" b="1" i="1" dirty="0" smtClean="0"/>
              <a:t>Причины</a:t>
            </a:r>
            <a:r>
              <a:rPr lang="ru-RU" sz="2000" i="1" dirty="0" smtClean="0"/>
              <a:t> </a:t>
            </a:r>
            <a:r>
              <a:rPr lang="ru-RU" sz="2000" i="1" dirty="0"/>
              <a:t>-  </a:t>
            </a:r>
            <a:endParaRPr lang="ru-RU" sz="2000" i="1" dirty="0" smtClean="0"/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ru-RU" i="1" dirty="0" smtClean="0"/>
              <a:t>ориентация </a:t>
            </a:r>
            <a:r>
              <a:rPr lang="ru-RU" i="1" dirty="0"/>
              <a:t>системы закупок  на интересы крупного бизнеса,  дочерних и аффилированных компаний заказчиков</a:t>
            </a:r>
            <a:r>
              <a:rPr lang="ru-RU" i="1" dirty="0" smtClean="0"/>
              <a:t>.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ru-RU" i="1" dirty="0" smtClean="0"/>
              <a:t>Неготовность по качеству продукции и услуг сектора МСП к участию в торгах.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460432" y="207615"/>
            <a:ext cx="432048" cy="4013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0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3848" y="313492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endParaRPr lang="ru-RU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1360944"/>
            <a:ext cx="828092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3.1.) Доработать </a:t>
            </a:r>
            <a:r>
              <a:rPr lang="ru-RU" sz="1400" b="1" dirty="0"/>
              <a:t>нормативные акты, принятые во исполнение № 44-ФЗ «О государственной контрактной системе» положениями</a:t>
            </a:r>
            <a:r>
              <a:rPr lang="ru-RU" sz="1400" b="1" dirty="0" smtClean="0"/>
              <a:t>:</a:t>
            </a:r>
          </a:p>
          <a:p>
            <a:endParaRPr lang="ru-R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исключить  </a:t>
            </a:r>
            <a:r>
              <a:rPr lang="ru-RU" sz="1400" dirty="0"/>
              <a:t>положения, касающиеся формирования и утверждения </a:t>
            </a:r>
            <a:r>
              <a:rPr lang="ru-RU" sz="1400" i="1" dirty="0" smtClean="0"/>
              <a:t>Заказчиком</a:t>
            </a:r>
            <a:r>
              <a:rPr lang="ru-RU" sz="1400" dirty="0" smtClean="0"/>
              <a:t> </a:t>
            </a:r>
            <a:r>
              <a:rPr lang="ru-RU" sz="1400" dirty="0"/>
              <a:t>перечня товаров, работ и услуг, закупки которых осуществляются у субъектов МСБ, либо предусмотреть положения о </a:t>
            </a:r>
            <a:r>
              <a:rPr lang="ru-RU" sz="1400" i="1" dirty="0"/>
              <a:t>едином перечне, утверждаемом Правительством РФ</a:t>
            </a:r>
            <a:r>
              <a:rPr lang="ru-RU" sz="1400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исключить </a:t>
            </a:r>
            <a:r>
              <a:rPr lang="ru-RU" sz="1400" dirty="0"/>
              <a:t>норму, дающую поставщику право осуществить </a:t>
            </a:r>
            <a:r>
              <a:rPr lang="ru-RU" sz="1400" i="1" dirty="0"/>
              <a:t>замену </a:t>
            </a:r>
            <a:r>
              <a:rPr lang="ru-RU" sz="1400" dirty="0"/>
              <a:t>исполнителя субподрядного договора – субъекта МСБ при условии сохранения цены указанного договора (при этом отсутствуют  критерии, при наличии которых у поставщика появляются основания для подобной замены, а также не прописаны процедуры такой замены</a:t>
            </a:r>
            <a:r>
              <a:rPr lang="ru-RU" sz="1400" dirty="0" smtClean="0"/>
              <a:t>).</a:t>
            </a:r>
          </a:p>
          <a:p>
            <a:endParaRPr lang="ru-RU" sz="1400" dirty="0" smtClean="0"/>
          </a:p>
          <a:p>
            <a:r>
              <a:rPr lang="ru-RU" sz="1400" b="1" dirty="0" smtClean="0"/>
              <a:t>3.2.) Ввести </a:t>
            </a:r>
            <a:r>
              <a:rPr lang="ru-RU" sz="1400" b="1" dirty="0"/>
              <a:t>процедуру  обязательной  независимой  профессиональной экспертизы на всех стадиях государственного и муниципального заказа при закупках в объеме 1 (одного) миллиарда рублей на федеральном уровне и 100 (ста) миллионов рублей − на − региональном.</a:t>
            </a:r>
          </a:p>
          <a:p>
            <a:endParaRPr lang="ru-RU" sz="1400" dirty="0" smtClean="0"/>
          </a:p>
          <a:p>
            <a:r>
              <a:rPr lang="ru-RU" sz="1400" dirty="0" smtClean="0"/>
              <a:t>С </a:t>
            </a:r>
            <a:r>
              <a:rPr lang="ru-RU" sz="1400" dirty="0"/>
              <a:t>этой целью  необходимо: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принять </a:t>
            </a:r>
            <a:r>
              <a:rPr lang="ru-RU" sz="1400" dirty="0"/>
              <a:t>закон о независимой экспертной деятельности, раскрывающий  понятие и правовой статус указанной деятельности, порядок допуска к осуществлению такой деятельности, проведения работ по стандартизации экспертной деятельности, порядок аккредитации, функционирования, организации всех экспертиз независимо от их видов, а также ответственность субъектов независимой экспертной деятельности и особенности саморегулирования;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разработать </a:t>
            </a:r>
            <a:r>
              <a:rPr lang="ru-RU" sz="1400" dirty="0"/>
              <a:t>дорожную карту развития экспертной деятельности в РФ, утверждаемую  Правительством РФ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460432" y="207615"/>
            <a:ext cx="432048" cy="4013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6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81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0350"/>
            <a:ext cx="914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3848" y="313492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endParaRPr lang="ru-RU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1360944"/>
            <a:ext cx="8280920" cy="421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/>
              <a:t>3.3.) Создать </a:t>
            </a:r>
            <a:r>
              <a:rPr lang="ru-RU" sz="1200" b="1" dirty="0"/>
              <a:t>условия для формирования банковской системой принципиально нового кредитного продукта – дешевые и длинные деньги для производственной и инновационной сферы:</a:t>
            </a:r>
          </a:p>
          <a:p>
            <a:endParaRPr lang="ru-RU" sz="1200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dirty="0"/>
              <a:t>выделить 100 млрд. рублей </a:t>
            </a:r>
            <a:r>
              <a:rPr lang="ru-RU" sz="1200" dirty="0" smtClean="0"/>
              <a:t>из Фонда национального благосостояния на фондирование банков по данному продукту</a:t>
            </a:r>
            <a:endParaRPr lang="ru-RU" sz="12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dirty="0" smtClean="0"/>
              <a:t>рекомендовать </a:t>
            </a:r>
            <a:r>
              <a:rPr lang="ru-RU" sz="1200" dirty="0"/>
              <a:t>ОАО «МСП Банк» разработать специальный банковский продукт для МСП, участвующих в реализации госзаказа</a:t>
            </a:r>
            <a:r>
              <a:rPr lang="ru-RU" sz="1200" dirty="0" smtClean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dirty="0" smtClean="0"/>
              <a:t>ускорить </a:t>
            </a:r>
            <a:r>
              <a:rPr lang="ru-RU" sz="1200" dirty="0"/>
              <a:t>и завершить работу по созданию Федерального гарантийного фонда и совершенствованию системы региональных гарантийных </a:t>
            </a:r>
            <a:r>
              <a:rPr lang="ru-RU" sz="1200" dirty="0" smtClean="0"/>
              <a:t>фондов с выделением соответствующих средств (20 млрд. рублей);</a:t>
            </a:r>
            <a:endParaRPr lang="ru-RU" sz="12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dirty="0" smtClean="0"/>
              <a:t>рекомендовать </a:t>
            </a:r>
            <a:r>
              <a:rPr lang="ru-RU" sz="1200" dirty="0"/>
              <a:t>региональным гарантийным и </a:t>
            </a:r>
            <a:r>
              <a:rPr lang="ru-RU" sz="1200" dirty="0" err="1"/>
              <a:t>микрофинансовым</a:t>
            </a:r>
            <a:r>
              <a:rPr lang="ru-RU" sz="1200" dirty="0"/>
              <a:t> организациям (созданным с участием средств  бюджета) разработать специальные продукты для МСП,  участвующих в реализации госзаказа;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dirty="0" smtClean="0"/>
              <a:t>внести </a:t>
            </a:r>
            <a:r>
              <a:rPr lang="ru-RU" sz="1200" dirty="0"/>
              <a:t>изменения в законодательство, регулирующее деятельность кредитных кооперативов, в части разделения их на </a:t>
            </a:r>
            <a:r>
              <a:rPr lang="ru-RU" sz="1200" dirty="0" err="1"/>
              <a:t>микрофинансовые</a:t>
            </a:r>
            <a:r>
              <a:rPr lang="ru-RU" sz="1200" dirty="0"/>
              <a:t> организации, осуществляющие выдачу займов СМП и организации, занимающиеся потребительским кредитованием;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200" dirty="0" smtClean="0"/>
              <a:t>внести </a:t>
            </a:r>
            <a:r>
              <a:rPr lang="ru-RU" sz="1200" dirty="0"/>
              <a:t>изменения в п. 6.3.4. положения Банка России от 26.03.2004 № 254-П, предусматривающего отнесение «поручительства образованных субъектами Российской Федерации фондов поддержки предпринимательства и фондов содействия кредитованию субъектов малого и среднего предпринимательства» к обеспечению 1-й категории.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460432" y="207615"/>
            <a:ext cx="432048" cy="4013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543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1966</TotalTime>
  <Words>1121</Words>
  <Application>Microsoft Office PowerPoint</Application>
  <PresentationFormat>Экран (4:3)</PresentationFormat>
  <Paragraphs>179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</vt:lpstr>
      <vt:lpstr>  </vt:lpstr>
      <vt:lpstr>  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</vt:vector>
  </TitlesOfParts>
  <Company>ТПП РФ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Антонов</dc:creator>
  <cp:lastModifiedBy>Рябова Н.В. (102)</cp:lastModifiedBy>
  <cp:revision>219</cp:revision>
  <cp:lastPrinted>2014-01-20T08:18:22Z</cp:lastPrinted>
  <dcterms:created xsi:type="dcterms:W3CDTF">2013-05-07T07:23:21Z</dcterms:created>
  <dcterms:modified xsi:type="dcterms:W3CDTF">2014-01-30T06:01:56Z</dcterms:modified>
</cp:coreProperties>
</file>